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900" r:id="rId2"/>
    <p:sldMasterId id="2147483960" r:id="rId3"/>
    <p:sldMasterId id="2147484056" r:id="rId4"/>
    <p:sldMasterId id="2147484081" r:id="rId5"/>
    <p:sldMasterId id="2147484264" r:id="rId6"/>
    <p:sldMasterId id="2147484408" r:id="rId7"/>
    <p:sldMasterId id="2147484444" r:id="rId8"/>
    <p:sldMasterId id="2147484456" r:id="rId9"/>
    <p:sldMasterId id="2147484470" r:id="rId10"/>
  </p:sldMasterIdLst>
  <p:notesMasterIdLst>
    <p:notesMasterId r:id="rId53"/>
  </p:notesMasterIdLst>
  <p:sldIdLst>
    <p:sldId id="257" r:id="rId11"/>
    <p:sldId id="678" r:id="rId12"/>
    <p:sldId id="669" r:id="rId13"/>
    <p:sldId id="348" r:id="rId14"/>
    <p:sldId id="349" r:id="rId15"/>
    <p:sldId id="350" r:id="rId16"/>
    <p:sldId id="680" r:id="rId17"/>
    <p:sldId id="687" r:id="rId18"/>
    <p:sldId id="679" r:id="rId19"/>
    <p:sldId id="581" r:id="rId20"/>
    <p:sldId id="256" r:id="rId21"/>
    <p:sldId id="258" r:id="rId22"/>
    <p:sldId id="259" r:id="rId23"/>
    <p:sldId id="261" r:id="rId24"/>
    <p:sldId id="260" r:id="rId25"/>
    <p:sldId id="670" r:id="rId26"/>
    <p:sldId id="676" r:id="rId27"/>
    <p:sldId id="306" r:id="rId28"/>
    <p:sldId id="681" r:id="rId29"/>
    <p:sldId id="445" r:id="rId30"/>
    <p:sldId id="288" r:id="rId31"/>
    <p:sldId id="329" r:id="rId32"/>
    <p:sldId id="336" r:id="rId33"/>
    <p:sldId id="418" r:id="rId34"/>
    <p:sldId id="265" r:id="rId35"/>
    <p:sldId id="677" r:id="rId36"/>
    <p:sldId id="394" r:id="rId37"/>
    <p:sldId id="607" r:id="rId38"/>
    <p:sldId id="608" r:id="rId39"/>
    <p:sldId id="610" r:id="rId40"/>
    <p:sldId id="611" r:id="rId41"/>
    <p:sldId id="657" r:id="rId42"/>
    <p:sldId id="654" r:id="rId43"/>
    <p:sldId id="655" r:id="rId44"/>
    <p:sldId id="622" r:id="rId45"/>
    <p:sldId id="685" r:id="rId46"/>
    <p:sldId id="501" r:id="rId47"/>
    <p:sldId id="415" r:id="rId48"/>
    <p:sldId id="683" r:id="rId49"/>
    <p:sldId id="338" r:id="rId50"/>
    <p:sldId id="340" r:id="rId51"/>
    <p:sldId id="686" r:id="rId5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3000"/>
    <a:srgbClr val="943A00"/>
    <a:srgbClr val="FFFFFF"/>
    <a:srgbClr val="FDFFFA"/>
    <a:srgbClr val="FFC074"/>
    <a:srgbClr val="FFAC73"/>
    <a:srgbClr val="FFFAA9"/>
    <a:srgbClr val="FFC9D4"/>
    <a:srgbClr val="A8F6FF"/>
    <a:srgbClr val="EB9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23"/>
    <p:restoredTop sz="94571"/>
  </p:normalViewPr>
  <p:slideViewPr>
    <p:cSldViewPr snapToGrid="0" snapToObjects="1">
      <p:cViewPr varScale="1">
        <p:scale>
          <a:sx n="80" d="100"/>
          <a:sy n="80" d="100"/>
        </p:scale>
        <p:origin x="208" y="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FC443-8DA5-5E47-953F-6D6E66E27DB4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 phldr="1"/>
      <dgm:spPr/>
    </dgm:pt>
    <dgm:pt modelId="{1E5B0AB8-F401-2240-AEE5-DBA4E7D1F391}">
      <dgm:prSet phldrT="[Текст]" custT="1"/>
      <dgm:spPr>
        <a:xfrm>
          <a:off x="1228364" y="62431"/>
          <a:ext cx="3920167" cy="3888115"/>
        </a:xfrm>
        <a:solidFill>
          <a:srgbClr val="F7FF2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600" b="1" dirty="0">
              <a:solidFill>
                <a:srgbClr val="000000"/>
              </a:solidFill>
              <a:latin typeface="Times New Roman"/>
              <a:ea typeface="+mn-ea"/>
              <a:cs typeface="+mn-cs"/>
            </a:rPr>
            <a:t>Требования к условиям реализации ООП</a:t>
          </a:r>
        </a:p>
      </dgm:t>
    </dgm:pt>
    <dgm:pt modelId="{90947047-0B43-B547-B695-A442B283078A}" type="parTrans" cxnId="{31D0F494-0059-1546-A4FF-13B765802A5B}">
      <dgm:prSet/>
      <dgm:spPr/>
      <dgm:t>
        <a:bodyPr/>
        <a:lstStyle/>
        <a:p>
          <a:endParaRPr lang="ru-RU"/>
        </a:p>
      </dgm:t>
    </dgm:pt>
    <dgm:pt modelId="{732D03A2-7AA4-1741-AB9B-64527A4778C7}" type="sibTrans" cxnId="{31D0F494-0059-1546-A4FF-13B765802A5B}">
      <dgm:prSet/>
      <dgm:spPr/>
      <dgm:t>
        <a:bodyPr/>
        <a:lstStyle/>
        <a:p>
          <a:endParaRPr lang="ru-RU"/>
        </a:p>
      </dgm:t>
    </dgm:pt>
    <dgm:pt modelId="{47F29CDC-6B2A-064A-ACC9-3159F723C457}">
      <dgm:prSet phldrT="[Текст]" custT="1"/>
      <dgm:spPr>
        <a:xfrm>
          <a:off x="951079" y="267689"/>
          <a:ext cx="4133475" cy="3578991"/>
        </a:xfrm>
        <a:solidFill>
          <a:srgbClr val="D394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600" b="1" dirty="0">
              <a:solidFill>
                <a:srgbClr val="000000"/>
              </a:solidFill>
              <a:latin typeface="Times New Roman"/>
              <a:ea typeface="+mn-ea"/>
              <a:cs typeface="+mn-cs"/>
            </a:rPr>
            <a:t>Требования к структуре основной образовательной программы</a:t>
          </a:r>
        </a:p>
      </dgm:t>
    </dgm:pt>
    <dgm:pt modelId="{E771AA65-C5CC-2F4A-B6B9-0CF92995783A}" type="sibTrans" cxnId="{08E809D5-9F9E-E54F-A087-712AD2158241}">
      <dgm:prSet/>
      <dgm:spPr/>
      <dgm:t>
        <a:bodyPr/>
        <a:lstStyle/>
        <a:p>
          <a:endParaRPr lang="ru-RU"/>
        </a:p>
      </dgm:t>
    </dgm:pt>
    <dgm:pt modelId="{3271D708-8E72-AA4F-94A0-AEA054293B40}" type="parTrans" cxnId="{08E809D5-9F9E-E54F-A087-712AD2158241}">
      <dgm:prSet/>
      <dgm:spPr/>
      <dgm:t>
        <a:bodyPr/>
        <a:lstStyle/>
        <a:p>
          <a:endParaRPr lang="ru-RU"/>
        </a:p>
      </dgm:t>
    </dgm:pt>
    <dgm:pt modelId="{AFA16CF2-F673-124E-97CD-636A7FF4366F}">
      <dgm:prSet phldrT="[Текст]" custT="1"/>
      <dgm:spPr>
        <a:xfrm>
          <a:off x="999106" y="20025"/>
          <a:ext cx="4048070" cy="3786291"/>
        </a:xfrm>
        <a:solidFill>
          <a:srgbClr val="FFAB5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600" b="1" dirty="0">
              <a:solidFill>
                <a:srgbClr val="000000"/>
              </a:solidFill>
              <a:latin typeface="Times New Roman"/>
              <a:ea typeface="+mn-ea"/>
              <a:cs typeface="+mn-cs"/>
            </a:rPr>
            <a:t>Требования к результатам</a:t>
          </a:r>
        </a:p>
      </dgm:t>
    </dgm:pt>
    <dgm:pt modelId="{3E9654B0-F49D-4546-804B-1E82D65DA97F}" type="parTrans" cxnId="{5D37EB65-4B23-E646-8BF9-787BDCC9DA03}">
      <dgm:prSet/>
      <dgm:spPr/>
      <dgm:t>
        <a:bodyPr/>
        <a:lstStyle/>
        <a:p>
          <a:endParaRPr lang="ru-RU"/>
        </a:p>
      </dgm:t>
    </dgm:pt>
    <dgm:pt modelId="{F6AA2EA9-C8C7-AC42-BDCF-481F5D05BAB5}" type="sibTrans" cxnId="{5D37EB65-4B23-E646-8BF9-787BDCC9DA03}">
      <dgm:prSet/>
      <dgm:spPr/>
      <dgm:t>
        <a:bodyPr/>
        <a:lstStyle/>
        <a:p>
          <a:endParaRPr lang="ru-RU"/>
        </a:p>
      </dgm:t>
    </dgm:pt>
    <dgm:pt modelId="{486DCFB7-E7A2-4F46-95E4-19EE50BAAB52}" type="pres">
      <dgm:prSet presAssocID="{997FC443-8DA5-5E47-953F-6D6E66E27DB4}" presName="compositeShape" presStyleCnt="0">
        <dgm:presLayoutVars>
          <dgm:chMax val="7"/>
          <dgm:dir/>
          <dgm:resizeHandles val="exact"/>
        </dgm:presLayoutVars>
      </dgm:prSet>
      <dgm:spPr/>
    </dgm:pt>
    <dgm:pt modelId="{A4133743-07E3-3145-B0A1-A7E7A6B06CAA}" type="pres">
      <dgm:prSet presAssocID="{997FC443-8DA5-5E47-953F-6D6E66E27DB4}" presName="wedge1" presStyleLbl="node1" presStyleIdx="0" presStyleCnt="3" custScaleX="114844" custScaleY="113905" custLinFactNeighborX="-3213" custLinFactNeighborY="1631"/>
      <dgm:spPr>
        <a:prstGeom prst="pie">
          <a:avLst>
            <a:gd name="adj1" fmla="val 16200000"/>
            <a:gd name="adj2" fmla="val 1800000"/>
          </a:avLst>
        </a:prstGeom>
      </dgm:spPr>
    </dgm:pt>
    <dgm:pt modelId="{9EAF039C-D01D-3E4C-A4CB-AA0131B2ACEB}" type="pres">
      <dgm:prSet presAssocID="{997FC443-8DA5-5E47-953F-6D6E66E27DB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012F148-7BEF-3C45-82B3-45093DFE75DB}" type="pres">
      <dgm:prSet presAssocID="{997FC443-8DA5-5E47-953F-6D6E66E27DB4}" presName="wedge2" presStyleLbl="node1" presStyleIdx="1" presStyleCnt="3" custScaleX="121093" custScaleY="104849" custLinFactNeighborX="-552" custLinFactNeighborY="-3789"/>
      <dgm:spPr>
        <a:prstGeom prst="pie">
          <a:avLst>
            <a:gd name="adj1" fmla="val 1800000"/>
            <a:gd name="adj2" fmla="val 9000000"/>
          </a:avLst>
        </a:prstGeom>
      </dgm:spPr>
    </dgm:pt>
    <dgm:pt modelId="{61BF6A48-F69F-0C42-A286-CB60D18DBA6A}" type="pres">
      <dgm:prSet presAssocID="{997FC443-8DA5-5E47-953F-6D6E66E27DB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E00229B-FFCD-B84C-8CF9-29323868A3FC}" type="pres">
      <dgm:prSet presAssocID="{997FC443-8DA5-5E47-953F-6D6E66E27DB4}" presName="wedge3" presStyleLbl="node1" presStyleIdx="2" presStyleCnt="3" custScaleX="118591" custScaleY="110922" custLinFactNeighborX="312" custLinFactNeighborY="-5710"/>
      <dgm:spPr>
        <a:prstGeom prst="pie">
          <a:avLst>
            <a:gd name="adj1" fmla="val 9000000"/>
            <a:gd name="adj2" fmla="val 16200000"/>
          </a:avLst>
        </a:prstGeom>
      </dgm:spPr>
    </dgm:pt>
    <dgm:pt modelId="{0C626B7A-91AB-FB48-ABDC-D56CE027290A}" type="pres">
      <dgm:prSet presAssocID="{997FC443-8DA5-5E47-953F-6D6E66E27DB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6CA033F-8E7C-C545-BD50-571EA417F56C}" type="presOf" srcId="{1E5B0AB8-F401-2240-AEE5-DBA4E7D1F391}" destId="{9EAF039C-D01D-3E4C-A4CB-AA0131B2ACEB}" srcOrd="1" destOrd="0" presId="urn:microsoft.com/office/officeart/2005/8/layout/chart3"/>
    <dgm:cxn modelId="{4E43EF5B-0A32-1144-98F3-75EC34018F6A}" type="presOf" srcId="{1E5B0AB8-F401-2240-AEE5-DBA4E7D1F391}" destId="{A4133743-07E3-3145-B0A1-A7E7A6B06CAA}" srcOrd="0" destOrd="0" presId="urn:microsoft.com/office/officeart/2005/8/layout/chart3"/>
    <dgm:cxn modelId="{5D37EB65-4B23-E646-8BF9-787BDCC9DA03}" srcId="{997FC443-8DA5-5E47-953F-6D6E66E27DB4}" destId="{AFA16CF2-F673-124E-97CD-636A7FF4366F}" srcOrd="2" destOrd="0" parTransId="{3E9654B0-F49D-4546-804B-1E82D65DA97F}" sibTransId="{F6AA2EA9-C8C7-AC42-BDCF-481F5D05BAB5}"/>
    <dgm:cxn modelId="{8074E07E-A53D-A446-BAA1-ECAF28F362D2}" type="presOf" srcId="{47F29CDC-6B2A-064A-ACC9-3159F723C457}" destId="{61BF6A48-F69F-0C42-A286-CB60D18DBA6A}" srcOrd="1" destOrd="0" presId="urn:microsoft.com/office/officeart/2005/8/layout/chart3"/>
    <dgm:cxn modelId="{F1CD6081-8A96-C44E-92C3-08AD9F48E8A8}" type="presOf" srcId="{AFA16CF2-F673-124E-97CD-636A7FF4366F}" destId="{0C626B7A-91AB-FB48-ABDC-D56CE027290A}" srcOrd="1" destOrd="0" presId="urn:microsoft.com/office/officeart/2005/8/layout/chart3"/>
    <dgm:cxn modelId="{31D0F494-0059-1546-A4FF-13B765802A5B}" srcId="{997FC443-8DA5-5E47-953F-6D6E66E27DB4}" destId="{1E5B0AB8-F401-2240-AEE5-DBA4E7D1F391}" srcOrd="0" destOrd="0" parTransId="{90947047-0B43-B547-B695-A442B283078A}" sibTransId="{732D03A2-7AA4-1741-AB9B-64527A4778C7}"/>
    <dgm:cxn modelId="{6D073EA3-534D-BB42-984B-859A048CA0AA}" type="presOf" srcId="{47F29CDC-6B2A-064A-ACC9-3159F723C457}" destId="{C012F148-7BEF-3C45-82B3-45093DFE75DB}" srcOrd="0" destOrd="0" presId="urn:microsoft.com/office/officeart/2005/8/layout/chart3"/>
    <dgm:cxn modelId="{3D0542A6-E2AA-EC4E-BDEF-F8811AC93906}" type="presOf" srcId="{AFA16CF2-F673-124E-97CD-636A7FF4366F}" destId="{6E00229B-FFCD-B84C-8CF9-29323868A3FC}" srcOrd="0" destOrd="0" presId="urn:microsoft.com/office/officeart/2005/8/layout/chart3"/>
    <dgm:cxn modelId="{08E809D5-9F9E-E54F-A087-712AD2158241}" srcId="{997FC443-8DA5-5E47-953F-6D6E66E27DB4}" destId="{47F29CDC-6B2A-064A-ACC9-3159F723C457}" srcOrd="1" destOrd="0" parTransId="{3271D708-8E72-AA4F-94A0-AEA054293B40}" sibTransId="{E771AA65-C5CC-2F4A-B6B9-0CF92995783A}"/>
    <dgm:cxn modelId="{2A5B9BFA-59DE-C44F-B127-B3BD28D46B45}" type="presOf" srcId="{997FC443-8DA5-5E47-953F-6D6E66E27DB4}" destId="{486DCFB7-E7A2-4F46-95E4-19EE50BAAB52}" srcOrd="0" destOrd="0" presId="urn:microsoft.com/office/officeart/2005/8/layout/chart3"/>
    <dgm:cxn modelId="{8059C81C-1BD9-9144-A2F0-1881EF4FEB1B}" type="presParOf" srcId="{486DCFB7-E7A2-4F46-95E4-19EE50BAAB52}" destId="{A4133743-07E3-3145-B0A1-A7E7A6B06CAA}" srcOrd="0" destOrd="0" presId="urn:microsoft.com/office/officeart/2005/8/layout/chart3"/>
    <dgm:cxn modelId="{1CF2F77F-7BCF-C741-9A06-96A242638B2A}" type="presParOf" srcId="{486DCFB7-E7A2-4F46-95E4-19EE50BAAB52}" destId="{9EAF039C-D01D-3E4C-A4CB-AA0131B2ACEB}" srcOrd="1" destOrd="0" presId="urn:microsoft.com/office/officeart/2005/8/layout/chart3"/>
    <dgm:cxn modelId="{200E252E-3E1B-9D42-9235-B2C9C885F95A}" type="presParOf" srcId="{486DCFB7-E7A2-4F46-95E4-19EE50BAAB52}" destId="{C012F148-7BEF-3C45-82B3-45093DFE75DB}" srcOrd="2" destOrd="0" presId="urn:microsoft.com/office/officeart/2005/8/layout/chart3"/>
    <dgm:cxn modelId="{232C9AF2-A792-2545-B52A-2CDF85AB786B}" type="presParOf" srcId="{486DCFB7-E7A2-4F46-95E4-19EE50BAAB52}" destId="{61BF6A48-F69F-0C42-A286-CB60D18DBA6A}" srcOrd="3" destOrd="0" presId="urn:microsoft.com/office/officeart/2005/8/layout/chart3"/>
    <dgm:cxn modelId="{670299C7-3AC8-5341-80FF-56302608B6F8}" type="presParOf" srcId="{486DCFB7-E7A2-4F46-95E4-19EE50BAAB52}" destId="{6E00229B-FFCD-B84C-8CF9-29323868A3FC}" srcOrd="4" destOrd="0" presId="urn:microsoft.com/office/officeart/2005/8/layout/chart3"/>
    <dgm:cxn modelId="{A740788A-9C6D-8A4D-8886-8B3560CBA8A4}" type="presParOf" srcId="{486DCFB7-E7A2-4F46-95E4-19EE50BAAB52}" destId="{0C626B7A-91AB-FB48-ABDC-D56CE027290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E1AFC-96E4-0244-8239-DEBF8833DF21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FBBCED-DC9B-814D-95E9-98B3AC4772C9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ru-RU" sz="2400" b="1" dirty="0">
              <a:solidFill>
                <a:srgbClr val="000000"/>
              </a:solidFill>
            </a:rPr>
            <a:t>Личностные </a:t>
          </a:r>
        </a:p>
      </dgm:t>
    </dgm:pt>
    <dgm:pt modelId="{79101056-DC09-7A43-ADA0-CECF712BD999}" type="parTrans" cxnId="{19D507D2-63F3-314C-B2C6-255584D769CE}">
      <dgm:prSet/>
      <dgm:spPr/>
      <dgm:t>
        <a:bodyPr/>
        <a:lstStyle/>
        <a:p>
          <a:endParaRPr lang="ru-RU"/>
        </a:p>
      </dgm:t>
    </dgm:pt>
    <dgm:pt modelId="{33FB1371-FE85-E640-B1C5-CC244EB284BD}" type="sibTrans" cxnId="{19D507D2-63F3-314C-B2C6-255584D769CE}">
      <dgm:prSet/>
      <dgm:spPr/>
      <dgm:t>
        <a:bodyPr/>
        <a:lstStyle/>
        <a:p>
          <a:endParaRPr lang="ru-RU"/>
        </a:p>
      </dgm:t>
    </dgm:pt>
    <dgm:pt modelId="{F2F6BCB2-AF27-3F43-AEBD-C217C9E547EE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0000"/>
          </a:solidFill>
        </a:ln>
      </dgm:spPr>
      <dgm:t>
        <a:bodyPr/>
        <a:lstStyle/>
        <a:p>
          <a:endParaRPr lang="ru-RU" sz="2400" b="1" dirty="0"/>
        </a:p>
        <a:p>
          <a:r>
            <a:rPr lang="ru-RU" sz="2000" b="1" dirty="0">
              <a:solidFill>
                <a:srgbClr val="000000"/>
              </a:solidFill>
            </a:rPr>
            <a:t>Метапредметные</a:t>
          </a:r>
        </a:p>
      </dgm:t>
    </dgm:pt>
    <dgm:pt modelId="{5B860727-0D80-A547-A8DB-EFC3541FB0DE}" type="parTrans" cxnId="{78FA41FC-A44D-3E44-BE8B-160ABEC7EDFC}">
      <dgm:prSet/>
      <dgm:spPr/>
      <dgm:t>
        <a:bodyPr/>
        <a:lstStyle/>
        <a:p>
          <a:endParaRPr lang="ru-RU"/>
        </a:p>
      </dgm:t>
    </dgm:pt>
    <dgm:pt modelId="{95444530-0CF5-6044-BE6C-D285F2A7E837}" type="sibTrans" cxnId="{78FA41FC-A44D-3E44-BE8B-160ABEC7EDFC}">
      <dgm:prSet/>
      <dgm:spPr/>
      <dgm:t>
        <a:bodyPr/>
        <a:lstStyle/>
        <a:p>
          <a:endParaRPr lang="ru-RU"/>
        </a:p>
      </dgm:t>
    </dgm:pt>
    <dgm:pt modelId="{BAE3D5C5-E969-064F-843B-6E70EF088CC4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>
              <a:solidFill>
                <a:srgbClr val="000000"/>
              </a:solidFill>
            </a:rPr>
            <a:t>Предметные </a:t>
          </a:r>
        </a:p>
      </dgm:t>
    </dgm:pt>
    <dgm:pt modelId="{8AFDE763-AD39-E74F-A6F4-895E9671BDAB}" type="parTrans" cxnId="{7BF44FD0-FCE0-0940-978D-54EA8D986FEF}">
      <dgm:prSet/>
      <dgm:spPr/>
      <dgm:t>
        <a:bodyPr/>
        <a:lstStyle/>
        <a:p>
          <a:endParaRPr lang="ru-RU"/>
        </a:p>
      </dgm:t>
    </dgm:pt>
    <dgm:pt modelId="{52C6F4D3-4A5B-8244-AF8D-F9E52751EC82}" type="sibTrans" cxnId="{7BF44FD0-FCE0-0940-978D-54EA8D986FEF}">
      <dgm:prSet/>
      <dgm:spPr/>
      <dgm:t>
        <a:bodyPr/>
        <a:lstStyle/>
        <a:p>
          <a:endParaRPr lang="ru-RU"/>
        </a:p>
      </dgm:t>
    </dgm:pt>
    <dgm:pt modelId="{EA34ABB1-48E4-B84C-B119-5481E94313D0}" type="pres">
      <dgm:prSet presAssocID="{430E1AFC-96E4-0244-8239-DEBF8833DF21}" presName="Name0" presStyleCnt="0">
        <dgm:presLayoutVars>
          <dgm:chMax val="7"/>
          <dgm:resizeHandles val="exact"/>
        </dgm:presLayoutVars>
      </dgm:prSet>
      <dgm:spPr/>
    </dgm:pt>
    <dgm:pt modelId="{C8D1963D-A646-1B47-83AD-C1A978EEC612}" type="pres">
      <dgm:prSet presAssocID="{430E1AFC-96E4-0244-8239-DEBF8833DF21}" presName="comp1" presStyleCnt="0"/>
      <dgm:spPr/>
    </dgm:pt>
    <dgm:pt modelId="{EAE53C2C-1E0C-E942-A569-B4440BEB318D}" type="pres">
      <dgm:prSet presAssocID="{430E1AFC-96E4-0244-8239-DEBF8833DF21}" presName="circle1" presStyleLbl="node1" presStyleIdx="0" presStyleCnt="3" custScaleX="131185" custLinFactNeighborX="-928" custLinFactNeighborY="-55"/>
      <dgm:spPr/>
    </dgm:pt>
    <dgm:pt modelId="{D747E484-A9EC-4441-9A6C-ED10C4CB36D5}" type="pres">
      <dgm:prSet presAssocID="{430E1AFC-96E4-0244-8239-DEBF8833DF21}" presName="c1text" presStyleLbl="node1" presStyleIdx="0" presStyleCnt="3">
        <dgm:presLayoutVars>
          <dgm:bulletEnabled val="1"/>
        </dgm:presLayoutVars>
      </dgm:prSet>
      <dgm:spPr/>
    </dgm:pt>
    <dgm:pt modelId="{BE2904DE-D580-8D4B-AFB7-789F0DEB5149}" type="pres">
      <dgm:prSet presAssocID="{430E1AFC-96E4-0244-8239-DEBF8833DF21}" presName="comp2" presStyleCnt="0"/>
      <dgm:spPr/>
    </dgm:pt>
    <dgm:pt modelId="{36761165-2E29-514C-8D99-4CC0A10187BC}" type="pres">
      <dgm:prSet presAssocID="{430E1AFC-96E4-0244-8239-DEBF8833DF21}" presName="circle2" presStyleLbl="node1" presStyleIdx="1" presStyleCnt="3" custScaleX="150045" custScaleY="104340" custLinFactNeighborX="-539" custLinFactNeighborY="-4068"/>
      <dgm:spPr/>
    </dgm:pt>
    <dgm:pt modelId="{B948DA4E-1D79-6149-A457-ACF07D0D8457}" type="pres">
      <dgm:prSet presAssocID="{430E1AFC-96E4-0244-8239-DEBF8833DF21}" presName="c2text" presStyleLbl="node1" presStyleIdx="1" presStyleCnt="3">
        <dgm:presLayoutVars>
          <dgm:bulletEnabled val="1"/>
        </dgm:presLayoutVars>
      </dgm:prSet>
      <dgm:spPr/>
    </dgm:pt>
    <dgm:pt modelId="{31DE94EF-9723-594D-8D85-141183A8EA01}" type="pres">
      <dgm:prSet presAssocID="{430E1AFC-96E4-0244-8239-DEBF8833DF21}" presName="comp3" presStyleCnt="0"/>
      <dgm:spPr/>
    </dgm:pt>
    <dgm:pt modelId="{C1E6DE7A-65AA-704A-9C6A-B44B30435DA1}" type="pres">
      <dgm:prSet presAssocID="{430E1AFC-96E4-0244-8239-DEBF8833DF21}" presName="circle3" presStyleLbl="node1" presStyleIdx="2" presStyleCnt="3" custScaleX="115186" custLinFactNeighborX="325" custLinFactNeighborY="-1223"/>
      <dgm:spPr/>
    </dgm:pt>
    <dgm:pt modelId="{03E036F6-F140-DE46-8390-BCD4360E86AC}" type="pres">
      <dgm:prSet presAssocID="{430E1AFC-96E4-0244-8239-DEBF8833DF21}" presName="c3text" presStyleLbl="node1" presStyleIdx="2" presStyleCnt="3">
        <dgm:presLayoutVars>
          <dgm:bulletEnabled val="1"/>
        </dgm:presLayoutVars>
      </dgm:prSet>
      <dgm:spPr/>
    </dgm:pt>
  </dgm:ptLst>
  <dgm:cxnLst>
    <dgm:cxn modelId="{6808220C-F799-A34A-BB56-4177640D4F28}" type="presOf" srcId="{BAE3D5C5-E969-064F-843B-6E70EF088CC4}" destId="{03E036F6-F140-DE46-8390-BCD4360E86AC}" srcOrd="1" destOrd="0" presId="urn:microsoft.com/office/officeart/2005/8/layout/venn2"/>
    <dgm:cxn modelId="{9DA6C22A-7774-3B4A-BCCB-FA7C2EB77F77}" type="presOf" srcId="{BAE3D5C5-E969-064F-843B-6E70EF088CC4}" destId="{C1E6DE7A-65AA-704A-9C6A-B44B30435DA1}" srcOrd="0" destOrd="0" presId="urn:microsoft.com/office/officeart/2005/8/layout/venn2"/>
    <dgm:cxn modelId="{0FE19B37-C199-6043-8667-67CE3F192417}" type="presOf" srcId="{F2F6BCB2-AF27-3F43-AEBD-C217C9E547EE}" destId="{B948DA4E-1D79-6149-A457-ACF07D0D8457}" srcOrd="1" destOrd="0" presId="urn:microsoft.com/office/officeart/2005/8/layout/venn2"/>
    <dgm:cxn modelId="{91BF5B63-6534-574D-9360-C9B04ADBC8A8}" type="presOf" srcId="{C1FBBCED-DC9B-814D-95E9-98B3AC4772C9}" destId="{D747E484-A9EC-4441-9A6C-ED10C4CB36D5}" srcOrd="1" destOrd="0" presId="urn:microsoft.com/office/officeart/2005/8/layout/venn2"/>
    <dgm:cxn modelId="{70F33F71-B6D3-6244-A833-51EBDD6C8C18}" type="presOf" srcId="{F2F6BCB2-AF27-3F43-AEBD-C217C9E547EE}" destId="{36761165-2E29-514C-8D99-4CC0A10187BC}" srcOrd="0" destOrd="0" presId="urn:microsoft.com/office/officeart/2005/8/layout/venn2"/>
    <dgm:cxn modelId="{C472F5C7-A655-3043-A633-B0030B0DCFB6}" type="presOf" srcId="{C1FBBCED-DC9B-814D-95E9-98B3AC4772C9}" destId="{EAE53C2C-1E0C-E942-A569-B4440BEB318D}" srcOrd="0" destOrd="0" presId="urn:microsoft.com/office/officeart/2005/8/layout/venn2"/>
    <dgm:cxn modelId="{ADBCDFCE-4811-8F4F-949B-9C16B85914CA}" type="presOf" srcId="{430E1AFC-96E4-0244-8239-DEBF8833DF21}" destId="{EA34ABB1-48E4-B84C-B119-5481E94313D0}" srcOrd="0" destOrd="0" presId="urn:microsoft.com/office/officeart/2005/8/layout/venn2"/>
    <dgm:cxn modelId="{7BF44FD0-FCE0-0940-978D-54EA8D986FEF}" srcId="{430E1AFC-96E4-0244-8239-DEBF8833DF21}" destId="{BAE3D5C5-E969-064F-843B-6E70EF088CC4}" srcOrd="2" destOrd="0" parTransId="{8AFDE763-AD39-E74F-A6F4-895E9671BDAB}" sibTransId="{52C6F4D3-4A5B-8244-AF8D-F9E52751EC82}"/>
    <dgm:cxn modelId="{19D507D2-63F3-314C-B2C6-255584D769CE}" srcId="{430E1AFC-96E4-0244-8239-DEBF8833DF21}" destId="{C1FBBCED-DC9B-814D-95E9-98B3AC4772C9}" srcOrd="0" destOrd="0" parTransId="{79101056-DC09-7A43-ADA0-CECF712BD999}" sibTransId="{33FB1371-FE85-E640-B1C5-CC244EB284BD}"/>
    <dgm:cxn modelId="{78FA41FC-A44D-3E44-BE8B-160ABEC7EDFC}" srcId="{430E1AFC-96E4-0244-8239-DEBF8833DF21}" destId="{F2F6BCB2-AF27-3F43-AEBD-C217C9E547EE}" srcOrd="1" destOrd="0" parTransId="{5B860727-0D80-A547-A8DB-EFC3541FB0DE}" sibTransId="{95444530-0CF5-6044-BE6C-D285F2A7E837}"/>
    <dgm:cxn modelId="{8E3C9D46-B0E9-0344-9A6A-4C8CEAD881C1}" type="presParOf" srcId="{EA34ABB1-48E4-B84C-B119-5481E94313D0}" destId="{C8D1963D-A646-1B47-83AD-C1A978EEC612}" srcOrd="0" destOrd="0" presId="urn:microsoft.com/office/officeart/2005/8/layout/venn2"/>
    <dgm:cxn modelId="{91E0A77F-ECD8-AF4A-8E86-C3E3736E14A5}" type="presParOf" srcId="{C8D1963D-A646-1B47-83AD-C1A978EEC612}" destId="{EAE53C2C-1E0C-E942-A569-B4440BEB318D}" srcOrd="0" destOrd="0" presId="urn:microsoft.com/office/officeart/2005/8/layout/venn2"/>
    <dgm:cxn modelId="{B711A610-D4BB-8E47-A1C3-92F883E8760D}" type="presParOf" srcId="{C8D1963D-A646-1B47-83AD-C1A978EEC612}" destId="{D747E484-A9EC-4441-9A6C-ED10C4CB36D5}" srcOrd="1" destOrd="0" presId="urn:microsoft.com/office/officeart/2005/8/layout/venn2"/>
    <dgm:cxn modelId="{6072E1F5-D7E0-684E-939E-5EA1B604A197}" type="presParOf" srcId="{EA34ABB1-48E4-B84C-B119-5481E94313D0}" destId="{BE2904DE-D580-8D4B-AFB7-789F0DEB5149}" srcOrd="1" destOrd="0" presId="urn:microsoft.com/office/officeart/2005/8/layout/venn2"/>
    <dgm:cxn modelId="{05FAFED0-A30F-3744-AEFB-700708FCCD79}" type="presParOf" srcId="{BE2904DE-D580-8D4B-AFB7-789F0DEB5149}" destId="{36761165-2E29-514C-8D99-4CC0A10187BC}" srcOrd="0" destOrd="0" presId="urn:microsoft.com/office/officeart/2005/8/layout/venn2"/>
    <dgm:cxn modelId="{918C6309-05DC-F445-B4DD-2ECFF7651160}" type="presParOf" srcId="{BE2904DE-D580-8D4B-AFB7-789F0DEB5149}" destId="{B948DA4E-1D79-6149-A457-ACF07D0D8457}" srcOrd="1" destOrd="0" presId="urn:microsoft.com/office/officeart/2005/8/layout/venn2"/>
    <dgm:cxn modelId="{C7C88EE7-60B2-FF4A-8021-AD2D8C011AE5}" type="presParOf" srcId="{EA34ABB1-48E4-B84C-B119-5481E94313D0}" destId="{31DE94EF-9723-594D-8D85-141183A8EA01}" srcOrd="2" destOrd="0" presId="urn:microsoft.com/office/officeart/2005/8/layout/venn2"/>
    <dgm:cxn modelId="{BA1437A9-7403-1541-B92C-87AD31C80C9E}" type="presParOf" srcId="{31DE94EF-9723-594D-8D85-141183A8EA01}" destId="{C1E6DE7A-65AA-704A-9C6A-B44B30435DA1}" srcOrd="0" destOrd="0" presId="urn:microsoft.com/office/officeart/2005/8/layout/venn2"/>
    <dgm:cxn modelId="{614B726C-3980-954E-BAB7-24FCF0745D4A}" type="presParOf" srcId="{31DE94EF-9723-594D-8D85-141183A8EA01}" destId="{03E036F6-F140-DE46-8390-BCD4360E86A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0E1AFC-96E4-0244-8239-DEBF8833DF21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FBBCED-DC9B-814D-95E9-98B3AC4772C9}">
      <dgm:prSet phldrT="[Текст]" custT="1"/>
      <dgm:spPr>
        <a:solidFill>
          <a:srgbClr val="78D6C7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400" b="1" dirty="0">
              <a:solidFill>
                <a:srgbClr val="000000"/>
              </a:solidFill>
            </a:rPr>
            <a:t>Личностные </a:t>
          </a:r>
        </a:p>
      </dgm:t>
    </dgm:pt>
    <dgm:pt modelId="{79101056-DC09-7A43-ADA0-CECF712BD999}" type="parTrans" cxnId="{19D507D2-63F3-314C-B2C6-255584D769CE}">
      <dgm:prSet/>
      <dgm:spPr/>
      <dgm:t>
        <a:bodyPr/>
        <a:lstStyle/>
        <a:p>
          <a:endParaRPr lang="ru-RU"/>
        </a:p>
      </dgm:t>
    </dgm:pt>
    <dgm:pt modelId="{33FB1371-FE85-E640-B1C5-CC244EB284BD}" type="sibTrans" cxnId="{19D507D2-63F3-314C-B2C6-255584D769CE}">
      <dgm:prSet/>
      <dgm:spPr/>
      <dgm:t>
        <a:bodyPr/>
        <a:lstStyle/>
        <a:p>
          <a:endParaRPr lang="ru-RU"/>
        </a:p>
      </dgm:t>
    </dgm:pt>
    <dgm:pt modelId="{F2F6BCB2-AF27-3F43-AEBD-C217C9E547EE}">
      <dgm:prSet phldrT="[Текст]" custT="1"/>
      <dgm:spPr>
        <a:solidFill>
          <a:schemeClr val="accent5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sz="2400" b="1" dirty="0"/>
        </a:p>
        <a:p>
          <a:endParaRPr lang="ru-RU" sz="2400" b="1" dirty="0"/>
        </a:p>
        <a:p>
          <a:r>
            <a:rPr lang="ru-RU" sz="2000" b="1" dirty="0" err="1">
              <a:solidFill>
                <a:srgbClr val="000000"/>
              </a:solidFill>
            </a:rPr>
            <a:t>Метапредмет-ные</a:t>
          </a:r>
          <a:endParaRPr lang="ru-RU" sz="2000" b="1" dirty="0">
            <a:solidFill>
              <a:srgbClr val="000000"/>
            </a:solidFill>
          </a:endParaRPr>
        </a:p>
      </dgm:t>
    </dgm:pt>
    <dgm:pt modelId="{5B860727-0D80-A547-A8DB-EFC3541FB0DE}" type="parTrans" cxnId="{78FA41FC-A44D-3E44-BE8B-160ABEC7EDFC}">
      <dgm:prSet/>
      <dgm:spPr/>
      <dgm:t>
        <a:bodyPr/>
        <a:lstStyle/>
        <a:p>
          <a:endParaRPr lang="ru-RU"/>
        </a:p>
      </dgm:t>
    </dgm:pt>
    <dgm:pt modelId="{95444530-0CF5-6044-BE6C-D285F2A7E837}" type="sibTrans" cxnId="{78FA41FC-A44D-3E44-BE8B-160ABEC7EDFC}">
      <dgm:prSet/>
      <dgm:spPr/>
      <dgm:t>
        <a:bodyPr/>
        <a:lstStyle/>
        <a:p>
          <a:endParaRPr lang="ru-RU"/>
        </a:p>
      </dgm:t>
    </dgm:pt>
    <dgm:pt modelId="{BAE3D5C5-E969-064F-843B-6E70EF088CC4}">
      <dgm:prSet phldrT="[Текст]" custT="1"/>
      <dgm:spPr>
        <a:solidFill>
          <a:srgbClr val="CFAAA3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rgbClr val="000000"/>
              </a:solidFill>
            </a:rPr>
            <a:t>Предметные </a:t>
          </a:r>
        </a:p>
      </dgm:t>
    </dgm:pt>
    <dgm:pt modelId="{8AFDE763-AD39-E74F-A6F4-895E9671BDAB}" type="parTrans" cxnId="{7BF44FD0-FCE0-0940-978D-54EA8D986FEF}">
      <dgm:prSet/>
      <dgm:spPr/>
      <dgm:t>
        <a:bodyPr/>
        <a:lstStyle/>
        <a:p>
          <a:endParaRPr lang="ru-RU"/>
        </a:p>
      </dgm:t>
    </dgm:pt>
    <dgm:pt modelId="{52C6F4D3-4A5B-8244-AF8D-F9E52751EC82}" type="sibTrans" cxnId="{7BF44FD0-FCE0-0940-978D-54EA8D986FEF}">
      <dgm:prSet/>
      <dgm:spPr/>
      <dgm:t>
        <a:bodyPr/>
        <a:lstStyle/>
        <a:p>
          <a:endParaRPr lang="ru-RU"/>
        </a:p>
      </dgm:t>
    </dgm:pt>
    <dgm:pt modelId="{EA34ABB1-48E4-B84C-B119-5481E94313D0}" type="pres">
      <dgm:prSet presAssocID="{430E1AFC-96E4-0244-8239-DEBF8833DF21}" presName="Name0" presStyleCnt="0">
        <dgm:presLayoutVars>
          <dgm:chMax val="7"/>
          <dgm:resizeHandles val="exact"/>
        </dgm:presLayoutVars>
      </dgm:prSet>
      <dgm:spPr/>
    </dgm:pt>
    <dgm:pt modelId="{C8D1963D-A646-1B47-83AD-C1A978EEC612}" type="pres">
      <dgm:prSet presAssocID="{430E1AFC-96E4-0244-8239-DEBF8833DF21}" presName="comp1" presStyleCnt="0"/>
      <dgm:spPr/>
    </dgm:pt>
    <dgm:pt modelId="{EAE53C2C-1E0C-E942-A569-B4440BEB318D}" type="pres">
      <dgm:prSet presAssocID="{430E1AFC-96E4-0244-8239-DEBF8833DF21}" presName="circle1" presStyleLbl="node1" presStyleIdx="0" presStyleCnt="3" custScaleX="131185" custLinFactNeighborX="-928" custLinFactNeighborY="-55"/>
      <dgm:spPr/>
    </dgm:pt>
    <dgm:pt modelId="{D747E484-A9EC-4441-9A6C-ED10C4CB36D5}" type="pres">
      <dgm:prSet presAssocID="{430E1AFC-96E4-0244-8239-DEBF8833DF21}" presName="c1text" presStyleLbl="node1" presStyleIdx="0" presStyleCnt="3">
        <dgm:presLayoutVars>
          <dgm:bulletEnabled val="1"/>
        </dgm:presLayoutVars>
      </dgm:prSet>
      <dgm:spPr/>
    </dgm:pt>
    <dgm:pt modelId="{BE2904DE-D580-8D4B-AFB7-789F0DEB5149}" type="pres">
      <dgm:prSet presAssocID="{430E1AFC-96E4-0244-8239-DEBF8833DF21}" presName="comp2" presStyleCnt="0"/>
      <dgm:spPr/>
    </dgm:pt>
    <dgm:pt modelId="{36761165-2E29-514C-8D99-4CC0A10187BC}" type="pres">
      <dgm:prSet presAssocID="{430E1AFC-96E4-0244-8239-DEBF8833DF21}" presName="circle2" presStyleLbl="node1" presStyleIdx="1" presStyleCnt="3" custScaleX="135127" custScaleY="104340" custLinFactNeighborX="-539" custLinFactNeighborY="-4068"/>
      <dgm:spPr/>
    </dgm:pt>
    <dgm:pt modelId="{B948DA4E-1D79-6149-A457-ACF07D0D8457}" type="pres">
      <dgm:prSet presAssocID="{430E1AFC-96E4-0244-8239-DEBF8833DF21}" presName="c2text" presStyleLbl="node1" presStyleIdx="1" presStyleCnt="3">
        <dgm:presLayoutVars>
          <dgm:bulletEnabled val="1"/>
        </dgm:presLayoutVars>
      </dgm:prSet>
      <dgm:spPr/>
    </dgm:pt>
    <dgm:pt modelId="{31DE94EF-9723-594D-8D85-141183A8EA01}" type="pres">
      <dgm:prSet presAssocID="{430E1AFC-96E4-0244-8239-DEBF8833DF21}" presName="comp3" presStyleCnt="0"/>
      <dgm:spPr/>
    </dgm:pt>
    <dgm:pt modelId="{C1E6DE7A-65AA-704A-9C6A-B44B30435DA1}" type="pres">
      <dgm:prSet presAssocID="{430E1AFC-96E4-0244-8239-DEBF8833DF21}" presName="circle3" presStyleLbl="node1" presStyleIdx="2" presStyleCnt="3" custScaleX="115186" custLinFactNeighborX="8082" custLinFactNeighborY="-1223"/>
      <dgm:spPr/>
    </dgm:pt>
    <dgm:pt modelId="{03E036F6-F140-DE46-8390-BCD4360E86AC}" type="pres">
      <dgm:prSet presAssocID="{430E1AFC-96E4-0244-8239-DEBF8833DF21}" presName="c3text" presStyleLbl="node1" presStyleIdx="2" presStyleCnt="3">
        <dgm:presLayoutVars>
          <dgm:bulletEnabled val="1"/>
        </dgm:presLayoutVars>
      </dgm:prSet>
      <dgm:spPr/>
    </dgm:pt>
  </dgm:ptLst>
  <dgm:cxnLst>
    <dgm:cxn modelId="{7FDE4228-344A-9549-B469-A54E3F8C0949}" type="presOf" srcId="{430E1AFC-96E4-0244-8239-DEBF8833DF21}" destId="{EA34ABB1-48E4-B84C-B119-5481E94313D0}" srcOrd="0" destOrd="0" presId="urn:microsoft.com/office/officeart/2005/8/layout/venn2"/>
    <dgm:cxn modelId="{DF74D881-4F3A-B94C-A616-4FD232B71FC4}" type="presOf" srcId="{BAE3D5C5-E969-064F-843B-6E70EF088CC4}" destId="{03E036F6-F140-DE46-8390-BCD4360E86AC}" srcOrd="1" destOrd="0" presId="urn:microsoft.com/office/officeart/2005/8/layout/venn2"/>
    <dgm:cxn modelId="{58E4EE86-6C16-7541-97BD-EC5B1722EDA5}" type="presOf" srcId="{F2F6BCB2-AF27-3F43-AEBD-C217C9E547EE}" destId="{B948DA4E-1D79-6149-A457-ACF07D0D8457}" srcOrd="1" destOrd="0" presId="urn:microsoft.com/office/officeart/2005/8/layout/venn2"/>
    <dgm:cxn modelId="{92DC0899-5D70-AE4F-A8AC-B6AEBCB7DA67}" type="presOf" srcId="{F2F6BCB2-AF27-3F43-AEBD-C217C9E547EE}" destId="{36761165-2E29-514C-8D99-4CC0A10187BC}" srcOrd="0" destOrd="0" presId="urn:microsoft.com/office/officeart/2005/8/layout/venn2"/>
    <dgm:cxn modelId="{259556CB-BE56-B042-8C7B-515DAFE47AC0}" type="presOf" srcId="{C1FBBCED-DC9B-814D-95E9-98B3AC4772C9}" destId="{EAE53C2C-1E0C-E942-A569-B4440BEB318D}" srcOrd="0" destOrd="0" presId="urn:microsoft.com/office/officeart/2005/8/layout/venn2"/>
    <dgm:cxn modelId="{E0B1A3CB-6258-6047-99A7-E2331B701C37}" type="presOf" srcId="{BAE3D5C5-E969-064F-843B-6E70EF088CC4}" destId="{C1E6DE7A-65AA-704A-9C6A-B44B30435DA1}" srcOrd="0" destOrd="0" presId="urn:microsoft.com/office/officeart/2005/8/layout/venn2"/>
    <dgm:cxn modelId="{7BF44FD0-FCE0-0940-978D-54EA8D986FEF}" srcId="{430E1AFC-96E4-0244-8239-DEBF8833DF21}" destId="{BAE3D5C5-E969-064F-843B-6E70EF088CC4}" srcOrd="2" destOrd="0" parTransId="{8AFDE763-AD39-E74F-A6F4-895E9671BDAB}" sibTransId="{52C6F4D3-4A5B-8244-AF8D-F9E52751EC82}"/>
    <dgm:cxn modelId="{19D507D2-63F3-314C-B2C6-255584D769CE}" srcId="{430E1AFC-96E4-0244-8239-DEBF8833DF21}" destId="{C1FBBCED-DC9B-814D-95E9-98B3AC4772C9}" srcOrd="0" destOrd="0" parTransId="{79101056-DC09-7A43-ADA0-CECF712BD999}" sibTransId="{33FB1371-FE85-E640-B1C5-CC244EB284BD}"/>
    <dgm:cxn modelId="{3F9D9AD6-1F5B-E84F-B762-DCF3BE975DE3}" type="presOf" srcId="{C1FBBCED-DC9B-814D-95E9-98B3AC4772C9}" destId="{D747E484-A9EC-4441-9A6C-ED10C4CB36D5}" srcOrd="1" destOrd="0" presId="urn:microsoft.com/office/officeart/2005/8/layout/venn2"/>
    <dgm:cxn modelId="{78FA41FC-A44D-3E44-BE8B-160ABEC7EDFC}" srcId="{430E1AFC-96E4-0244-8239-DEBF8833DF21}" destId="{F2F6BCB2-AF27-3F43-AEBD-C217C9E547EE}" srcOrd="1" destOrd="0" parTransId="{5B860727-0D80-A547-A8DB-EFC3541FB0DE}" sibTransId="{95444530-0CF5-6044-BE6C-D285F2A7E837}"/>
    <dgm:cxn modelId="{4C242935-8C91-4843-BC4F-798C4055E0DA}" type="presParOf" srcId="{EA34ABB1-48E4-B84C-B119-5481E94313D0}" destId="{C8D1963D-A646-1B47-83AD-C1A978EEC612}" srcOrd="0" destOrd="0" presId="urn:microsoft.com/office/officeart/2005/8/layout/venn2"/>
    <dgm:cxn modelId="{94DACE56-41AA-734E-B7A0-1375BD0ADC1E}" type="presParOf" srcId="{C8D1963D-A646-1B47-83AD-C1A978EEC612}" destId="{EAE53C2C-1E0C-E942-A569-B4440BEB318D}" srcOrd="0" destOrd="0" presId="urn:microsoft.com/office/officeart/2005/8/layout/venn2"/>
    <dgm:cxn modelId="{654702A9-CDC0-2246-B121-3B14F567ADD2}" type="presParOf" srcId="{C8D1963D-A646-1B47-83AD-C1A978EEC612}" destId="{D747E484-A9EC-4441-9A6C-ED10C4CB36D5}" srcOrd="1" destOrd="0" presId="urn:microsoft.com/office/officeart/2005/8/layout/venn2"/>
    <dgm:cxn modelId="{6B6FB6E5-3FBE-904E-9CDE-0380265971F3}" type="presParOf" srcId="{EA34ABB1-48E4-B84C-B119-5481E94313D0}" destId="{BE2904DE-D580-8D4B-AFB7-789F0DEB5149}" srcOrd="1" destOrd="0" presId="urn:microsoft.com/office/officeart/2005/8/layout/venn2"/>
    <dgm:cxn modelId="{62CF9C70-F59D-F449-8650-EE2D6E72319A}" type="presParOf" srcId="{BE2904DE-D580-8D4B-AFB7-789F0DEB5149}" destId="{36761165-2E29-514C-8D99-4CC0A10187BC}" srcOrd="0" destOrd="0" presId="urn:microsoft.com/office/officeart/2005/8/layout/venn2"/>
    <dgm:cxn modelId="{0A70A42D-B1DF-8E4F-A02F-8CDE36739E68}" type="presParOf" srcId="{BE2904DE-D580-8D4B-AFB7-789F0DEB5149}" destId="{B948DA4E-1D79-6149-A457-ACF07D0D8457}" srcOrd="1" destOrd="0" presId="urn:microsoft.com/office/officeart/2005/8/layout/venn2"/>
    <dgm:cxn modelId="{906D458E-67ED-C64C-BA25-1DDA0B27D4E5}" type="presParOf" srcId="{EA34ABB1-48E4-B84C-B119-5481E94313D0}" destId="{31DE94EF-9723-594D-8D85-141183A8EA01}" srcOrd="2" destOrd="0" presId="urn:microsoft.com/office/officeart/2005/8/layout/venn2"/>
    <dgm:cxn modelId="{446C9888-B678-FE42-9BDA-4E47C4421E65}" type="presParOf" srcId="{31DE94EF-9723-594D-8D85-141183A8EA01}" destId="{C1E6DE7A-65AA-704A-9C6A-B44B30435DA1}" srcOrd="0" destOrd="0" presId="urn:microsoft.com/office/officeart/2005/8/layout/venn2"/>
    <dgm:cxn modelId="{E9880BEF-0FEB-754F-B6F9-F602C5C96B8E}" type="presParOf" srcId="{31DE94EF-9723-594D-8D85-141183A8EA01}" destId="{03E036F6-F140-DE46-8390-BCD4360E86A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189B25-1187-834A-A762-C7D11C31836F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48F9C-0554-C040-B1EB-C4BC002214C3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highlight>
                <a:srgbClr val="FDFFFA"/>
              </a:highlight>
            </a:rPr>
            <a:t>качество СОДЕРЖАНИЯ</a:t>
          </a:r>
        </a:p>
      </dgm:t>
    </dgm:pt>
    <dgm:pt modelId="{51A809BD-21DE-9941-97E2-4FA2E3B2E832}" type="parTrans" cxnId="{518E0BAE-BE4E-F245-B7BF-1196DE6CE19D}">
      <dgm:prSet/>
      <dgm:spPr/>
      <dgm:t>
        <a:bodyPr/>
        <a:lstStyle/>
        <a:p>
          <a:endParaRPr lang="ru-RU"/>
        </a:p>
      </dgm:t>
    </dgm:pt>
    <dgm:pt modelId="{F4B1614E-5DC5-2E43-809C-6C9258EE33E8}" type="sibTrans" cxnId="{518E0BAE-BE4E-F245-B7BF-1196DE6CE19D}">
      <dgm:prSet/>
      <dgm:spPr/>
      <dgm:t>
        <a:bodyPr/>
        <a:lstStyle/>
        <a:p>
          <a:endParaRPr lang="ru-RU"/>
        </a:p>
      </dgm:t>
    </dgm:pt>
    <dgm:pt modelId="{60C147AE-6CE3-4342-B0C4-4C041BB7077E}">
      <dgm:prSet phldrT="[Текст]" custT="1"/>
      <dgm:spPr>
        <a:solidFill>
          <a:srgbClr val="FFFAA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highlight>
                <a:srgbClr val="FDFFFA"/>
              </a:highlight>
            </a:rPr>
            <a:t>качество ОРГАНИЗАЦИИ</a:t>
          </a:r>
        </a:p>
      </dgm:t>
    </dgm:pt>
    <dgm:pt modelId="{26F64B80-0CB9-C44F-9129-CB14487EF79C}" type="parTrans" cxnId="{8A4DC57E-32E9-9042-997E-EEDAB6FC71C3}">
      <dgm:prSet/>
      <dgm:spPr/>
      <dgm:t>
        <a:bodyPr/>
        <a:lstStyle/>
        <a:p>
          <a:endParaRPr lang="ru-RU"/>
        </a:p>
      </dgm:t>
    </dgm:pt>
    <dgm:pt modelId="{910B78A9-9DFF-484E-82B4-7CF991A2747B}" type="sibTrans" cxnId="{8A4DC57E-32E9-9042-997E-EEDAB6FC71C3}">
      <dgm:prSet/>
      <dgm:spPr/>
      <dgm:t>
        <a:bodyPr/>
        <a:lstStyle/>
        <a:p>
          <a:endParaRPr lang="ru-RU"/>
        </a:p>
      </dgm:t>
    </dgm:pt>
    <dgm:pt modelId="{51865262-FC18-8945-866F-FCED0809C16B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highlight>
                <a:srgbClr val="FDFFFA"/>
              </a:highlight>
            </a:rPr>
            <a:t>качество ОБЩЕНИЯ</a:t>
          </a:r>
        </a:p>
      </dgm:t>
    </dgm:pt>
    <dgm:pt modelId="{A33EE16C-2049-4D41-91C3-1C801EC3FC32}" type="parTrans" cxnId="{9FF33188-56DF-F84D-A597-DE41B1AEF04C}">
      <dgm:prSet/>
      <dgm:spPr/>
      <dgm:t>
        <a:bodyPr/>
        <a:lstStyle/>
        <a:p>
          <a:endParaRPr lang="ru-RU"/>
        </a:p>
      </dgm:t>
    </dgm:pt>
    <dgm:pt modelId="{55A7FA57-75D8-0446-9781-76870DF4D040}" type="sibTrans" cxnId="{9FF33188-56DF-F84D-A597-DE41B1AEF04C}">
      <dgm:prSet/>
      <dgm:spPr/>
      <dgm:t>
        <a:bodyPr/>
        <a:lstStyle/>
        <a:p>
          <a:endParaRPr lang="ru-RU"/>
        </a:p>
      </dgm:t>
    </dgm:pt>
    <dgm:pt modelId="{975612AF-3AAA-B740-9CFA-1727F454B92B}">
      <dgm:prSet phldrT="[Текст]"/>
      <dgm:spPr/>
      <dgm:t>
        <a:bodyPr/>
        <a:lstStyle/>
        <a:p>
          <a:r>
            <a:rPr lang="ru-RU" b="1" dirty="0"/>
            <a:t>Качество РЕЗУЛЬТАТОВ</a:t>
          </a:r>
        </a:p>
      </dgm:t>
    </dgm:pt>
    <dgm:pt modelId="{DD66B629-CF4E-704D-9507-46B112E7CC05}" type="parTrans" cxnId="{8447CC70-6682-954C-AD3A-7971CAFD7083}">
      <dgm:prSet/>
      <dgm:spPr/>
      <dgm:t>
        <a:bodyPr/>
        <a:lstStyle/>
        <a:p>
          <a:endParaRPr lang="ru-RU"/>
        </a:p>
      </dgm:t>
    </dgm:pt>
    <dgm:pt modelId="{F0CBE12A-1926-D246-AF81-4FBC8F86F420}" type="sibTrans" cxnId="{8447CC70-6682-954C-AD3A-7971CAFD7083}">
      <dgm:prSet/>
      <dgm:spPr/>
      <dgm:t>
        <a:bodyPr/>
        <a:lstStyle/>
        <a:p>
          <a:endParaRPr lang="ru-RU"/>
        </a:p>
      </dgm:t>
    </dgm:pt>
    <dgm:pt modelId="{E8F4BDEF-BD4C-C640-9A37-9D4A8FA61D10}" type="pres">
      <dgm:prSet presAssocID="{CC189B25-1187-834A-A762-C7D11C31836F}" presName="Name0" presStyleCnt="0">
        <dgm:presLayoutVars>
          <dgm:chMax val="4"/>
          <dgm:resizeHandles val="exact"/>
        </dgm:presLayoutVars>
      </dgm:prSet>
      <dgm:spPr/>
    </dgm:pt>
    <dgm:pt modelId="{E06479D7-9D49-C04B-ABC0-B1600591548E}" type="pres">
      <dgm:prSet presAssocID="{CC189B25-1187-834A-A762-C7D11C31836F}" presName="ellipse" presStyleLbl="trBgShp" presStyleIdx="0" presStyleCnt="1"/>
      <dgm:spPr/>
    </dgm:pt>
    <dgm:pt modelId="{8F422B9C-2EA9-6340-A702-3440BA472938}" type="pres">
      <dgm:prSet presAssocID="{CC189B25-1187-834A-A762-C7D11C31836F}" presName="arrow1" presStyleLbl="fgShp" presStyleIdx="0" presStyleCnt="1" custScaleY="190373" custLinFactNeighborX="35029" custLinFactNeighborY="2924"/>
      <dgm:spPr/>
    </dgm:pt>
    <dgm:pt modelId="{2336EFC4-1049-7140-99B6-A142C1FE71E1}" type="pres">
      <dgm:prSet presAssocID="{CC189B25-1187-834A-A762-C7D11C31836F}" presName="rectangle" presStyleLbl="revTx" presStyleIdx="0" presStyleCnt="1" custLinFactNeighborX="3899" custLinFactNeighborY="43665">
        <dgm:presLayoutVars>
          <dgm:bulletEnabled val="1"/>
        </dgm:presLayoutVars>
      </dgm:prSet>
      <dgm:spPr/>
    </dgm:pt>
    <dgm:pt modelId="{98DDFF86-34B8-AF4C-B81F-7128D0BBF505}" type="pres">
      <dgm:prSet presAssocID="{60C147AE-6CE3-4342-B0C4-4C041BB7077E}" presName="item1" presStyleLbl="node1" presStyleIdx="0" presStyleCnt="3" custScaleX="218325" custScaleY="152827" custLinFactNeighborX="4111" custLinFactNeighborY="7681">
        <dgm:presLayoutVars>
          <dgm:bulletEnabled val="1"/>
        </dgm:presLayoutVars>
      </dgm:prSet>
      <dgm:spPr/>
    </dgm:pt>
    <dgm:pt modelId="{F64839DD-431F-EB46-B52F-9AA90558B38C}" type="pres">
      <dgm:prSet presAssocID="{51865262-FC18-8945-866F-FCED0809C16B}" presName="item2" presStyleLbl="node1" presStyleIdx="1" presStyleCnt="3" custScaleX="214360" custScaleY="143664" custLinFactNeighborX="-20923" custLinFactNeighborY="-11287">
        <dgm:presLayoutVars>
          <dgm:bulletEnabled val="1"/>
        </dgm:presLayoutVars>
      </dgm:prSet>
      <dgm:spPr/>
    </dgm:pt>
    <dgm:pt modelId="{5AD55134-09AE-A840-9515-C15DBFD5139A}" type="pres">
      <dgm:prSet presAssocID="{975612AF-3AAA-B740-9CFA-1727F454B92B}" presName="item3" presStyleLbl="node1" presStyleIdx="2" presStyleCnt="3" custScaleX="211813" custScaleY="148720" custLinFactNeighborX="56478" custLinFactNeighborY="11260">
        <dgm:presLayoutVars>
          <dgm:bulletEnabled val="1"/>
        </dgm:presLayoutVars>
      </dgm:prSet>
      <dgm:spPr/>
    </dgm:pt>
    <dgm:pt modelId="{9DBB36AC-17C4-9C45-9415-7B2BBA869827}" type="pres">
      <dgm:prSet presAssocID="{CC189B25-1187-834A-A762-C7D11C31836F}" presName="funnel" presStyleLbl="trAlignAcc1" presStyleIdx="0" presStyleCnt="1" custScaleX="127670" custScaleY="81897" custLinFactNeighborX="3677" custLinFactNeighborY="18865"/>
      <dgm:spPr/>
    </dgm:pt>
  </dgm:ptLst>
  <dgm:cxnLst>
    <dgm:cxn modelId="{0357E835-5917-B14E-8EAC-43467561BD5D}" type="presOf" srcId="{975612AF-3AAA-B740-9CFA-1727F454B92B}" destId="{2336EFC4-1049-7140-99B6-A142C1FE71E1}" srcOrd="0" destOrd="0" presId="urn:microsoft.com/office/officeart/2005/8/layout/funnel1"/>
    <dgm:cxn modelId="{3C6E2A6F-A62C-F545-92F4-FA08C149FD52}" type="presOf" srcId="{99548F9C-0554-C040-B1EB-C4BC002214C3}" destId="{5AD55134-09AE-A840-9515-C15DBFD5139A}" srcOrd="0" destOrd="0" presId="urn:microsoft.com/office/officeart/2005/8/layout/funnel1"/>
    <dgm:cxn modelId="{8447CC70-6682-954C-AD3A-7971CAFD7083}" srcId="{CC189B25-1187-834A-A762-C7D11C31836F}" destId="{975612AF-3AAA-B740-9CFA-1727F454B92B}" srcOrd="3" destOrd="0" parTransId="{DD66B629-CF4E-704D-9507-46B112E7CC05}" sibTransId="{F0CBE12A-1926-D246-AF81-4FBC8F86F420}"/>
    <dgm:cxn modelId="{8A4DC57E-32E9-9042-997E-EEDAB6FC71C3}" srcId="{CC189B25-1187-834A-A762-C7D11C31836F}" destId="{60C147AE-6CE3-4342-B0C4-4C041BB7077E}" srcOrd="1" destOrd="0" parTransId="{26F64B80-0CB9-C44F-9129-CB14487EF79C}" sibTransId="{910B78A9-9DFF-484E-82B4-7CF991A2747B}"/>
    <dgm:cxn modelId="{9FF33188-56DF-F84D-A597-DE41B1AEF04C}" srcId="{CC189B25-1187-834A-A762-C7D11C31836F}" destId="{51865262-FC18-8945-866F-FCED0809C16B}" srcOrd="2" destOrd="0" parTransId="{A33EE16C-2049-4D41-91C3-1C801EC3FC32}" sibTransId="{55A7FA57-75D8-0446-9781-76870DF4D040}"/>
    <dgm:cxn modelId="{518E0BAE-BE4E-F245-B7BF-1196DE6CE19D}" srcId="{CC189B25-1187-834A-A762-C7D11C31836F}" destId="{99548F9C-0554-C040-B1EB-C4BC002214C3}" srcOrd="0" destOrd="0" parTransId="{51A809BD-21DE-9941-97E2-4FA2E3B2E832}" sibTransId="{F4B1614E-5DC5-2E43-809C-6C9258EE33E8}"/>
    <dgm:cxn modelId="{2ABF6BCB-37C6-894D-AA1E-0BE91F1FE463}" type="presOf" srcId="{CC189B25-1187-834A-A762-C7D11C31836F}" destId="{E8F4BDEF-BD4C-C640-9A37-9D4A8FA61D10}" srcOrd="0" destOrd="0" presId="urn:microsoft.com/office/officeart/2005/8/layout/funnel1"/>
    <dgm:cxn modelId="{1BC2F4EC-5719-4B46-93E9-DC274DE8174F}" type="presOf" srcId="{51865262-FC18-8945-866F-FCED0809C16B}" destId="{98DDFF86-34B8-AF4C-B81F-7128D0BBF505}" srcOrd="0" destOrd="0" presId="urn:microsoft.com/office/officeart/2005/8/layout/funnel1"/>
    <dgm:cxn modelId="{A86361ED-35CF-A244-B471-DAB7F66B7C6B}" type="presOf" srcId="{60C147AE-6CE3-4342-B0C4-4C041BB7077E}" destId="{F64839DD-431F-EB46-B52F-9AA90558B38C}" srcOrd="0" destOrd="0" presId="urn:microsoft.com/office/officeart/2005/8/layout/funnel1"/>
    <dgm:cxn modelId="{8DC44EBD-9F04-974D-8D99-ADAC65A38CCB}" type="presParOf" srcId="{E8F4BDEF-BD4C-C640-9A37-9D4A8FA61D10}" destId="{E06479D7-9D49-C04B-ABC0-B1600591548E}" srcOrd="0" destOrd="0" presId="urn:microsoft.com/office/officeart/2005/8/layout/funnel1"/>
    <dgm:cxn modelId="{2B35BF6F-A076-D34B-9598-CCD52C4EC611}" type="presParOf" srcId="{E8F4BDEF-BD4C-C640-9A37-9D4A8FA61D10}" destId="{8F422B9C-2EA9-6340-A702-3440BA472938}" srcOrd="1" destOrd="0" presId="urn:microsoft.com/office/officeart/2005/8/layout/funnel1"/>
    <dgm:cxn modelId="{AC2BEF8C-389E-934D-A9B8-5CCC73B454A4}" type="presParOf" srcId="{E8F4BDEF-BD4C-C640-9A37-9D4A8FA61D10}" destId="{2336EFC4-1049-7140-99B6-A142C1FE71E1}" srcOrd="2" destOrd="0" presId="urn:microsoft.com/office/officeart/2005/8/layout/funnel1"/>
    <dgm:cxn modelId="{C1DF569F-77F1-4D46-98CB-BFA9B683542F}" type="presParOf" srcId="{E8F4BDEF-BD4C-C640-9A37-9D4A8FA61D10}" destId="{98DDFF86-34B8-AF4C-B81F-7128D0BBF505}" srcOrd="3" destOrd="0" presId="urn:microsoft.com/office/officeart/2005/8/layout/funnel1"/>
    <dgm:cxn modelId="{711C0143-F4E6-4348-8F71-85BDF86DD14B}" type="presParOf" srcId="{E8F4BDEF-BD4C-C640-9A37-9D4A8FA61D10}" destId="{F64839DD-431F-EB46-B52F-9AA90558B38C}" srcOrd="4" destOrd="0" presId="urn:microsoft.com/office/officeart/2005/8/layout/funnel1"/>
    <dgm:cxn modelId="{F118A335-2FB5-2843-A499-F7A9817EC5D7}" type="presParOf" srcId="{E8F4BDEF-BD4C-C640-9A37-9D4A8FA61D10}" destId="{5AD55134-09AE-A840-9515-C15DBFD5139A}" srcOrd="5" destOrd="0" presId="urn:microsoft.com/office/officeart/2005/8/layout/funnel1"/>
    <dgm:cxn modelId="{B8934CE9-C65A-BE42-9485-B4C21CF1D7D2}" type="presParOf" srcId="{E8F4BDEF-BD4C-C640-9A37-9D4A8FA61D10}" destId="{9DBB36AC-17C4-9C45-9415-7B2BBA86982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33743-07E3-3145-B0A1-A7E7A6B06CAA}">
      <dsp:nvSpPr>
        <dsp:cNvPr id="0" name=""/>
        <dsp:cNvSpPr/>
      </dsp:nvSpPr>
      <dsp:spPr>
        <a:xfrm>
          <a:off x="1118689" y="118104"/>
          <a:ext cx="3920167" cy="3888115"/>
        </a:xfrm>
        <a:prstGeom prst="pie">
          <a:avLst>
            <a:gd name="adj1" fmla="val 16200000"/>
            <a:gd name="adj2" fmla="val 1800000"/>
          </a:avLst>
        </a:prstGeom>
        <a:solidFill>
          <a:srgbClr val="F7FF2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rPr>
            <a:t>Требования к условиям реализации ООП</a:t>
          </a:r>
        </a:p>
      </dsp:txBody>
      <dsp:txXfrm>
        <a:off x="3250047" y="835554"/>
        <a:ext cx="1330056" cy="1296038"/>
      </dsp:txXfrm>
    </dsp:sp>
    <dsp:sp modelId="{C012F148-7BEF-3C45-82B3-45093DFE75DB}">
      <dsp:nvSpPr>
        <dsp:cNvPr id="0" name=""/>
        <dsp:cNvSpPr/>
      </dsp:nvSpPr>
      <dsp:spPr>
        <a:xfrm>
          <a:off x="926911" y="189248"/>
          <a:ext cx="4133475" cy="3578991"/>
        </a:xfrm>
        <a:prstGeom prst="pie">
          <a:avLst>
            <a:gd name="adj1" fmla="val 1800000"/>
            <a:gd name="adj2" fmla="val 9000000"/>
          </a:avLst>
        </a:prstGeom>
        <a:solidFill>
          <a:srgbClr val="D394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rPr>
            <a:t>Требования к структуре основной образовательной программы</a:t>
          </a:r>
        </a:p>
      </dsp:txBody>
      <dsp:txXfrm>
        <a:off x="2058696" y="2447421"/>
        <a:ext cx="1869905" cy="1107782"/>
      </dsp:txXfrm>
    </dsp:sp>
    <dsp:sp modelId="{6E00229B-FFCD-B84C-8CF9-29323868A3FC}">
      <dsp:nvSpPr>
        <dsp:cNvPr id="0" name=""/>
        <dsp:cNvSpPr/>
      </dsp:nvSpPr>
      <dsp:spPr>
        <a:xfrm>
          <a:off x="999106" y="20025"/>
          <a:ext cx="4048070" cy="3786291"/>
        </a:xfrm>
        <a:prstGeom prst="pie">
          <a:avLst>
            <a:gd name="adj1" fmla="val 9000000"/>
            <a:gd name="adj2" fmla="val 16200000"/>
          </a:avLst>
        </a:prstGeom>
        <a:solidFill>
          <a:srgbClr val="FFAB5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00"/>
              </a:solidFill>
              <a:latin typeface="Times New Roman"/>
              <a:ea typeface="+mn-ea"/>
              <a:cs typeface="+mn-cs"/>
            </a:rPr>
            <a:t>Требования к результатам</a:t>
          </a:r>
        </a:p>
      </dsp:txBody>
      <dsp:txXfrm>
        <a:off x="1432828" y="763761"/>
        <a:ext cx="1373452" cy="1262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53C2C-1E0C-E942-A569-B4440BEB318D}">
      <dsp:nvSpPr>
        <dsp:cNvPr id="0" name=""/>
        <dsp:cNvSpPr/>
      </dsp:nvSpPr>
      <dsp:spPr>
        <a:xfrm>
          <a:off x="954934" y="-37812"/>
          <a:ext cx="6095702" cy="4646646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0000"/>
              </a:solidFill>
            </a:rPr>
            <a:t>Личностные </a:t>
          </a:r>
        </a:p>
      </dsp:txBody>
      <dsp:txXfrm>
        <a:off x="2937562" y="194520"/>
        <a:ext cx="2130448" cy="696996"/>
      </dsp:txXfrm>
    </dsp:sp>
    <dsp:sp modelId="{36761165-2E29-514C-8D99-4CC0A10187BC}">
      <dsp:nvSpPr>
        <dsp:cNvPr id="0" name=""/>
        <dsp:cNvSpPr/>
      </dsp:nvSpPr>
      <dsp:spPr>
        <a:xfrm>
          <a:off x="1412600" y="906456"/>
          <a:ext cx="5229044" cy="3636232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</a:rPr>
            <a:t>Метапредметные</a:t>
          </a:r>
        </a:p>
      </dsp:txBody>
      <dsp:txXfrm>
        <a:off x="2808755" y="1133720"/>
        <a:ext cx="2436734" cy="681793"/>
      </dsp:txXfrm>
    </dsp:sp>
    <dsp:sp modelId="{C1E6DE7A-65AA-704A-9C6A-B44B30435DA1}">
      <dsp:nvSpPr>
        <dsp:cNvPr id="0" name=""/>
        <dsp:cNvSpPr/>
      </dsp:nvSpPr>
      <dsp:spPr>
        <a:xfrm>
          <a:off x="2715386" y="2257096"/>
          <a:ext cx="2676142" cy="232332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</a:rPr>
            <a:t>Предметные </a:t>
          </a:r>
        </a:p>
      </dsp:txBody>
      <dsp:txXfrm>
        <a:off x="3107298" y="2837927"/>
        <a:ext cx="1892318" cy="1161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53C2C-1E0C-E942-A569-B4440BEB318D}">
      <dsp:nvSpPr>
        <dsp:cNvPr id="0" name=""/>
        <dsp:cNvSpPr/>
      </dsp:nvSpPr>
      <dsp:spPr>
        <a:xfrm>
          <a:off x="130692" y="-37511"/>
          <a:ext cx="6047234" cy="4609700"/>
        </a:xfrm>
        <a:prstGeom prst="ellipse">
          <a:avLst/>
        </a:prstGeom>
        <a:solidFill>
          <a:srgbClr val="78D6C7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0000"/>
              </a:solidFill>
            </a:rPr>
            <a:t>Личностные </a:t>
          </a:r>
        </a:p>
      </dsp:txBody>
      <dsp:txXfrm>
        <a:off x="2097555" y="192973"/>
        <a:ext cx="2113508" cy="691455"/>
      </dsp:txXfrm>
    </dsp:sp>
    <dsp:sp modelId="{36761165-2E29-514C-8D99-4CC0A10187BC}">
      <dsp:nvSpPr>
        <dsp:cNvPr id="0" name=""/>
        <dsp:cNvSpPr/>
      </dsp:nvSpPr>
      <dsp:spPr>
        <a:xfrm>
          <a:off x="842596" y="899248"/>
          <a:ext cx="4671711" cy="3607320"/>
        </a:xfrm>
        <a:prstGeom prst="ellipse">
          <a:avLst/>
        </a:prstGeom>
        <a:solidFill>
          <a:schemeClr val="accent5"/>
        </a:solidFill>
        <a:ln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rgbClr val="000000"/>
              </a:solidFill>
            </a:rPr>
            <a:t>Метапредмет-ные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2089943" y="1124706"/>
        <a:ext cx="2177017" cy="676372"/>
      </dsp:txXfrm>
    </dsp:sp>
    <dsp:sp modelId="{C1E6DE7A-65AA-704A-9C6A-B44B30435DA1}">
      <dsp:nvSpPr>
        <dsp:cNvPr id="0" name=""/>
        <dsp:cNvSpPr/>
      </dsp:nvSpPr>
      <dsp:spPr>
        <a:xfrm>
          <a:off x="2055933" y="2239150"/>
          <a:ext cx="2654864" cy="2304850"/>
        </a:xfrm>
        <a:prstGeom prst="ellipse">
          <a:avLst/>
        </a:prstGeom>
        <a:solidFill>
          <a:srgbClr val="CFAAA3"/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</a:rPr>
            <a:t>Предметные </a:t>
          </a:r>
        </a:p>
      </dsp:txBody>
      <dsp:txXfrm>
        <a:off x="2444729" y="2815362"/>
        <a:ext cx="1877272" cy="11524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479D7-9D49-C04B-ABC0-B1600591548E}">
      <dsp:nvSpPr>
        <dsp:cNvPr id="0" name=""/>
        <dsp:cNvSpPr/>
      </dsp:nvSpPr>
      <dsp:spPr>
        <a:xfrm>
          <a:off x="1705249" y="268603"/>
          <a:ext cx="4669155" cy="162153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22B9C-2EA9-6340-A702-3440BA472938}">
      <dsp:nvSpPr>
        <dsp:cNvPr id="0" name=""/>
        <dsp:cNvSpPr/>
      </dsp:nvSpPr>
      <dsp:spPr>
        <a:xfrm>
          <a:off x="3911597" y="3994444"/>
          <a:ext cx="904875" cy="110248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6EFC4-1049-7140-99B6-A142C1FE71E1}">
      <dsp:nvSpPr>
        <dsp:cNvPr id="0" name=""/>
        <dsp:cNvSpPr/>
      </dsp:nvSpPr>
      <dsp:spPr>
        <a:xfrm>
          <a:off x="2044715" y="4705350"/>
          <a:ext cx="4343400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Качество РЕЗУЛЬТАТОВ</a:t>
          </a:r>
        </a:p>
      </dsp:txBody>
      <dsp:txXfrm>
        <a:off x="2044715" y="4705350"/>
        <a:ext cx="4343400" cy="1085850"/>
      </dsp:txXfrm>
    </dsp:sp>
    <dsp:sp modelId="{98DDFF86-34B8-AF4C-B81F-7128D0BBF505}">
      <dsp:nvSpPr>
        <dsp:cNvPr id="0" name=""/>
        <dsp:cNvSpPr/>
      </dsp:nvSpPr>
      <dsp:spPr>
        <a:xfrm>
          <a:off x="2506129" y="1710263"/>
          <a:ext cx="3556023" cy="248920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highlight>
                <a:srgbClr val="FDFFFA"/>
              </a:highlight>
            </a:rPr>
            <a:t>качество ОБЩЕНИЯ</a:t>
          </a:r>
        </a:p>
      </dsp:txBody>
      <dsp:txXfrm>
        <a:off x="3026897" y="2074799"/>
        <a:ext cx="2514487" cy="1760135"/>
      </dsp:txXfrm>
    </dsp:sp>
    <dsp:sp modelId="{F64839DD-431F-EB46-B52F-9AA90558B38C}">
      <dsp:nvSpPr>
        <dsp:cNvPr id="0" name=""/>
        <dsp:cNvSpPr/>
      </dsp:nvSpPr>
      <dsp:spPr>
        <a:xfrm>
          <a:off x="965193" y="253996"/>
          <a:ext cx="3491442" cy="2339963"/>
        </a:xfrm>
        <a:prstGeom prst="ellipse">
          <a:avLst/>
        </a:prstGeom>
        <a:solidFill>
          <a:srgbClr val="FFFAA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highlight>
                <a:srgbClr val="FDFFFA"/>
              </a:highlight>
            </a:rPr>
            <a:t>качество ОРГАНИЗАЦИИ</a:t>
          </a:r>
        </a:p>
      </dsp:txBody>
      <dsp:txXfrm>
        <a:off x="1476503" y="596676"/>
        <a:ext cx="2468822" cy="1654603"/>
      </dsp:txXfrm>
    </dsp:sp>
    <dsp:sp modelId="{5AD55134-09AE-A840-9515-C15DBFD5139A}">
      <dsp:nvSpPr>
        <dsp:cNvPr id="0" name=""/>
        <dsp:cNvSpPr/>
      </dsp:nvSpPr>
      <dsp:spPr>
        <a:xfrm>
          <a:off x="3911594" y="186259"/>
          <a:ext cx="3449957" cy="242231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highlight>
                <a:srgbClr val="FDFFFA"/>
              </a:highlight>
            </a:rPr>
            <a:t>качество СОДЕРЖАНИЯ</a:t>
          </a:r>
        </a:p>
      </dsp:txBody>
      <dsp:txXfrm>
        <a:off x="4416829" y="540999"/>
        <a:ext cx="2439487" cy="1712834"/>
      </dsp:txXfrm>
    </dsp:sp>
    <dsp:sp modelId="{9DBB36AC-17C4-9C45-9415-7B2BBA869827}">
      <dsp:nvSpPr>
        <dsp:cNvPr id="0" name=""/>
        <dsp:cNvSpPr/>
      </dsp:nvSpPr>
      <dsp:spPr>
        <a:xfrm>
          <a:off x="998679" y="1201220"/>
          <a:ext cx="6469421" cy="331997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1FE87-A0AA-4045-AB1E-3445AD3B7A63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C9739-752E-254F-AF47-5E00BF3C8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5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8841-71D2-4C98-A1F5-63F8847084E1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9E8E583-0FE6-46AC-B2C0-193D6E9D74B9}" type="slidenum">
              <a:rPr lang="ru-RU" sz="1200">
                <a:solidFill>
                  <a:prstClr val="black"/>
                </a:solidFill>
                <a:latin typeface="Times New Roman" pitchFamily="18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08841-71D2-4C98-A1F5-63F8847084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3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20.12.2020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625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20.12.2020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491626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6EEBF-27AA-49FB-A505-DEDFE87D01A4}" type="datetime1">
              <a:rPr lang="ru-RU">
                <a:solidFill>
                  <a:srgbClr val="FFFFFF"/>
                </a:solidFill>
              </a:rPr>
              <a:pPr>
                <a:defRPr/>
              </a:pPr>
              <a:t>20.12.2020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0CA7D-D6A5-4E83-AB2F-7C63E2B82FA5}" type="slidenum">
              <a:rPr lang="ru-RU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09704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3D34-6A8B-4716-B9A0-72D7358E0615}" type="datetime1">
              <a:rPr lang="ru-RU">
                <a:solidFill>
                  <a:srgbClr val="FFFFFF"/>
                </a:solidFill>
              </a:rPr>
              <a:pPr>
                <a:defRPr/>
              </a:pPr>
              <a:t>20.12.2020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F8B3-F83A-4224-9ABE-4EE7DF072E00}" type="slidenum">
              <a:rPr lang="ru-RU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0532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414DBA-6276-4BCB-994A-7100F6F50734}"/>
              </a:ext>
            </a:extLst>
          </p:cNvPr>
          <p:cNvSpPr/>
          <p:nvPr userDrawn="1"/>
        </p:nvSpPr>
        <p:spPr>
          <a:xfrm>
            <a:off x="0" y="51"/>
            <a:ext cx="9144000" cy="14406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2056"/>
            <a:r>
              <a:rPr lang="ru-RU" sz="1800" b="1" dirty="0">
                <a:solidFill>
                  <a:prstClr val="white"/>
                </a:solidFill>
                <a:latin typeface="Calibri"/>
              </a:rPr>
              <a:t>ФГБОУ ВО Московский педагогический </a:t>
            </a:r>
            <a:endParaRPr lang="en-US" sz="1800" b="1" dirty="0">
              <a:solidFill>
                <a:prstClr val="white"/>
              </a:solidFill>
              <a:latin typeface="Calibri"/>
            </a:endParaRPr>
          </a:p>
          <a:p>
            <a:pPr marL="1212056"/>
            <a:r>
              <a:rPr lang="ru-RU" sz="1800" b="1" dirty="0">
                <a:solidFill>
                  <a:prstClr val="white"/>
                </a:solidFill>
                <a:latin typeface="Calibri"/>
              </a:rPr>
              <a:t>государственный университет</a:t>
            </a:r>
          </a:p>
          <a:p>
            <a:pPr marL="1212056">
              <a:defRPr/>
            </a:pPr>
            <a:r>
              <a:rPr lang="ru-RU" sz="1800" b="1" dirty="0">
                <a:solidFill>
                  <a:prstClr val="white"/>
                </a:solidFill>
                <a:latin typeface="Calibri"/>
              </a:rPr>
              <a:t>Учебный портал ИнфоДа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1FB8-168C-49D7-9BC1-49760A07E1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1580" y="1450340"/>
            <a:ext cx="6858000" cy="2387600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ru-RU" dirty="0"/>
              <a:t>Название дисциплины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A3934D-3964-4F28-93D3-998BA07606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1580" y="4287044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ФИО преподавателя: </a:t>
            </a:r>
            <a:endParaRPr lang="en-US" dirty="0"/>
          </a:p>
          <a:p>
            <a:r>
              <a:rPr lang="ru-RU" dirty="0"/>
              <a:t>Должность, кафедра: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95549-C91A-44B2-B8F2-0C1F48BE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F316-EA4E-4CB8-9B2C-1CDEBCE6FA0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2948DD-02E3-4288-B663-FED15473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507F3-E9D9-4DD0-B2DE-2B3F4FAA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8AC6-1437-4E6C-9147-7D13BB1F69C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 descr="ÐÐÐÐ£">
            <a:extLst>
              <a:ext uri="{FF2B5EF4-FFF2-40B4-BE49-F238E27FC236}">
                <a16:creationId xmlns:a16="http://schemas.microsoft.com/office/drawing/2014/main" id="{FD680AF9-83E6-4E55-90F5-F83C6A3CA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1907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79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D0175-2E82-4D6A-9198-FE02F6D6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D18625-50FF-4CB5-A6D0-F31FF7264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B7E57C-D1F8-4378-95D5-E3598392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F316-EA4E-4CB8-9B2C-1CDEBCE6FA0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D72A-9BB9-4FE2-B6F1-8355814E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AEB01-04E6-4961-8FD6-50103D9D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8AC6-1437-4E6C-9147-7D13BB1F69C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EC8C30-8778-44C7-81D6-48D28209596E}"/>
              </a:ext>
            </a:extLst>
          </p:cNvPr>
          <p:cNvSpPr/>
          <p:nvPr userDrawn="1"/>
        </p:nvSpPr>
        <p:spPr>
          <a:xfrm>
            <a:off x="0" y="51"/>
            <a:ext cx="9144000" cy="14406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Calibri"/>
              </a:rPr>
              <a:t>ФГБОУ ВО Московский педагогический государственный университет</a:t>
            </a:r>
          </a:p>
        </p:txBody>
      </p:sp>
      <p:pic>
        <p:nvPicPr>
          <p:cNvPr id="8" name="Picture 2" descr="ÐÐÐÐ£">
            <a:extLst>
              <a:ext uri="{FF2B5EF4-FFF2-40B4-BE49-F238E27FC236}">
                <a16:creationId xmlns:a16="http://schemas.microsoft.com/office/drawing/2014/main" id="{D8533AFA-2700-4FC4-BB75-F4B9900D4E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1907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55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2FAB6-F452-4C3E-A49E-F136C11F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89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018074-6791-4A7A-B558-BB31CA064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458951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350" i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Данный слайд необходимо создавать после каждой темы курса либо логически завершенного элемента – переход на этот слайд будет знаком для преподавателя во время записи </a:t>
            </a:r>
            <a:r>
              <a:rPr lang="ru-RU" dirty="0" err="1"/>
              <a:t>видеолекции</a:t>
            </a:r>
            <a:r>
              <a:rPr lang="ru-RU" dirty="0"/>
              <a:t>, что подходит время завершения записи этого видеоролика. Этот текст не будет виден во время демонстрации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54BB05-9284-4E46-A70F-6B5148E5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F316-EA4E-4CB8-9B2C-1CDEBCE6FA0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E16F65-2D39-4723-AF7E-D437CB4E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DB7A8-C55B-4C97-9C49-EBD79374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8AC6-1437-4E6C-9147-7D13BB1F69C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696FFD-5DD9-4347-8C25-692DC88E8979}"/>
              </a:ext>
            </a:extLst>
          </p:cNvPr>
          <p:cNvSpPr/>
          <p:nvPr userDrawn="1"/>
        </p:nvSpPr>
        <p:spPr>
          <a:xfrm>
            <a:off x="0" y="51"/>
            <a:ext cx="9144000" cy="14406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Calibri"/>
              </a:rPr>
              <a:t>ФГБОУ ВО Московский педагогический государственный университет</a:t>
            </a:r>
          </a:p>
        </p:txBody>
      </p:sp>
      <p:pic>
        <p:nvPicPr>
          <p:cNvPr id="8" name="Picture 2" descr="ÐÐÐÐ£">
            <a:extLst>
              <a:ext uri="{FF2B5EF4-FFF2-40B4-BE49-F238E27FC236}">
                <a16:creationId xmlns:a16="http://schemas.microsoft.com/office/drawing/2014/main" id="{E98F28B0-EED4-4ECB-B048-20BCE3256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1907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5704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B77A1-B18B-4286-90CE-130BC9230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20045"/>
            <a:ext cx="7886700" cy="94202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39939B-1220-493E-B681-EB7393439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51810"/>
            <a:ext cx="3886200" cy="35252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AB4A99-BC33-48DE-921F-FD785970D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651810"/>
            <a:ext cx="3886200" cy="35252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A02C63-9094-4BC5-A015-9059A841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F316-EA4E-4CB8-9B2C-1CDEBCE6FA0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33AA98-2545-4B7E-83DE-D4DB2C54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A3DCB4-3917-442F-95D3-71C70C8D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8AC6-1437-4E6C-9147-7D13BB1F69C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A14E9F-1B1C-421A-9069-FB08A6D0DB1F}"/>
              </a:ext>
            </a:extLst>
          </p:cNvPr>
          <p:cNvSpPr/>
          <p:nvPr userDrawn="1"/>
        </p:nvSpPr>
        <p:spPr>
          <a:xfrm>
            <a:off x="0" y="51"/>
            <a:ext cx="9144000" cy="14406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Calibri"/>
              </a:rPr>
              <a:t>ФГБОУ ВО Московский педагогический государственный университет</a:t>
            </a:r>
          </a:p>
        </p:txBody>
      </p:sp>
      <p:pic>
        <p:nvPicPr>
          <p:cNvPr id="9" name="Picture 2" descr="ÐÐÐÐ£">
            <a:extLst>
              <a:ext uri="{FF2B5EF4-FFF2-40B4-BE49-F238E27FC236}">
                <a16:creationId xmlns:a16="http://schemas.microsoft.com/office/drawing/2014/main" id="{F2E4DEAC-A2F9-4407-87BA-A23F68B95E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1907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559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36E9E-2D92-4076-A7D9-8936D6911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1452566"/>
            <a:ext cx="7886700" cy="96762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147C27-536D-4C12-85E3-9F6258687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2557987"/>
            <a:ext cx="3868340" cy="61531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0DC70-8DCE-4944-ACFA-8C7F83492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3437938"/>
            <a:ext cx="3868340" cy="27517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A861C2-5EBE-400C-8231-0A17A1194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6770" y="2557987"/>
            <a:ext cx="3887391" cy="61531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4F9100-B348-47B9-B973-FC20D1637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3437938"/>
            <a:ext cx="3887391" cy="27517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3F2610-04B4-4332-BD9E-620F6F13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F316-EA4E-4CB8-9B2C-1CDEBCE6FA0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5792DE-958E-422F-9652-033485DC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3347BD-C305-44A0-BEAC-0A359780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8AC6-1437-4E6C-9147-7D13BB1F69C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08E6069-B179-45D8-8F62-C9B3BD62428C}"/>
              </a:ext>
            </a:extLst>
          </p:cNvPr>
          <p:cNvSpPr/>
          <p:nvPr userDrawn="1"/>
        </p:nvSpPr>
        <p:spPr>
          <a:xfrm>
            <a:off x="0" y="51"/>
            <a:ext cx="9144000" cy="14406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Calibri"/>
              </a:rPr>
              <a:t>ФГБОУ ВО Московский педагогический государственный университет</a:t>
            </a:r>
          </a:p>
        </p:txBody>
      </p:sp>
      <p:pic>
        <p:nvPicPr>
          <p:cNvPr id="11" name="Picture 2" descr="ÐÐÐÐ£">
            <a:extLst>
              <a:ext uri="{FF2B5EF4-FFF2-40B4-BE49-F238E27FC236}">
                <a16:creationId xmlns:a16="http://schemas.microsoft.com/office/drawing/2014/main" id="{B132CC85-02DA-450D-88C3-79A248FD6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1907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95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45349-7CD1-4721-A386-51709BF3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353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AB4F54-D470-4DE5-833B-2B4CF204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F316-EA4E-4CB8-9B2C-1CDEBCE6FA0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3CAED7-D1B3-4D0B-845D-44295835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A5DEDC-446B-4BE1-942A-FE364BE5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8AC6-1437-4E6C-9147-7D13BB1F69C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460643-93F3-4BAC-9176-A83FCC34C955}"/>
              </a:ext>
            </a:extLst>
          </p:cNvPr>
          <p:cNvSpPr/>
          <p:nvPr userDrawn="1"/>
        </p:nvSpPr>
        <p:spPr>
          <a:xfrm>
            <a:off x="0" y="51"/>
            <a:ext cx="9144000" cy="14406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Calibri"/>
              </a:rPr>
              <a:t>ФГБОУ ВО Московский педагогический государственный университет</a:t>
            </a:r>
          </a:p>
        </p:txBody>
      </p:sp>
      <p:pic>
        <p:nvPicPr>
          <p:cNvPr id="7" name="Picture 2" descr="ÐÐÐÐ£">
            <a:extLst>
              <a:ext uri="{FF2B5EF4-FFF2-40B4-BE49-F238E27FC236}">
                <a16:creationId xmlns:a16="http://schemas.microsoft.com/office/drawing/2014/main" id="{EB2FA49D-0619-4901-B153-66116959B6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1907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881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72EC7-8AA2-4E98-A2D9-6BC7D2D2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F316-EA4E-4CB8-9B2C-1CDEBCE6FA0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CF6F0F-B87D-4371-878C-1A44687D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1E136C-E0D2-4B74-B47D-1C064AA8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8AC6-1437-4E6C-9147-7D13BB1F69C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46457B-DC64-4DB1-B656-70D2D3A4FE63}"/>
              </a:ext>
            </a:extLst>
          </p:cNvPr>
          <p:cNvSpPr/>
          <p:nvPr userDrawn="1"/>
        </p:nvSpPr>
        <p:spPr>
          <a:xfrm>
            <a:off x="0" y="51"/>
            <a:ext cx="9144000" cy="14406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Calibri"/>
              </a:rPr>
              <a:t>ФГБОУ ВО Московский педагогический государственный университет</a:t>
            </a:r>
          </a:p>
        </p:txBody>
      </p:sp>
      <p:pic>
        <p:nvPicPr>
          <p:cNvPr id="6" name="Picture 2" descr="ÐÐÐÐ£">
            <a:extLst>
              <a:ext uri="{FF2B5EF4-FFF2-40B4-BE49-F238E27FC236}">
                <a16:creationId xmlns:a16="http://schemas.microsoft.com/office/drawing/2014/main" id="{D6B78DAB-2A51-4C2E-9108-71D4CB2643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1907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73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ACC0E-501A-4A20-931E-282FF042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498203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3A2122-4E7C-4B1C-A85B-D18BCC6A0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498209"/>
            <a:ext cx="4629150" cy="43628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60B8D-AD06-4E12-AF6B-CB538C27B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190240"/>
            <a:ext cx="2949178" cy="267874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1DCD7F-7DAD-4923-BB12-6958C3C9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F316-EA4E-4CB8-9B2C-1CDEBCE6FA0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F866B8-C159-44D7-B1F8-6322D28E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AF546E-F148-48BD-AB88-0273B774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8AC6-1437-4E6C-9147-7D13BB1F69C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8EB034-336C-4C02-A149-9675C52B5B80}"/>
              </a:ext>
            </a:extLst>
          </p:cNvPr>
          <p:cNvSpPr/>
          <p:nvPr userDrawn="1"/>
        </p:nvSpPr>
        <p:spPr>
          <a:xfrm>
            <a:off x="0" y="51"/>
            <a:ext cx="9144000" cy="14406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Calibri"/>
              </a:rPr>
              <a:t>ФГБОУ ВО Московский педагогический государственный университет</a:t>
            </a:r>
          </a:p>
        </p:txBody>
      </p:sp>
      <p:pic>
        <p:nvPicPr>
          <p:cNvPr id="9" name="Picture 2" descr="ÐÐÐÐ£">
            <a:extLst>
              <a:ext uri="{FF2B5EF4-FFF2-40B4-BE49-F238E27FC236}">
                <a16:creationId xmlns:a16="http://schemas.microsoft.com/office/drawing/2014/main" id="{29BDF41C-DADD-4979-889B-FA9C5E29E7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1907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0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20.12.2020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559304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6C384-7496-4726-8E4D-1CB7F82D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498203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A978E2-86E4-4429-9675-7956D53CC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498209"/>
            <a:ext cx="4629150" cy="43628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9DC35E-3D9D-4A42-B84B-1EFEC3B67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230880"/>
            <a:ext cx="2949178" cy="263810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BB865B-3BBB-45F9-B296-72A3B734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F316-EA4E-4CB8-9B2C-1CDEBCE6FA0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F15E88-47C7-4CA6-BE0B-5FDE0FA0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77FC69-F3A6-4225-98E4-AC1DC6E0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8AC6-1437-4E6C-9147-7D13BB1F69C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33AFA1-0FF4-40BF-BBFC-5860763CDA52}"/>
              </a:ext>
            </a:extLst>
          </p:cNvPr>
          <p:cNvSpPr/>
          <p:nvPr userDrawn="1"/>
        </p:nvSpPr>
        <p:spPr>
          <a:xfrm>
            <a:off x="0" y="51"/>
            <a:ext cx="9144000" cy="14406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Calibri"/>
              </a:rPr>
              <a:t>ФГБОУ ВО Московский педагогический государственный университет</a:t>
            </a:r>
          </a:p>
        </p:txBody>
      </p:sp>
      <p:pic>
        <p:nvPicPr>
          <p:cNvPr id="9" name="Picture 2" descr="ÐÐÐÐ£">
            <a:extLst>
              <a:ext uri="{FF2B5EF4-FFF2-40B4-BE49-F238E27FC236}">
                <a16:creationId xmlns:a16="http://schemas.microsoft.com/office/drawing/2014/main" id="{79EA49F5-2E6B-4F68-81F4-39C2DF1059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1907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282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EA32A-F19E-45B8-AA2D-E236727AB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6037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7F7F34-3601-41FD-84E4-16E065F02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976930"/>
            <a:ext cx="7886700" cy="320008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B4847-4351-44A1-A915-071013B7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F316-EA4E-4CB8-9B2C-1CDEBCE6FA0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BEF204-8C24-46CA-ADCF-9A20EFB2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2DDC40-CECA-43A4-A7F0-4780E818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8AC6-1437-4E6C-9147-7D13BB1F69C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FAB2C7-0E78-4960-A16C-3E2E4846B0C5}"/>
              </a:ext>
            </a:extLst>
          </p:cNvPr>
          <p:cNvSpPr/>
          <p:nvPr userDrawn="1"/>
        </p:nvSpPr>
        <p:spPr>
          <a:xfrm>
            <a:off x="0" y="51"/>
            <a:ext cx="9144000" cy="14406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Calibri"/>
              </a:rPr>
              <a:t>ФГБОУ ВО Московский педагогический государственный университет</a:t>
            </a:r>
          </a:p>
        </p:txBody>
      </p:sp>
      <p:pic>
        <p:nvPicPr>
          <p:cNvPr id="8" name="Picture 2" descr="ÐÐÐÐ£">
            <a:extLst>
              <a:ext uri="{FF2B5EF4-FFF2-40B4-BE49-F238E27FC236}">
                <a16:creationId xmlns:a16="http://schemas.microsoft.com/office/drawing/2014/main" id="{70681E76-5D8F-4E74-BBFF-2EA220E5CF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1907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709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139FCA-7709-42AB-A7D3-2D9082FA9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1676400"/>
            <a:ext cx="1971675" cy="4500563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4E8DE2-9E9A-43BD-8728-1F6D0F867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1676400"/>
            <a:ext cx="5800725" cy="4500563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CC1381-ACDA-49BA-8FB2-56441363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F316-EA4E-4CB8-9B2C-1CDEBCE6FA0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C5F6FF-770F-4436-AB2D-6FAAEDC2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9D3342-8F9C-4D4C-A289-6EA049F3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8AC6-1437-4E6C-9147-7D13BB1F69C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8B2E9D-7D66-4704-8B9C-334C3A1D0CC4}"/>
              </a:ext>
            </a:extLst>
          </p:cNvPr>
          <p:cNvSpPr/>
          <p:nvPr userDrawn="1"/>
        </p:nvSpPr>
        <p:spPr>
          <a:xfrm>
            <a:off x="0" y="51"/>
            <a:ext cx="9144000" cy="14406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Calibri"/>
              </a:rPr>
              <a:t>ФГБОУ ВО Московский педагогический государственный университет</a:t>
            </a:r>
          </a:p>
        </p:txBody>
      </p:sp>
      <p:pic>
        <p:nvPicPr>
          <p:cNvPr id="8" name="Picture 2" descr="ÐÐÐÐ£">
            <a:extLst>
              <a:ext uri="{FF2B5EF4-FFF2-40B4-BE49-F238E27FC236}">
                <a16:creationId xmlns:a16="http://schemas.microsoft.com/office/drawing/2014/main" id="{5FED5F28-98ED-4646-A33F-7B75F5F495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1907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2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397FC-3A13-D244-8BD4-DF6BCC39D25F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64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D837F-C6DC-4144-9C52-7A4D226E04E0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28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F71CF-E7A2-D048-986A-93D7A597AE86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4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42884-0C94-EA4C-ADD4-EB5C66D67E4E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25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A535-1C8A-5042-8523-3688503CDA87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195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BA2DF-3D8C-F448-BC6D-AE0BB328A0E0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321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1BC8-6F61-2442-ABD0-AEC40AB7FCF2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0250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7E8F-FD10-344B-BB8C-4D880FC2AD2C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6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20.12.2020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7158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A5CDB-D7BD-B345-B27F-61A0CAA42D96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461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D99EE-8C9D-2449-973D-7DC77D3F253A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812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EE32-ED85-6F44-8CE9-2B6C6BA78815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728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9417980-9A51-9F45-A96F-8EF57FE23571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4DA4613-C816-BF46-BEC2-73E83C5F4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4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5CA5949-7FA3-4D42-A855-ABF954DA69DC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BF279E4-C235-484C-BEA8-A08943B1C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72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03D64DB-A812-0343-A1CD-2EEA12CBE5E2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A7EDE18-D515-2141-9239-5A298942D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45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EEB1D38-2E37-354B-9A8B-A37FE3D1A060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5375F6D-471F-864C-B766-5787C2A3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32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37ADA07-5920-EF4F-9BC4-AED537FC9E76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A3A43CD-BB39-D347-A97A-218B501C1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11D0ABE-388F-D542-B1BC-9AE5DE4EDBC8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74F818D-8E4E-8141-A301-A08853D23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84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068181F-3BD4-0343-8C2C-A375717D7DE8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9D3A0B8-8A96-A94C-B3EB-8BFD3A2B7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0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20.12.2020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49859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6F6924D-F39D-9A4C-A258-A60A2931EB73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18B02F2-BF6F-CE4C-81D5-AE955058F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25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907F24B-3D86-0C48-A5A1-CBBDF82190CE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34F2966-84CF-F14C-AF2E-50650087B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92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194C4D1-7BFE-1F41-8BF1-23C2C40C5FBB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0795728-8670-284E-A82E-61AB11DE7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28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008F236-4495-4543-9F62-29A9B8F89FA4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EC3275D-EAB5-314B-AFB0-2977A5EBD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37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71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fld id="{45194EEF-70A4-7945-BA15-365A91057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37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fld id="{BA33BB01-5DB8-2D43-A00B-C1959DEE7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60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fld id="{F184B473-AF80-8848-9FAA-07C0197F0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88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fld id="{FB429826-3BBD-0548-9C7A-31EF56FA5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77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fld id="{CB9A150E-9ABC-A94C-8FFC-019D9408E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56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fld id="{E396866D-2D29-B140-BD88-577902CC9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2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20.12.2020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33832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fld id="{6C08DCBB-7C24-B04E-B619-6D13C1E82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01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fld id="{A039A54B-1E76-8A40-A5F1-D3AB3A687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39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fld id="{91636C9F-2BB5-054C-90E9-C224C8F5C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00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fld id="{279F9E39-8EB1-8B45-A4AC-4F630D48A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65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Arial"/>
              </a:defRPr>
            </a:lvl1pPr>
          </a:lstStyle>
          <a:p>
            <a:pPr>
              <a:defRPr/>
            </a:pPr>
            <a:fld id="{64851EBD-945D-E245-9531-489BB961F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24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8141A043-58D1-3344-9872-DDF5346A5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57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86209171-FB7D-EF41-88D4-2476C46DB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46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177CA516-9784-9B43-BC6E-88260BD08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93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802B3C69-BA4F-5247-9C80-F0CE8500A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42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9FDFA8FD-6528-6047-AE6F-CE5ED171D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0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20.12.2020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55911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0166C370-723D-1B48-A8AE-ED25C4B08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3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789BFC17-1E19-564E-8C70-CFDB3C416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26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434C8BDB-806A-F54A-BF82-0C2140741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45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9880EC88-BA36-9048-996D-E3A774081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89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D86D0DFA-5AE5-2046-A40D-FDAF9E48C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832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kumimoj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kumimoji="1"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52939C04-C1B8-DB4F-AC0D-735142805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583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397FC-3A13-D244-8BD4-DF6BCC39D25F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4274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D837F-C6DC-4144-9C52-7A4D226E04E0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4230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F71CF-E7A2-D048-986A-93D7A597AE86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188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42884-0C94-EA4C-ADD4-EB5C66D67E4E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97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20.12.2020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99095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A535-1C8A-5042-8523-3688503CDA87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403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BA2DF-3D8C-F448-BC6D-AE0BB328A0E0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951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1BC8-6F61-2442-ABD0-AEC40AB7FCF2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441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7E8F-FD10-344B-BB8C-4D880FC2AD2C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1705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A5CDB-D7BD-B345-B27F-61A0CAA42D96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9286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D99EE-8C9D-2449-973D-7DC77D3F253A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451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EE32-ED85-6F44-8CE9-2B6C6BA78815}" type="slidenum">
              <a:rPr lang="ru-RU">
                <a:solidFill>
                  <a:srgbClr val="000000"/>
                </a:solidFill>
                <a:latin typeface="Times New Roman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180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F2D458-3F71-9544-96D0-34CDE1070B94}" type="slidenum">
              <a:rPr lang="ru-RU">
                <a:solidFill>
                  <a:srgbClr val="000000"/>
                </a:solidFill>
                <a:latin typeface="Verdana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164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68BC4-D37C-F842-BE1E-C9EC4EB32083}" type="slidenum">
              <a:rPr lang="ru-RU">
                <a:solidFill>
                  <a:srgbClr val="000000"/>
                </a:solidFill>
                <a:latin typeface="Verdana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0253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997F-07D1-CB4D-A9AD-33DF4B6F002C}" type="slidenum">
              <a:rPr lang="ru-RU">
                <a:solidFill>
                  <a:srgbClr val="000000"/>
                </a:solidFill>
                <a:latin typeface="Verdana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07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20.12.2020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609434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51151-67B4-CD4F-A323-B0ECB3FEEDF6}" type="slidenum">
              <a:rPr lang="ru-RU">
                <a:solidFill>
                  <a:srgbClr val="000000"/>
                </a:solidFill>
                <a:latin typeface="Verdana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448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C6130-E25F-5646-881B-6FE67F6FB36E}" type="slidenum">
              <a:rPr lang="ru-RU">
                <a:solidFill>
                  <a:srgbClr val="000000"/>
                </a:solidFill>
                <a:latin typeface="Verdana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1763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0F49F-5951-8841-BED6-3350F3ACEC4A}" type="slidenum">
              <a:rPr lang="ru-RU">
                <a:solidFill>
                  <a:srgbClr val="000000"/>
                </a:solidFill>
                <a:latin typeface="Verdana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00491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1433E-A4B5-9F4F-9281-BAB5B74CB618}" type="slidenum">
              <a:rPr lang="ru-RU">
                <a:solidFill>
                  <a:srgbClr val="000000"/>
                </a:solidFill>
                <a:latin typeface="Verdana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9588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E803-2660-634F-B99C-D2AADFA9E7DF}" type="slidenum">
              <a:rPr lang="ru-RU">
                <a:solidFill>
                  <a:srgbClr val="000000"/>
                </a:solidFill>
                <a:latin typeface="Verdana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1916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B550-9866-9149-8ADF-CB657E663711}" type="slidenum">
              <a:rPr lang="ru-RU">
                <a:solidFill>
                  <a:srgbClr val="000000"/>
                </a:solidFill>
                <a:latin typeface="Verdana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7473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72B9F-6C38-C744-B403-59B20C661133}" type="slidenum">
              <a:rPr lang="ru-RU">
                <a:solidFill>
                  <a:srgbClr val="000000"/>
                </a:solidFill>
                <a:latin typeface="Verdana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7219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FF6E5-16FC-904A-BECE-E5B45BAB9692}" type="slidenum">
              <a:rPr lang="ru-RU">
                <a:solidFill>
                  <a:srgbClr val="000000"/>
                </a:solidFill>
                <a:latin typeface="Verdana"/>
                <a:ea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0398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DE009-69DF-3547-A9C8-E479CF7B004E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4326-5BD9-D644-8B5D-FC94A2339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323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000B6-F671-E642-9FA9-27F61D5ABFBE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0BE-5F5F-C74F-B12C-F954F64B0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9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20.12.2020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252326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5F59-A8F5-064C-B004-4C9C77012956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ABEB-D4A4-BC4B-B09D-09451DC0B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105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616AD-51C0-A74C-A3C8-C11E7B00803C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1E01-CE49-3A4B-9391-B0DF88D98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05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DAFF-750C-3D44-BAF7-440883E8DAD0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296F-4676-BE42-8977-0A36552EF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901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8BE49-B6EC-4342-984A-E3F3A4768EF9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CA68-1077-B745-B9F6-6C994ED17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251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1ADD-8346-7E48-B847-428B4A4BA446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7C89-2BEF-1344-B8F0-29357F696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412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F76A-AC53-6749-8B45-BB6231C20620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2F3E-8593-3948-B110-B47DB8C8D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342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6DAB-F354-2D49-ABC2-958723516EBA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0608-E383-114F-9C38-F986D8A67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5740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442F-E82D-DE49-AA36-E7A1BC7DD2AF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CCF00-D20E-7347-9116-0474CAD9C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952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0D80-EC60-A642-AA68-2B1FEAA20096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421E-5962-324C-B916-EB1C31E5C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050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C9A3-5F65-4073-9BD7-F44AF490DA62}" type="datetime1">
              <a:rPr lang="ru-RU">
                <a:solidFill>
                  <a:srgbClr val="FFFFFF"/>
                </a:solidFill>
              </a:rPr>
              <a:pPr>
                <a:defRPr/>
              </a:pPr>
              <a:t>20.12.2020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7230A-2BB8-4ADB-99C9-713C7D0178CD}" type="slidenum">
              <a:rPr lang="ru-RU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246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20.12.2020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87000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F4C08-2EC2-4920-98C3-432A640AD2F0}" type="datetime1">
              <a:rPr lang="ru-RU">
                <a:solidFill>
                  <a:srgbClr val="FFFFFF"/>
                </a:solidFill>
              </a:rPr>
              <a:pPr>
                <a:defRPr/>
              </a:pPr>
              <a:t>20.12.2020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D399-6D80-470E-AF08-3F5FE41ED9BB}" type="slidenum">
              <a:rPr lang="ru-RU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8647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1C42-4F8E-410C-8576-00FED32E2214}" type="datetime1">
              <a:rPr lang="ru-RU">
                <a:solidFill>
                  <a:srgbClr val="FFFFFF"/>
                </a:solidFill>
              </a:rPr>
              <a:pPr>
                <a:defRPr/>
              </a:pPr>
              <a:t>20.12.2020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FE03-F511-4381-AF71-0EC2CE123C0D}" type="slidenum">
              <a:rPr lang="ru-RU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91193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488D6-A2B2-4862-A880-8317BB480C37}" type="datetime1">
              <a:rPr lang="ru-RU">
                <a:solidFill>
                  <a:srgbClr val="FFFFFF"/>
                </a:solidFill>
              </a:rPr>
              <a:pPr>
                <a:defRPr/>
              </a:pPr>
              <a:t>20.12.2020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1B07C-A466-4A2A-9762-1C165B490AF5}" type="slidenum">
              <a:rPr lang="ru-RU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94695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D23C-F767-4533-9C20-EA9F12F1AFC7}" type="datetime1">
              <a:rPr lang="ru-RU">
                <a:solidFill>
                  <a:srgbClr val="FFFFFF"/>
                </a:solidFill>
              </a:rPr>
              <a:pPr>
                <a:defRPr/>
              </a:pPr>
              <a:t>20.12.2020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13DBD-2824-49BD-B0EF-69FFB6495B22}" type="slidenum">
              <a:rPr lang="ru-RU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32949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A42C-3941-460D-8DB4-8B30BE213215}" type="datetime1">
              <a:rPr lang="ru-RU">
                <a:solidFill>
                  <a:srgbClr val="FFFFFF"/>
                </a:solidFill>
              </a:rPr>
              <a:pPr>
                <a:defRPr/>
              </a:pPr>
              <a:t>20.12.2020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315E-CB2A-4337-A871-174436363C70}" type="slidenum">
              <a:rPr lang="ru-RU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44786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4920-61D8-4129-AAB7-294FE7F64DA2}" type="datetime1">
              <a:rPr lang="ru-RU">
                <a:solidFill>
                  <a:srgbClr val="FFFFFF"/>
                </a:solidFill>
              </a:rPr>
              <a:pPr>
                <a:defRPr/>
              </a:pPr>
              <a:t>20.12.2020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8187-516D-4B9D-B7A7-A0A61A568AC1}" type="slidenum">
              <a:rPr lang="ru-RU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11496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20F93-0D92-445E-A97E-11469E25BAAC}" type="datetime1">
              <a:rPr lang="ru-RU">
                <a:solidFill>
                  <a:srgbClr val="FFFFFF"/>
                </a:solidFill>
              </a:rPr>
              <a:pPr>
                <a:defRPr/>
              </a:pPr>
              <a:t>20.12.2020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8BF3-7874-4CE2-AF02-277495C16038}" type="slidenum">
              <a:rPr lang="ru-RU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1911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68097-B7FD-4E2E-AF10-33AF6455E467}" type="datetime1">
              <a:rPr lang="ru-RU">
                <a:solidFill>
                  <a:srgbClr val="FFFFFF"/>
                </a:solidFill>
              </a:rPr>
              <a:pPr>
                <a:defRPr/>
              </a:pPr>
              <a:t>20.12.2020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EC3FF-B564-4958-8452-AAC29EFDBE4C}" type="slidenum">
              <a:rPr lang="ru-RU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63677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0774-717C-43D2-B622-44B03360C15A}" type="datetime1">
              <a:rPr lang="ru-RU">
                <a:solidFill>
                  <a:srgbClr val="FFFFFF"/>
                </a:solidFill>
              </a:rPr>
              <a:pPr>
                <a:defRPr/>
              </a:pPr>
              <a:t>20.12.2020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C84A5-C5C6-494B-B9D6-064E5228EE4E}" type="slidenum">
              <a:rPr lang="ru-RU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50057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0D76-65D2-42A9-B29B-B5CFB815039B}" type="datetime1">
              <a:rPr lang="ru-RU">
                <a:solidFill>
                  <a:srgbClr val="FFFFFF"/>
                </a:solidFill>
              </a:rPr>
              <a:pPr>
                <a:defRPr/>
              </a:pPr>
              <a:t>20.12.2020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613A-EC9F-4A48-ABAF-EE648E4B35A1}" type="slidenum">
              <a:rPr lang="ru-RU">
                <a:solidFill>
                  <a:srgbClr val="FFFFFF"/>
                </a:solidFill>
                <a:latin typeface="Times New Roman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300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fld id="{EBC98B18-F26A-4893-B79B-63C8AC005C60}" type="datetimeFigureOut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 defTabSz="914400"/>
              <a:t>20.12.2020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fld id="{E05287F5-9FEF-44F7-8AAC-EE536DF3C38E}" type="slidenum">
              <a:rPr lang="ru-RU" smtClean="0">
                <a:solidFill>
                  <a:srgbClr val="E7DEC9">
                    <a:shade val="50000"/>
                  </a:srgbClr>
                </a:solidFill>
                <a:latin typeface="Verdana"/>
              </a:rPr>
              <a:pPr defTabSz="914400"/>
              <a:t>‹#›</a:t>
            </a:fld>
            <a:endParaRPr lang="ru-RU">
              <a:solidFill>
                <a:srgbClr val="E7DEC9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7259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8AE35-CE78-49AC-8AD6-506FB82F1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52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DE95F0-8880-4903-9B41-0D7742973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048050"/>
            <a:ext cx="7886700" cy="312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734838-4B05-44C8-84E2-A2FEF98A8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EF316-EA4E-4CB8-9B2C-1CDEBCE6FA0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20.12.2020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26C120-C082-4798-A179-4EBEAC30C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DC05B-029D-44AF-9820-EBF9BEB41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78AC6-1437-4E6C-9147-7D13BB1F69C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B65DC4-F791-4F59-87C9-499F66C5D227}"/>
              </a:ext>
            </a:extLst>
          </p:cNvPr>
          <p:cNvSpPr/>
          <p:nvPr userDrawn="1"/>
        </p:nvSpPr>
        <p:spPr>
          <a:xfrm>
            <a:off x="0" y="51"/>
            <a:ext cx="9144000" cy="14406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/>
            <a:r>
              <a:rPr lang="ru-RU" sz="1800" b="1" dirty="0">
                <a:solidFill>
                  <a:prstClr val="white"/>
                </a:solidFill>
                <a:latin typeface="Calibri"/>
              </a:rPr>
              <a:t>ФГБОУ ВО Московский педагогический государственный университет</a:t>
            </a:r>
          </a:p>
          <a:p>
            <a:pPr marL="1143000"/>
            <a:r>
              <a:rPr lang="ru-RU" sz="1800" b="1" dirty="0">
                <a:solidFill>
                  <a:prstClr val="white"/>
                </a:solidFill>
                <a:latin typeface="Calibri"/>
              </a:rPr>
              <a:t>Учебный портал ИнфоДа</a:t>
            </a:r>
          </a:p>
        </p:txBody>
      </p:sp>
      <p:pic>
        <p:nvPicPr>
          <p:cNvPr id="8" name="Picture 2" descr="ÐÐÐÐ£">
            <a:extLst>
              <a:ext uri="{FF2B5EF4-FFF2-40B4-BE49-F238E27FC236}">
                <a16:creationId xmlns:a16="http://schemas.microsoft.com/office/drawing/2014/main" id="{D95233F5-13D4-4266-969A-3EA756EB4E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1907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4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4BC86E4-427A-A948-82B4-09D88127790B}" type="slidenum">
              <a:rPr lang="ru-RU">
                <a:solidFill>
                  <a:srgbClr val="000000"/>
                </a:solidFill>
                <a:latin typeface="Times New Roman" charset="0"/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26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BD1CD2D-A543-564F-967F-FEFD9327D982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1133A69-91C3-4048-B772-0D46B0E4F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8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2391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12391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12391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4608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  <p:sp>
          <p:nvSpPr>
            <p:cNvPr id="4608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  <p:sp>
          <p:nvSpPr>
            <p:cNvPr id="4608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  <p:sp>
          <p:nvSpPr>
            <p:cNvPr id="4608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  <p:sp>
          <p:nvSpPr>
            <p:cNvPr id="4609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kumimoji="0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ea typeface="Arial" charset="0"/>
            </a:endParaRP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kumimoji="0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ea typeface="Arial" charset="0"/>
            </a:endParaRPr>
          </a:p>
        </p:txBody>
      </p:sp>
      <p:sp>
        <p:nvSpPr>
          <p:cNvPr id="460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kumimoji="0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06032-5100-1E4B-9D90-DE7B71B513D6}" type="slidenum">
              <a:rPr lang="ru-RU">
                <a:ea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ea typeface="Arial" charset="0"/>
            </a:endParaRPr>
          </a:p>
        </p:txBody>
      </p:sp>
      <p:sp>
        <p:nvSpPr>
          <p:cNvPr id="4609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609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6160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charset="0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kumimoji="0" sz="1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kumimoji="0" sz="1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kumimoji="0"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01885D-41ED-C746-B117-D92F49536FD3}" type="slidenum">
              <a:rPr lang="ru-RU"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4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4BC86E4-427A-A948-82B4-09D88127790B}" type="slidenum">
              <a:rPr lang="ru-RU">
                <a:solidFill>
                  <a:srgbClr val="000000"/>
                </a:solidFill>
                <a:latin typeface="Times New Roman" charset="0"/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0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Verdana"/>
              <a:ea typeface="Arial" charset="0"/>
            </a:endParaRP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Verdana"/>
              <a:ea typeface="Arial" charset="0"/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A716D6A-249D-E847-B65E-B1DBB04A87A4}" type="slidenum">
              <a:rPr lang="ru-RU">
                <a:solidFill>
                  <a:srgbClr val="000000"/>
                </a:solidFill>
                <a:latin typeface="Verdana"/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Verdana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0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Arial" charset="0"/>
        </a:defRPr>
      </a:lvl1pPr>
      <a:lvl2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3000">
          <a:solidFill>
            <a:schemeClr val="tx1"/>
          </a:solidFill>
          <a:latin typeface="+mn-lt"/>
          <a:ea typeface="+mn-ea"/>
          <a:cs typeface="Arial" charset="0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8E4F51CE-7D75-F345-BE32-DBAA6A63D22F}" type="datetimeFigureOut">
              <a:rPr lang="ru-RU"/>
              <a:pPr defTabSz="914400">
                <a:defRPr/>
              </a:pPr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A5952CF4-9C46-FA45-9AC4-77BC9D4D6939}" type="slidenum">
              <a:rPr lang="ru-RU"/>
              <a:pPr defTabSz="9144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0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F6EA1F-0B6E-4535-898D-F9C68E5283CE}" type="datetime1">
              <a:rPr lang="ru-RU">
                <a:solidFill>
                  <a:srgbClr val="FFFFFF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465D1D-DCE3-4923-AE6A-7ABB3DC506C5}" type="slidenum">
              <a:rPr lang="ru-RU">
                <a:solidFill>
                  <a:srgbClr val="FFFFFF"/>
                </a:solidFill>
                <a:latin typeface="Times New Roman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32507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468" r:id="rId12"/>
    <p:sldLayoutId id="214748446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0.avatars.yandex.net/get-entity_search/aHR0cDovL3VwbG9hZC53aWtpbWVkaWEub3JnL3dpa2lwZWRpYS9ydS8xLzE4L01wZ3VfbG9nby5qcGc-/S120x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3" y="517310"/>
            <a:ext cx="1857950" cy="19353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68250" y="1975621"/>
            <a:ext cx="4912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Кто и как управляет качеством урока?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6399" y="3510472"/>
            <a:ext cx="86614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Verdana"/>
              </a:rPr>
              <a:t>Галеева Наталья Львовна,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Verdana"/>
              </a:rPr>
              <a:t>профессор кафедры УОС им. Т.И. Шамовой ИСГО МПГУ, 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Verdana"/>
              </a:rPr>
              <a:t>канд. биол. наук, доцент, 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Verdana"/>
              </a:rPr>
              <a:t>Почетный работник среднего общего образования,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Verdana"/>
              </a:rPr>
              <a:t>член-корреспондент Международной академии научно-педагогического образования,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Verdana"/>
              </a:rPr>
              <a:t>«Учитель года Москвы -2003»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0BFCA3-6FFF-6946-8FC0-2F3DE6DDEC62}"/>
              </a:ext>
            </a:extLst>
          </p:cNvPr>
          <p:cNvSpPr/>
          <p:nvPr/>
        </p:nvSpPr>
        <p:spPr>
          <a:xfrm>
            <a:off x="5375010" y="5740335"/>
            <a:ext cx="2882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B3000"/>
                </a:solidFill>
              </a:rPr>
              <a:t>Сайт: </a:t>
            </a:r>
            <a:r>
              <a:rPr lang="en-US" sz="2000" b="1" dirty="0">
                <a:solidFill>
                  <a:srgbClr val="7B3000"/>
                </a:solidFill>
              </a:rPr>
              <a:t>galeeva-n.ru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1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6378" y="335370"/>
            <a:ext cx="6073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/>
                <a:ea typeface="Arial"/>
              </a:rPr>
              <a:t>ОПРЕДЕЛИМСЯ С ПОНЯТИЯМИ</a:t>
            </a:r>
          </a:p>
        </p:txBody>
      </p:sp>
      <p:pic>
        <p:nvPicPr>
          <p:cNvPr id="6" name="Изображение 5" descr="depositphotos_19468461-stock-photo-3d-man-reading-a-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70" y="3116152"/>
            <a:ext cx="4183693" cy="313777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E885B4-DFD4-4E43-9B27-EF3DBC2D691A}"/>
              </a:ext>
            </a:extLst>
          </p:cNvPr>
          <p:cNvSpPr txBox="1"/>
          <p:nvPr/>
        </p:nvSpPr>
        <p:spPr>
          <a:xfrm>
            <a:off x="3389608" y="2248064"/>
            <a:ext cx="2663198" cy="584775"/>
          </a:xfrm>
          <a:prstGeom prst="rect">
            <a:avLst/>
          </a:prstGeom>
          <a:solidFill>
            <a:srgbClr val="FDFF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943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A066F-593D-AD45-95E0-65777A383848}"/>
              </a:ext>
            </a:extLst>
          </p:cNvPr>
          <p:cNvSpPr txBox="1"/>
          <p:nvPr/>
        </p:nvSpPr>
        <p:spPr>
          <a:xfrm rot="20944883">
            <a:off x="2483732" y="1269287"/>
            <a:ext cx="1766169" cy="584775"/>
          </a:xfrm>
          <a:prstGeom prst="rect">
            <a:avLst/>
          </a:prstGeom>
          <a:solidFill>
            <a:srgbClr val="FDFF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E9084-E4B8-454B-BC87-A2966ABDB6E7}"/>
              </a:ext>
            </a:extLst>
          </p:cNvPr>
          <p:cNvSpPr txBox="1"/>
          <p:nvPr/>
        </p:nvSpPr>
        <p:spPr>
          <a:xfrm rot="524892">
            <a:off x="5243190" y="1289294"/>
            <a:ext cx="2041933" cy="523220"/>
          </a:xfrm>
          <a:prstGeom prst="rect">
            <a:avLst/>
          </a:prstGeom>
          <a:solidFill>
            <a:srgbClr val="FDFF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КАЧЕСТВО</a:t>
            </a:r>
          </a:p>
        </p:txBody>
      </p:sp>
    </p:spTree>
    <p:extLst>
      <p:ext uri="{BB962C8B-B14F-4D97-AF65-F5344CB8AC3E}">
        <p14:creationId xmlns:p14="http://schemas.microsoft.com/office/powerpoint/2010/main" val="113952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9550" y="841421"/>
            <a:ext cx="500733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b="1" dirty="0"/>
              <a:t>Уроки в форме соревнований, игр</a:t>
            </a:r>
            <a:r>
              <a:rPr lang="ru-RU" sz="2400" b="1" dirty="0">
                <a:effectLst/>
              </a:rPr>
              <a:t>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99176" y="2169909"/>
            <a:ext cx="271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конкурс шпаргалок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2887" y="2143393"/>
            <a:ext cx="192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деловая игра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pic>
        <p:nvPicPr>
          <p:cNvPr id="17" name="Изображение 16" descr="dial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17" y="2773399"/>
            <a:ext cx="3546013" cy="2151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3" descr="C:\Documents and Settings\Гость\Рабочий стол\Новая папка\contact_v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73" y="2922194"/>
            <a:ext cx="3227014" cy="19458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58130" y="5149356"/>
            <a:ext cx="3071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Компенсация дефицита элемента в организме человека с помощью диеты.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9772" y="4925159"/>
            <a:ext cx="3697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Тренировка умения «сворачивать» и «разворачивать» информацию</a:t>
            </a:r>
          </a:p>
          <a:p>
            <a:r>
              <a:rPr lang="ru-RU" dirty="0"/>
              <a:t>Отработка навыков монологической речи.</a:t>
            </a:r>
          </a:p>
        </p:txBody>
      </p:sp>
    </p:spTree>
    <p:extLst>
      <p:ext uri="{BB962C8B-B14F-4D97-AF65-F5344CB8AC3E}">
        <p14:creationId xmlns:p14="http://schemas.microsoft.com/office/powerpoint/2010/main" val="291301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883" y="758846"/>
            <a:ext cx="5045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Уроки, напоминающие публичные формы общения</a:t>
            </a:r>
            <a:r>
              <a:rPr lang="ru-RU" sz="2400" b="1" dirty="0">
                <a:effectLst/>
              </a:rPr>
              <a:t>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44237" y="2066653"/>
            <a:ext cx="1145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дебаты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67996" y="1960493"/>
            <a:ext cx="248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обозреватели за круглым столом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pic>
        <p:nvPicPr>
          <p:cNvPr id="5" name="Изображение 4" descr="yandsearch-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91" y="2937652"/>
            <a:ext cx="23876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Изображение 5" descr="photo_1343142809_2_u_10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76" y="2674480"/>
            <a:ext cx="2482639" cy="2168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89725" y="4988814"/>
            <a:ext cx="265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Воспитание и отработка навыков культуры конструктивного диалога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7995" y="4988814"/>
            <a:ext cx="3260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Развитие навыка работы на единую цель </a:t>
            </a:r>
          </a:p>
          <a:p>
            <a:pPr algn="ctr"/>
            <a:r>
              <a:rPr lang="ru-RU" dirty="0"/>
              <a:t>при реализации информационных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309893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4184" y="652168"/>
            <a:ext cx="5355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Уроки, ориентированные </a:t>
            </a:r>
          </a:p>
          <a:p>
            <a:pPr algn="ctr"/>
            <a:r>
              <a:rPr lang="ru-RU" sz="2400" b="1" dirty="0"/>
              <a:t>на фантазию, воображение</a:t>
            </a:r>
            <a:r>
              <a:rPr lang="ru-RU" sz="2400" b="1" dirty="0">
                <a:effectLst/>
              </a:rPr>
              <a:t>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08665" y="1847232"/>
            <a:ext cx="26725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встреча </a:t>
            </a:r>
          </a:p>
          <a:p>
            <a:pPr algn="ctr"/>
            <a:r>
              <a:rPr lang="ru-RU" sz="2400" b="1" dirty="0"/>
              <a:t>с инопланетянами</a:t>
            </a:r>
            <a:r>
              <a:rPr lang="ru-RU" sz="2400" b="1" dirty="0">
                <a:effectLst/>
              </a:rPr>
              <a:t> </a:t>
            </a:r>
            <a:endParaRPr lang="ru-RU" sz="2400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58" y="2822904"/>
            <a:ext cx="5739454" cy="2135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0057" y="5144002"/>
            <a:ext cx="6012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Тренировка умения видеть проблемы человечества в глобальном масштабе</a:t>
            </a:r>
          </a:p>
        </p:txBody>
      </p:sp>
    </p:spTree>
    <p:extLst>
      <p:ext uri="{BB962C8B-B14F-4D97-AF65-F5344CB8AC3E}">
        <p14:creationId xmlns:p14="http://schemas.microsoft.com/office/powerpoint/2010/main" val="41644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65" y="1724080"/>
            <a:ext cx="4195671" cy="2797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315140" y="561106"/>
            <a:ext cx="5304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Уроки, основанные на имитации деятельности учреждений</a:t>
            </a:r>
            <a:r>
              <a:rPr lang="ru-RU" sz="2400" b="1" dirty="0">
                <a:effectLst/>
              </a:rPr>
              <a:t>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2160" y="2244472"/>
            <a:ext cx="1326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урок-суд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8166" y="5257957"/>
            <a:ext cx="699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Развитие умения защищать позицию героя, автора, или приводить доказательное обвинение …   </a:t>
            </a:r>
          </a:p>
        </p:txBody>
      </p:sp>
    </p:spTree>
    <p:extLst>
      <p:ext uri="{BB962C8B-B14F-4D97-AF65-F5344CB8AC3E}">
        <p14:creationId xmlns:p14="http://schemas.microsoft.com/office/powerpoint/2010/main" val="3666161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5928" y="816911"/>
            <a:ext cx="3487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Интегрированные уроки</a:t>
            </a:r>
            <a:r>
              <a:rPr lang="ru-RU" sz="2400" b="1" dirty="0">
                <a:effectLst/>
              </a:rPr>
              <a:t>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3196" y="2067649"/>
            <a:ext cx="280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урок-исследование</a:t>
            </a:r>
            <a:r>
              <a:rPr lang="ru-RU" sz="2400" b="1" dirty="0">
                <a:effectLst/>
              </a:rPr>
              <a:t>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6641" y="2105644"/>
            <a:ext cx="2419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мозговой штурм</a:t>
            </a:r>
            <a:r>
              <a:rPr lang="ru-RU" sz="2400" b="1" dirty="0">
                <a:effectLst/>
              </a:rPr>
              <a:t> </a:t>
            </a:r>
            <a:endParaRPr lang="ru-RU" sz="2400" b="1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89" y="2820734"/>
            <a:ext cx="3049769" cy="2284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031" y="2820734"/>
            <a:ext cx="3730217" cy="2276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2255" y="5396967"/>
            <a:ext cx="3728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Определение нормы реакции характеристик двух сортов плодовых деревьев.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3058" y="5322886"/>
            <a:ext cx="2974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Решение проблемы – обсуждение рисков, ресурсов, алгоритмов</a:t>
            </a:r>
          </a:p>
        </p:txBody>
      </p:sp>
    </p:spTree>
    <p:extLst>
      <p:ext uri="{BB962C8B-B14F-4D97-AF65-F5344CB8AC3E}">
        <p14:creationId xmlns:p14="http://schemas.microsoft.com/office/powerpoint/2010/main" val="3172217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3D74D6-6435-084D-A7D5-B146AD3C113A}"/>
              </a:ext>
            </a:extLst>
          </p:cNvPr>
          <p:cNvSpPr txBox="1"/>
          <p:nvPr/>
        </p:nvSpPr>
        <p:spPr>
          <a:xfrm>
            <a:off x="762000" y="777375"/>
            <a:ext cx="7620000" cy="4832092"/>
          </a:xfrm>
          <a:prstGeom prst="rect">
            <a:avLst/>
          </a:prstGeom>
          <a:solidFill>
            <a:srgbClr val="FDFF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Учебное занятие (УРОК) – </a:t>
            </a:r>
          </a:p>
          <a:p>
            <a:pPr algn="ctr"/>
            <a:r>
              <a:rPr lang="ru-RU" sz="2800" b="1" dirty="0"/>
              <a:t>это </a:t>
            </a:r>
            <a:r>
              <a:rPr lang="ru-RU" sz="2800" b="1" dirty="0">
                <a:solidFill>
                  <a:srgbClr val="943A00"/>
                </a:solidFill>
              </a:rPr>
              <a:t>СОЦИАЛЬНЫЙ ПРОЕКТ, </a:t>
            </a:r>
          </a:p>
          <a:p>
            <a:pPr algn="ctr"/>
            <a:r>
              <a:rPr lang="ru-RU" sz="2800" b="1" dirty="0"/>
              <a:t>реализуемый как</a:t>
            </a:r>
          </a:p>
          <a:p>
            <a:pPr algn="ctr"/>
            <a:r>
              <a:rPr lang="ru-RU" sz="2800" b="1" dirty="0"/>
              <a:t>ограниченный во времени процесс взаимодействия </a:t>
            </a:r>
          </a:p>
          <a:p>
            <a:pPr algn="ctr"/>
            <a:r>
              <a:rPr lang="ru-RU" sz="2800" b="1" dirty="0"/>
              <a:t>учителя и ученика, 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>
                <a:solidFill>
                  <a:srgbClr val="943A00"/>
                </a:solidFill>
              </a:rPr>
              <a:t>в результате которого</a:t>
            </a:r>
          </a:p>
          <a:p>
            <a:pPr algn="ctr"/>
            <a:r>
              <a:rPr lang="ru-RU" sz="2800" b="1" dirty="0">
                <a:solidFill>
                  <a:srgbClr val="943A00"/>
                </a:solidFill>
              </a:rPr>
              <a:t>ученик приобретает</a:t>
            </a:r>
            <a:r>
              <a:rPr lang="ru-RU" sz="2800" b="1" dirty="0"/>
              <a:t> новые знания, умения, навыки, осознавая их значение для себя и окружающего мира</a:t>
            </a:r>
          </a:p>
        </p:txBody>
      </p:sp>
    </p:spTree>
    <p:extLst>
      <p:ext uri="{BB962C8B-B14F-4D97-AF65-F5344CB8AC3E}">
        <p14:creationId xmlns:p14="http://schemas.microsoft.com/office/powerpoint/2010/main" val="24433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F26F2A-23E7-7A4C-819A-1355F1559F9D}"/>
              </a:ext>
            </a:extLst>
          </p:cNvPr>
          <p:cNvSpPr/>
          <p:nvPr/>
        </p:nvSpPr>
        <p:spPr>
          <a:xfrm>
            <a:off x="694265" y="524897"/>
            <a:ext cx="775546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atin typeface="Cambria"/>
                <a:cs typeface="Cambria"/>
              </a:rPr>
              <a:t>ФОРМУЛА КАЧЕСТВА УРОКА как социального проекта =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C8F3DD-5371-FA41-AB05-D9FE56C232CF}"/>
              </a:ext>
            </a:extLst>
          </p:cNvPr>
          <p:cNvSpPr/>
          <p:nvPr/>
        </p:nvSpPr>
        <p:spPr>
          <a:xfrm>
            <a:off x="2366664" y="1797311"/>
            <a:ext cx="417714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Качество СОДЕРЖАНИЯ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4ADB3D-C6E5-6F40-A9A8-43AC895B975C}"/>
              </a:ext>
            </a:extLst>
          </p:cNvPr>
          <p:cNvSpPr/>
          <p:nvPr/>
        </p:nvSpPr>
        <p:spPr>
          <a:xfrm>
            <a:off x="2606620" y="3029031"/>
            <a:ext cx="39307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/>
              <a:t>Качество ОРГАНИЗАЦИИ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C38551-7BA3-E746-8397-B02FFC022318}"/>
              </a:ext>
            </a:extLst>
          </p:cNvPr>
          <p:cNvSpPr/>
          <p:nvPr/>
        </p:nvSpPr>
        <p:spPr>
          <a:xfrm>
            <a:off x="2841655" y="4368430"/>
            <a:ext cx="32271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/>
              <a:t>Качество ОБЩЕНИЯ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3C5BA7-FA48-3242-BE9F-046D59C0F8D9}"/>
              </a:ext>
            </a:extLst>
          </p:cNvPr>
          <p:cNvSpPr/>
          <p:nvPr/>
        </p:nvSpPr>
        <p:spPr>
          <a:xfrm>
            <a:off x="2820206" y="5688240"/>
            <a:ext cx="37171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/>
              <a:t>Качество РЕЗУЛЬТАТОВ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529FB-281B-A543-9C18-02FF479FE0DE}"/>
              </a:ext>
            </a:extLst>
          </p:cNvPr>
          <p:cNvSpPr txBox="1"/>
          <p:nvPr/>
        </p:nvSpPr>
        <p:spPr>
          <a:xfrm>
            <a:off x="3904515" y="2092880"/>
            <a:ext cx="89746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b="1" dirty="0"/>
              <a:t> 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35774-FCDD-9143-B524-DCBAA4DBBAC8}"/>
              </a:ext>
            </a:extLst>
          </p:cNvPr>
          <p:cNvSpPr txBox="1"/>
          <p:nvPr/>
        </p:nvSpPr>
        <p:spPr>
          <a:xfrm>
            <a:off x="3904516" y="3347338"/>
            <a:ext cx="89746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b="1" dirty="0"/>
              <a:t> 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25A9B-C698-3648-9F02-2F3E00A08DFD}"/>
              </a:ext>
            </a:extLst>
          </p:cNvPr>
          <p:cNvSpPr txBox="1"/>
          <p:nvPr/>
        </p:nvSpPr>
        <p:spPr>
          <a:xfrm>
            <a:off x="3934081" y="4775042"/>
            <a:ext cx="89746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b="1" dirty="0"/>
              <a:t> +</a:t>
            </a:r>
          </a:p>
        </p:txBody>
      </p:sp>
    </p:spTree>
    <p:extLst>
      <p:ext uri="{BB962C8B-B14F-4D97-AF65-F5344CB8AC3E}">
        <p14:creationId xmlns:p14="http://schemas.microsoft.com/office/powerpoint/2010/main" val="3251291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>
            <a:extLst>
              <a:ext uri="{FF2B5EF4-FFF2-40B4-BE49-F238E27FC236}">
                <a16:creationId xmlns:a16="http://schemas.microsoft.com/office/drawing/2014/main" id="{A8ABAD6B-AC7B-864A-BD2E-AB18624A44C4}"/>
              </a:ext>
            </a:extLst>
          </p:cNvPr>
          <p:cNvSpPr/>
          <p:nvPr/>
        </p:nvSpPr>
        <p:spPr>
          <a:xfrm>
            <a:off x="1071563" y="0"/>
            <a:ext cx="7072312" cy="1714500"/>
          </a:xfrm>
          <a:prstGeom prst="horizontalScroll">
            <a:avLst>
              <a:gd name="adj" fmla="val 25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Ресурсы качества урока </a:t>
            </a:r>
          </a:p>
        </p:txBody>
      </p:sp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E8DEDB48-E3E0-0A4C-BA68-3782D5509852}"/>
              </a:ext>
            </a:extLst>
          </p:cNvPr>
          <p:cNvSpPr/>
          <p:nvPr/>
        </p:nvSpPr>
        <p:spPr>
          <a:xfrm rot="7884307">
            <a:off x="1796256" y="1815307"/>
            <a:ext cx="1571625" cy="357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01C269D0-B174-D346-A6EC-144D3CFD9B8D}"/>
              </a:ext>
            </a:extLst>
          </p:cNvPr>
          <p:cNvSpPr/>
          <p:nvPr/>
        </p:nvSpPr>
        <p:spPr>
          <a:xfrm rot="3001517">
            <a:off x="5428456" y="1824832"/>
            <a:ext cx="1571625" cy="357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B4F30-14A2-FF44-A53C-FB11AFF9E46F}"/>
              </a:ext>
            </a:extLst>
          </p:cNvPr>
          <p:cNvSpPr txBox="1">
            <a:spLocks noChangeArrowheads="1"/>
          </p:cNvSpPr>
          <p:nvPr/>
        </p:nvSpPr>
        <p:spPr bwMode="auto">
          <a:xfrm rot="-3062663">
            <a:off x="2170907" y="1856581"/>
            <a:ext cx="171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ученика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3D77BD-B8C7-0E4A-975E-0A2946ED4B9B}"/>
              </a:ext>
            </a:extLst>
          </p:cNvPr>
          <p:cNvSpPr txBox="1">
            <a:spLocks noChangeArrowheads="1"/>
          </p:cNvSpPr>
          <p:nvPr/>
        </p:nvSpPr>
        <p:spPr bwMode="auto">
          <a:xfrm rot="3090031">
            <a:off x="5024438" y="2000250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учителя</a:t>
            </a:r>
          </a:p>
        </p:txBody>
      </p:sp>
      <p:grpSp>
        <p:nvGrpSpPr>
          <p:cNvPr id="5" name="Группа 8">
            <a:extLst>
              <a:ext uri="{FF2B5EF4-FFF2-40B4-BE49-F238E27FC236}">
                <a16:creationId xmlns:a16="http://schemas.microsoft.com/office/drawing/2014/main" id="{55F677F3-6EE2-3045-BC92-73CC4F499736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2786063"/>
            <a:ext cx="2214563" cy="2214562"/>
            <a:chOff x="2928926" y="1643050"/>
            <a:chExt cx="3429024" cy="3357586"/>
          </a:xfrm>
        </p:grpSpPr>
        <p:pic>
          <p:nvPicPr>
            <p:cNvPr id="138255" name="Picture 4" descr="D:\Все мамины документы\icon_e31619.jpg">
              <a:extLst>
                <a:ext uri="{FF2B5EF4-FFF2-40B4-BE49-F238E27FC236}">
                  <a16:creationId xmlns:a16="http://schemas.microsoft.com/office/drawing/2014/main" id="{FE7D9BA1-1252-CA4A-AF4D-A82F3B8D9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2324100"/>
              <a:ext cx="24765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A790A0DD-E424-0A4E-B714-75F60108FC4D}"/>
                </a:ext>
              </a:extLst>
            </p:cNvPr>
            <p:cNvSpPr/>
            <p:nvPr/>
          </p:nvSpPr>
          <p:spPr>
            <a:xfrm>
              <a:off x="2928926" y="1643050"/>
              <a:ext cx="3429024" cy="335758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EF232FC-9EF1-5B4D-8EC1-C9B2A8270767}"/>
              </a:ext>
            </a:extLst>
          </p:cNvPr>
          <p:cNvSpPr txBox="1"/>
          <p:nvPr/>
        </p:nvSpPr>
        <p:spPr>
          <a:xfrm>
            <a:off x="6643687" y="2137020"/>
            <a:ext cx="2071688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Содержание предмета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5069436-0960-7145-AB7C-EBB29C893573}"/>
              </a:ext>
            </a:extLst>
          </p:cNvPr>
          <p:cNvSpPr/>
          <p:nvPr/>
        </p:nvSpPr>
        <p:spPr>
          <a:xfrm>
            <a:off x="6886219" y="3008270"/>
            <a:ext cx="2143125" cy="157003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Формы и виды  учебной деятельности </a:t>
            </a:r>
            <a:r>
              <a:rPr kumimoji="0" lang="ru-RU" alt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ученика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E7CDF9-E868-6745-B8C4-3347D6D39D93}"/>
              </a:ext>
            </a:extLst>
          </p:cNvPr>
          <p:cNvSpPr/>
          <p:nvPr/>
        </p:nvSpPr>
        <p:spPr>
          <a:xfrm>
            <a:off x="4529074" y="2901950"/>
            <a:ext cx="2357437" cy="157003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Стиль и способы педагогической коммуникации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0EC666-9E55-7045-84C6-97FD1EBB6F9B}"/>
              </a:ext>
            </a:extLst>
          </p:cNvPr>
          <p:cNvSpPr/>
          <p:nvPr/>
        </p:nvSpPr>
        <p:spPr>
          <a:xfrm>
            <a:off x="4879766" y="4371352"/>
            <a:ext cx="1928812" cy="12001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Методики и технологии обучения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0A69C27-A162-4548-85E2-D60A5EB5F334}"/>
              </a:ext>
            </a:extLst>
          </p:cNvPr>
          <p:cNvSpPr/>
          <p:nvPr/>
        </p:nvSpPr>
        <p:spPr>
          <a:xfrm>
            <a:off x="6807994" y="4834214"/>
            <a:ext cx="2143125" cy="12001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Материально-техническое оснащение</a:t>
            </a:r>
          </a:p>
        </p:txBody>
      </p:sp>
      <p:sp>
        <p:nvSpPr>
          <p:cNvPr id="17" name="Левая фигурная скобка 16">
            <a:extLst>
              <a:ext uri="{FF2B5EF4-FFF2-40B4-BE49-F238E27FC236}">
                <a16:creationId xmlns:a16="http://schemas.microsoft.com/office/drawing/2014/main" id="{5F980875-6086-264B-A424-1E6248F4AC97}"/>
              </a:ext>
            </a:extLst>
          </p:cNvPr>
          <p:cNvSpPr>
            <a:spLocks/>
          </p:cNvSpPr>
          <p:nvPr/>
        </p:nvSpPr>
        <p:spPr bwMode="auto">
          <a:xfrm>
            <a:off x="3571875" y="1928813"/>
            <a:ext cx="571500" cy="4071937"/>
          </a:xfrm>
          <a:prstGeom prst="leftBrace">
            <a:avLst>
              <a:gd name="adj1" fmla="val 108326"/>
              <a:gd name="adj2" fmla="val 50000"/>
            </a:avLst>
          </a:prstGeom>
          <a:noFill/>
          <a:ln w="57150" cmpd="sng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A51A65-F2D8-AC42-A6CA-2DE598A4E67F}"/>
              </a:ext>
            </a:extLst>
          </p:cNvPr>
          <p:cNvSpPr txBox="1"/>
          <p:nvPr/>
        </p:nvSpPr>
        <p:spPr>
          <a:xfrm rot="16200000">
            <a:off x="2040643" y="3702083"/>
            <a:ext cx="4640262" cy="5238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Компетентность учителя</a:t>
            </a:r>
          </a:p>
        </p:txBody>
      </p:sp>
      <p:sp>
        <p:nvSpPr>
          <p:cNvPr id="20" name="Штриховая стрелка вправо 19">
            <a:extLst>
              <a:ext uri="{FF2B5EF4-FFF2-40B4-BE49-F238E27FC236}">
                <a16:creationId xmlns:a16="http://schemas.microsoft.com/office/drawing/2014/main" id="{6DC91D06-B7B1-3647-BFCC-292924B4F493}"/>
              </a:ext>
            </a:extLst>
          </p:cNvPr>
          <p:cNvSpPr/>
          <p:nvPr/>
        </p:nvSpPr>
        <p:spPr>
          <a:xfrm rot="10800000">
            <a:off x="2357438" y="3643313"/>
            <a:ext cx="1071562" cy="571500"/>
          </a:xfrm>
          <a:prstGeom prst="stripedRightArrow">
            <a:avLst>
              <a:gd name="adj1" fmla="val 60000"/>
              <a:gd name="adj2" fmla="val 325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45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 animBg="1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070826-97F7-8840-BC59-650F53CFB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712"/>
            <a:ext cx="9144000" cy="5424576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" name="Группа 8">
            <a:extLst>
              <a:ext uri="{FF2B5EF4-FFF2-40B4-BE49-F238E27FC236}">
                <a16:creationId xmlns:a16="http://schemas.microsoft.com/office/drawing/2014/main" id="{B77381C9-EF64-F54B-B283-29551B693F0F}"/>
              </a:ext>
            </a:extLst>
          </p:cNvPr>
          <p:cNvGrpSpPr>
            <a:grpSpLocks/>
          </p:cNvGrpSpPr>
          <p:nvPr/>
        </p:nvGrpSpPr>
        <p:grpSpPr bwMode="auto">
          <a:xfrm>
            <a:off x="5173490" y="2549649"/>
            <a:ext cx="1502883" cy="1407972"/>
            <a:chOff x="2928926" y="1643050"/>
            <a:chExt cx="3429024" cy="3357586"/>
          </a:xfrm>
        </p:grpSpPr>
        <p:pic>
          <p:nvPicPr>
            <p:cNvPr id="5" name="Picture 4" descr="D:\Все мамины документы\icon_e31619.jpg">
              <a:extLst>
                <a:ext uri="{FF2B5EF4-FFF2-40B4-BE49-F238E27FC236}">
                  <a16:creationId xmlns:a16="http://schemas.microsoft.com/office/drawing/2014/main" id="{175E734F-D3CB-554A-A7FF-72287ED94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2324100"/>
              <a:ext cx="24765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590C3792-1DC2-4345-B3E0-9E3FA5057F2B}"/>
                </a:ext>
              </a:extLst>
            </p:cNvPr>
            <p:cNvSpPr/>
            <p:nvPr/>
          </p:nvSpPr>
          <p:spPr>
            <a:xfrm>
              <a:off x="2928926" y="1643050"/>
              <a:ext cx="3429024" cy="335758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1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5AFCC9-E84F-C541-9894-5808FB21E9F5}"/>
              </a:ext>
            </a:extLst>
          </p:cNvPr>
          <p:cNvSpPr/>
          <p:nvPr/>
        </p:nvSpPr>
        <p:spPr>
          <a:xfrm>
            <a:off x="1075063" y="419997"/>
            <a:ext cx="7718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Заказчики содержания школьного образования</a:t>
            </a:r>
          </a:p>
        </p:txBody>
      </p:sp>
      <p:pic>
        <p:nvPicPr>
          <p:cNvPr id="3" name="Изображение 4" descr="Без заголовка.png">
            <a:extLst>
              <a:ext uri="{FF2B5EF4-FFF2-40B4-BE49-F238E27FC236}">
                <a16:creationId xmlns:a16="http://schemas.microsoft.com/office/drawing/2014/main" id="{1B4C1835-ECEA-784D-9229-9683C55C2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9" y="1336010"/>
            <a:ext cx="8393633" cy="4735516"/>
          </a:xfrm>
          <a:prstGeom prst="rect">
            <a:avLst/>
          </a:prstGeom>
        </p:spPr>
      </p:pic>
      <p:pic>
        <p:nvPicPr>
          <p:cNvPr id="4" name="Изображение 5" descr="___20160209_1017312455.png">
            <a:extLst>
              <a:ext uri="{FF2B5EF4-FFF2-40B4-BE49-F238E27FC236}">
                <a16:creationId xmlns:a16="http://schemas.microsoft.com/office/drawing/2014/main" id="{8EDF03FB-613C-7E4B-BFC1-E1D5776C0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22" y="943217"/>
            <a:ext cx="1404473" cy="20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1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18408" y="1178865"/>
            <a:ext cx="5033046" cy="378565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ru-RU" sz="2400" b="1" i="1" dirty="0">
                <a:solidFill>
                  <a:prstClr val="black"/>
                </a:solidFill>
                <a:latin typeface="Arial Narrow" pitchFamily="34" charset="0"/>
                <a:ea typeface="Arial"/>
              </a:rPr>
              <a:t>«Мы не говорим педагогам, </a:t>
            </a:r>
          </a:p>
          <a:p>
            <a:pPr defTabSz="342900">
              <a:defRPr/>
            </a:pPr>
            <a:r>
              <a:rPr lang="ru-RU" sz="2400" b="1" i="1" dirty="0">
                <a:solidFill>
                  <a:prstClr val="black"/>
                </a:solidFill>
                <a:latin typeface="Arial Narrow" pitchFamily="34" charset="0"/>
                <a:ea typeface="Arial"/>
              </a:rPr>
              <a:t>поступайте так или иначе; </a:t>
            </a:r>
          </a:p>
          <a:p>
            <a:pPr defTabSz="342900">
              <a:defRPr/>
            </a:pPr>
            <a:r>
              <a:rPr lang="ru-RU" sz="2400" b="1" i="1" dirty="0">
                <a:solidFill>
                  <a:prstClr val="black"/>
                </a:solidFill>
                <a:latin typeface="Arial Narrow" pitchFamily="34" charset="0"/>
                <a:ea typeface="Arial"/>
              </a:rPr>
              <a:t>мы говорим им:</a:t>
            </a:r>
          </a:p>
          <a:p>
            <a:pPr defTabSz="342900">
              <a:defRPr/>
            </a:pPr>
            <a:r>
              <a:rPr lang="ru-RU" sz="2400" b="1" i="1" dirty="0">
                <a:solidFill>
                  <a:prstClr val="black"/>
                </a:solidFill>
                <a:latin typeface="Arial Narrow" pitchFamily="34" charset="0"/>
                <a:ea typeface="Arial"/>
              </a:rPr>
              <a:t> изучайте законы </a:t>
            </a:r>
          </a:p>
          <a:p>
            <a:pPr defTabSz="342900">
              <a:defRPr/>
            </a:pPr>
            <a:r>
              <a:rPr lang="ru-RU" sz="2400" b="1" i="1" dirty="0">
                <a:solidFill>
                  <a:prstClr val="black"/>
                </a:solidFill>
                <a:latin typeface="Arial Narrow" pitchFamily="34" charset="0"/>
                <a:ea typeface="Arial"/>
              </a:rPr>
              <a:t>тех психологических явлений, </a:t>
            </a:r>
          </a:p>
          <a:p>
            <a:pPr defTabSz="342900">
              <a:defRPr/>
            </a:pPr>
            <a:r>
              <a:rPr lang="ru-RU" sz="2400" b="1" i="1" dirty="0">
                <a:solidFill>
                  <a:prstClr val="black"/>
                </a:solidFill>
                <a:highlight>
                  <a:srgbClr val="FFFF00"/>
                </a:highlight>
                <a:latin typeface="Arial Narrow" pitchFamily="34" charset="0"/>
                <a:ea typeface="Arial"/>
              </a:rPr>
              <a:t>которыми вы хотите управлять</a:t>
            </a:r>
            <a:r>
              <a:rPr lang="ru-RU" sz="2400" b="1" i="1" dirty="0">
                <a:solidFill>
                  <a:prstClr val="black"/>
                </a:solidFill>
                <a:latin typeface="Arial Narrow" pitchFamily="34" charset="0"/>
                <a:ea typeface="Arial"/>
              </a:rPr>
              <a:t>, </a:t>
            </a:r>
          </a:p>
          <a:p>
            <a:pPr defTabSz="342900">
              <a:defRPr/>
            </a:pPr>
            <a:r>
              <a:rPr lang="ru-RU" sz="2400" b="1" i="1" dirty="0">
                <a:solidFill>
                  <a:prstClr val="black"/>
                </a:solidFill>
                <a:latin typeface="Arial Narrow" pitchFamily="34" charset="0"/>
                <a:ea typeface="Arial"/>
              </a:rPr>
              <a:t>и поступайте, </a:t>
            </a:r>
          </a:p>
          <a:p>
            <a:pPr defTabSz="342900">
              <a:defRPr/>
            </a:pPr>
            <a:r>
              <a:rPr lang="ru-RU" sz="2400" b="1" i="1" dirty="0">
                <a:solidFill>
                  <a:prstClr val="black"/>
                </a:solidFill>
                <a:latin typeface="Arial Narrow" pitchFamily="34" charset="0"/>
                <a:ea typeface="Arial"/>
              </a:rPr>
              <a:t>соображаясь с этими законами </a:t>
            </a:r>
          </a:p>
          <a:p>
            <a:pPr defTabSz="342900">
              <a:defRPr/>
            </a:pPr>
            <a:r>
              <a:rPr lang="ru-RU" sz="2400" b="1" i="1" dirty="0">
                <a:solidFill>
                  <a:prstClr val="black"/>
                </a:solidFill>
                <a:latin typeface="Arial Narrow" pitchFamily="34" charset="0"/>
                <a:ea typeface="Arial"/>
              </a:rPr>
              <a:t>и теми обстоятельствами, </a:t>
            </a:r>
          </a:p>
          <a:p>
            <a:pPr defTabSz="342900">
              <a:defRPr/>
            </a:pPr>
            <a:r>
              <a:rPr lang="ru-RU" sz="2400" b="1" i="1" dirty="0">
                <a:solidFill>
                  <a:prstClr val="black"/>
                </a:solidFill>
                <a:latin typeface="Arial Narrow" pitchFamily="34" charset="0"/>
                <a:ea typeface="Arial"/>
              </a:rPr>
              <a:t>в которых вы хотите их приложить»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77" y="243475"/>
            <a:ext cx="2649547" cy="3523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32361" y="5209605"/>
            <a:ext cx="6974850" cy="64633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ea typeface="Arial"/>
              </a:rPr>
              <a:t>К.Д.Ушинский Человек как предмет воспитания // Собр. Соч. в 11 т.- М., 1949. – Т.8.С.55</a:t>
            </a:r>
          </a:p>
        </p:txBody>
      </p:sp>
    </p:spTree>
    <p:extLst>
      <p:ext uri="{BB962C8B-B14F-4D97-AF65-F5344CB8AC3E}">
        <p14:creationId xmlns:p14="http://schemas.microsoft.com/office/powerpoint/2010/main" val="87780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978" y="551438"/>
            <a:ext cx="6417155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04788" indent="-204788" defTabSz="6858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100000"/>
              <a:defRPr/>
            </a:pPr>
            <a:r>
              <a:rPr lang="ru-RU" sz="2000" b="1" dirty="0">
                <a:solidFill>
                  <a:srgbClr val="000000"/>
                </a:solidFill>
                <a:latin typeface="Calibri"/>
                <a:ea typeface="Arial" charset="0"/>
                <a:cs typeface="Times New Roman"/>
              </a:rPr>
              <a:t>Т. И. Шамова обосновала целесообразность понимания</a:t>
            </a:r>
          </a:p>
          <a:p>
            <a:pPr marL="204788" indent="-204788" defTabSz="6858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100000"/>
              <a:defRPr/>
            </a:pPr>
            <a:r>
              <a:rPr lang="ru-RU" sz="2000" b="1" dirty="0">
                <a:solidFill>
                  <a:srgbClr val="000000"/>
                </a:solidFill>
                <a:latin typeface="Calibri"/>
                <a:ea typeface="Arial" charset="0"/>
                <a:cs typeface="Times New Roman"/>
              </a:rPr>
              <a:t> </a:t>
            </a:r>
            <a:r>
              <a:rPr lang="ru-RU" sz="2000" b="1" dirty="0">
                <a:solidFill>
                  <a:srgbClr val="A70000"/>
                </a:solidFill>
                <a:latin typeface="Calibri"/>
                <a:ea typeface="Arial" charset="0"/>
                <a:cs typeface="Times New Roman"/>
              </a:rPr>
              <a:t>учения как самоуправляемой деятельности</a:t>
            </a:r>
          </a:p>
        </p:txBody>
      </p:sp>
      <p:pic>
        <p:nvPicPr>
          <p:cNvPr id="3" name="Picture 2" descr="D:\Все мамины документы\13. Фотоальбомы\кафедра УОС\ФПК ППРО УОС\832462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33" y="37353"/>
            <a:ext cx="1386964" cy="170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6" y="2162528"/>
            <a:ext cx="1386964" cy="19975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0460" y="2526208"/>
            <a:ext cx="6562573" cy="1631216"/>
          </a:xfrm>
          <a:prstGeom prst="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И.Я. Лернер: </a:t>
            </a:r>
          </a:p>
          <a:p>
            <a:pPr defTabSz="685800"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« Учение … это –  </a:t>
            </a:r>
            <a:r>
              <a:rPr lang="ru-RU" sz="2000" b="1" dirty="0">
                <a:solidFill>
                  <a:srgbClr val="A70000"/>
                </a:solidFill>
                <a:latin typeface="Calibri"/>
              </a:rPr>
              <a:t>деятельность по организации для себя условий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усвоения содержания социального опыта</a:t>
            </a:r>
            <a:r>
              <a:rPr lang="ru-RU" sz="2000" b="1" dirty="0">
                <a:solidFill>
                  <a:srgbClr val="A70000"/>
                </a:solidFill>
                <a:latin typeface="Calibri"/>
              </a:rPr>
              <a:t>. Включает планирование, деятельность усвоения и контроль за его эффективностью»</a:t>
            </a:r>
            <a:endParaRPr lang="ru-RU" sz="2000" dirty="0">
              <a:solidFill>
                <a:srgbClr val="A70000"/>
              </a:solidFill>
              <a:latin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6109" y="4478426"/>
            <a:ext cx="1666802" cy="18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19475" y="4964187"/>
            <a:ext cx="5706634" cy="1323439"/>
          </a:xfrm>
          <a:prstGeom prst="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В.В. Давыдов</a:t>
            </a:r>
          </a:p>
          <a:p>
            <a:pPr defTabSz="685800"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«Управлять учением – значит </a:t>
            </a:r>
            <a:r>
              <a:rPr lang="ru-RU" sz="2000" b="1" dirty="0">
                <a:solidFill>
                  <a:srgbClr val="A70000"/>
                </a:solidFill>
                <a:latin typeface="Calibri"/>
              </a:rPr>
              <a:t>создавать такие условия, при соблюдении которых деятельность учения достигала бы  поставленных целей»</a:t>
            </a:r>
            <a:endParaRPr lang="ru-RU" sz="2000" dirty="0">
              <a:solidFill>
                <a:srgbClr val="A7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38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89" name="Изображение 5" descr="img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0"/>
            <a:ext cx="9144001" cy="695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0" name="Прямоугольник 2"/>
          <p:cNvSpPr>
            <a:spLocks noChangeArrowheads="1"/>
          </p:cNvSpPr>
          <p:nvPr/>
        </p:nvSpPr>
        <p:spPr bwMode="auto">
          <a:xfrm>
            <a:off x="3199976" y="1213814"/>
            <a:ext cx="5217513" cy="2262158"/>
          </a:xfrm>
          <a:prstGeom prst="rect">
            <a:avLst/>
          </a:prstGeom>
          <a:solidFill>
            <a:srgbClr val="FFFFFF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100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«… </a:t>
            </a:r>
            <a:r>
              <a:rPr kumimoji="1" lang="ru-RU" sz="2100" b="1" dirty="0">
                <a:solidFill>
                  <a:srgbClr val="943A00"/>
                </a:solidFill>
                <a:latin typeface="Calibri" charset="0"/>
                <a:ea typeface="Arial" charset="0"/>
                <a:cs typeface="Arial" charset="0"/>
              </a:rPr>
              <a:t>управленческая деятельность есть деятельность над деятельностями</a:t>
            </a:r>
            <a:r>
              <a:rPr kumimoji="1" lang="ru-RU" sz="2100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. И этим она принципиально отличается от, скажем, практической деятельности с природным материалом».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kumimoji="1" lang="ru-RU" dirty="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Г. П. Щедровицкий </a:t>
            </a:r>
          </a:p>
        </p:txBody>
      </p:sp>
      <p:sp>
        <p:nvSpPr>
          <p:cNvPr id="278531" name="Прямоугольник 4"/>
          <p:cNvSpPr>
            <a:spLocks noChangeArrowheads="1"/>
          </p:cNvSpPr>
          <p:nvPr/>
        </p:nvSpPr>
        <p:spPr bwMode="auto">
          <a:xfrm>
            <a:off x="1441460" y="5228687"/>
            <a:ext cx="6261079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i="1" dirty="0">
                <a:solidFill>
                  <a:srgbClr val="943A00"/>
                </a:solidFill>
                <a:latin typeface="Calibri" charset="0"/>
                <a:ea typeface="Arial" charset="0"/>
                <a:cs typeface="Arial" charset="0"/>
              </a:rPr>
              <a:t>Управление – сомножитель </a:t>
            </a: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i="1" dirty="0">
                <a:solidFill>
                  <a:srgbClr val="943A00"/>
                </a:solidFill>
                <a:latin typeface="Calibri" charset="0"/>
                <a:ea typeface="Arial" charset="0"/>
                <a:cs typeface="Arial" charset="0"/>
              </a:rPr>
              <a:t>качества любой деятельности</a:t>
            </a:r>
          </a:p>
        </p:txBody>
      </p:sp>
      <p:pic>
        <p:nvPicPr>
          <p:cNvPr id="345092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60" y="1049113"/>
            <a:ext cx="1754981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D8FD6-074D-7544-BBF8-47AEC8563765}"/>
              </a:ext>
            </a:extLst>
          </p:cNvPr>
          <p:cNvSpPr txBox="1"/>
          <p:nvPr/>
        </p:nvSpPr>
        <p:spPr>
          <a:xfrm>
            <a:off x="1441460" y="4089482"/>
            <a:ext cx="626107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943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– инструментальная оболочка любого вида человеческой деятельности  </a:t>
            </a:r>
          </a:p>
        </p:txBody>
      </p:sp>
    </p:spTree>
    <p:extLst>
      <p:ext uri="{BB962C8B-B14F-4D97-AF65-F5344CB8AC3E}">
        <p14:creationId xmlns:p14="http://schemas.microsoft.com/office/powerpoint/2010/main" val="2749852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9452" y="1290182"/>
            <a:ext cx="7475693" cy="4293483"/>
          </a:xfrm>
          <a:prstGeom prst="rect">
            <a:avLst/>
          </a:prstGeom>
          <a:solidFill>
            <a:srgbClr val="FFFFFF"/>
          </a:solidFill>
          <a:ln>
            <a:solidFill>
              <a:srgbClr val="1B4853"/>
            </a:solidFill>
          </a:ln>
        </p:spPr>
        <p:txBody>
          <a:bodyPr wrap="square">
            <a:spAutoFit/>
          </a:bodyPr>
          <a:lstStyle/>
          <a:p>
            <a:pPr algn="r" defTabSz="342900">
              <a:defRPr/>
            </a:pPr>
            <a:r>
              <a:rPr lang="ru-RU" sz="2100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пункт 3 статьи 2 Главы</a:t>
            </a:r>
            <a:endParaRPr lang="en-US" sz="2100" dirty="0">
              <a:solidFill>
                <a:prstClr val="black"/>
              </a:solidFill>
              <a:latin typeface="Calibri"/>
              <a:ea typeface="Arial" charset="0"/>
              <a:cs typeface="Arial" charset="0"/>
            </a:endParaRPr>
          </a:p>
          <a:p>
            <a:pPr algn="r" defTabSz="342900">
              <a:defRPr/>
            </a:pPr>
            <a:r>
              <a:rPr lang="ru-RU" sz="2100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 «Общие положения» ФЗ  определяет</a:t>
            </a:r>
          </a:p>
          <a:p>
            <a:pPr algn="r" defTabSz="342900">
              <a:defRPr/>
            </a:pPr>
            <a:r>
              <a:rPr lang="ru-RU" sz="2100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 </a:t>
            </a:r>
          </a:p>
          <a:p>
            <a:pPr algn="r" defTabSz="342900">
              <a:defRPr/>
            </a:pPr>
            <a:r>
              <a:rPr lang="ru-RU" sz="2100" b="1" i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«… </a:t>
            </a:r>
            <a:r>
              <a:rPr lang="ru-RU" sz="2100" b="1" i="1" dirty="0">
                <a:solidFill>
                  <a:srgbClr val="943A00"/>
                </a:solidFill>
                <a:latin typeface="Calibri"/>
                <a:ea typeface="Arial" charset="0"/>
                <a:cs typeface="Arial" charset="0"/>
              </a:rPr>
              <a:t>обучение - целенаправленный процесс организации деятельности обучающихся </a:t>
            </a:r>
            <a:r>
              <a:rPr lang="ru-RU" sz="2100" b="1" i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по </a:t>
            </a:r>
          </a:p>
          <a:p>
            <a:pPr marL="342900" indent="-342900" algn="r" defTabSz="342900">
              <a:buFont typeface="Arial"/>
              <a:buChar char="•"/>
              <a:defRPr/>
            </a:pPr>
            <a:r>
              <a:rPr lang="ru-RU" sz="2100" b="1" i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овладению знаниями, умениями, навыками и компетенцией, </a:t>
            </a:r>
          </a:p>
          <a:p>
            <a:pPr marL="342900" indent="-342900" algn="r" defTabSz="342900">
              <a:buFont typeface="Arial"/>
              <a:buChar char="•"/>
              <a:defRPr/>
            </a:pPr>
            <a:r>
              <a:rPr lang="ru-RU" sz="2100" b="1" i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приобретению опыта деятельности, </a:t>
            </a:r>
          </a:p>
          <a:p>
            <a:pPr marL="342900" indent="-342900" algn="r" defTabSz="342900">
              <a:buFont typeface="Arial"/>
              <a:buChar char="•"/>
              <a:defRPr/>
            </a:pPr>
            <a:r>
              <a:rPr lang="ru-RU" sz="2100" b="1" i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развитию способностей, </a:t>
            </a:r>
          </a:p>
          <a:p>
            <a:pPr marL="342900" indent="-342900" algn="r" defTabSz="342900">
              <a:buFont typeface="Arial"/>
              <a:buChar char="•"/>
              <a:defRPr/>
            </a:pPr>
            <a:r>
              <a:rPr lang="ru-RU" sz="2100" b="1" i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приобретению опыта применения знаний в повседневной жизни </a:t>
            </a:r>
          </a:p>
          <a:p>
            <a:pPr marL="342900" indent="-342900" algn="r" defTabSz="342900">
              <a:buFont typeface="Arial"/>
              <a:buChar char="•"/>
              <a:defRPr/>
            </a:pPr>
            <a:r>
              <a:rPr lang="ru-RU" sz="2100" b="1" i="1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и формированию у обучающихся мотивации получения образования в течение всей жизни».</a:t>
            </a:r>
            <a:r>
              <a:rPr lang="ru-RU" sz="2100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232250" y="337930"/>
            <a:ext cx="2709733" cy="1734659"/>
          </a:xfrm>
          <a:prstGeom prst="foldedCorner">
            <a:avLst>
              <a:gd name="adj" fmla="val 46032"/>
            </a:avLst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ru-RU" sz="2000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alibri"/>
              <a:cs typeface="Arial"/>
            </a:endParaRPr>
          </a:p>
          <a:p>
            <a:pPr algn="ctr" defTabSz="342900">
              <a:defRPr/>
            </a:pPr>
            <a:endParaRPr lang="ru-RU" sz="1350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alibri"/>
              <a:cs typeface="Arial"/>
            </a:endParaRPr>
          </a:p>
          <a:p>
            <a:pPr algn="ctr" defTabSz="342900">
              <a:defRPr/>
            </a:pP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alibri"/>
                <a:cs typeface="Arial"/>
              </a:rPr>
              <a:t>ФЗ "Об образовании в Российской Федерации»</a:t>
            </a:r>
          </a:p>
          <a:p>
            <a:pPr algn="ctr" defTabSz="342900">
              <a:defRPr/>
            </a:pPr>
            <a:r>
              <a:rPr lang="ru-RU" sz="2000" dirty="0">
                <a:ln>
                  <a:solidFill>
                    <a:srgbClr val="000000"/>
                  </a:solidFill>
                </a:ln>
                <a:solidFill>
                  <a:prstClr val="white"/>
                </a:solidFill>
                <a:latin typeface="Calibri"/>
                <a:cs typeface="Arial"/>
              </a:rPr>
              <a:t>(2012)  </a:t>
            </a:r>
          </a:p>
        </p:txBody>
      </p:sp>
    </p:spTree>
    <p:extLst>
      <p:ext uri="{BB962C8B-B14F-4D97-AF65-F5344CB8AC3E}">
        <p14:creationId xmlns:p14="http://schemas.microsoft.com/office/powerpoint/2010/main" val="178480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1"/>
          <p:cNvSpPr>
            <a:spLocks noChangeArrowheads="1"/>
          </p:cNvSpPr>
          <p:nvPr/>
        </p:nvSpPr>
        <p:spPr bwMode="auto">
          <a:xfrm>
            <a:off x="612322" y="2581979"/>
            <a:ext cx="6938682" cy="3647152"/>
          </a:xfrm>
          <a:prstGeom prst="rect">
            <a:avLst/>
          </a:prstGeom>
          <a:solidFill>
            <a:srgbClr val="FFFFFF"/>
          </a:solidFill>
          <a:ln>
            <a:solidFill>
              <a:srgbClr val="5B9BD5"/>
            </a:solidFill>
          </a:ln>
        </p:spPr>
        <p:txBody>
          <a:bodyPr wrap="square">
            <a:spAutoFit/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endParaRPr lang="ru-RU" sz="2100" b="1" i="1" dirty="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i="1" dirty="0">
                <a:solidFill>
                  <a:srgbClr val="943A00"/>
                </a:solidFill>
                <a:latin typeface="Calibri" charset="0"/>
                <a:ea typeface="Arial" charset="0"/>
                <a:cs typeface="Arial" charset="0"/>
              </a:rPr>
              <a:t>Обучение</a:t>
            </a:r>
            <a:r>
              <a:rPr lang="ru-RU" sz="2100" dirty="0">
                <a:solidFill>
                  <a:srgbClr val="943A00"/>
                </a:solidFill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в этом случае представляется 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специально организованной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 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i="1" dirty="0">
                <a:solidFill>
                  <a:srgbClr val="943A00"/>
                </a:solidFill>
                <a:latin typeface="Calibri" charset="0"/>
                <a:ea typeface="Arial" charset="0"/>
                <a:cs typeface="Arial" charset="0"/>
              </a:rPr>
              <a:t>частью учения</a:t>
            </a:r>
            <a:r>
              <a:rPr lang="ru-RU" sz="2100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, 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в котором ученик 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постепенно осознает собственную субъектность, 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овладевая конкретными умениями 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в сфере саморегуляции.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55298" name="Прямоугольник 2"/>
          <p:cNvSpPr>
            <a:spLocks noChangeArrowheads="1"/>
          </p:cNvSpPr>
          <p:nvPr/>
        </p:nvSpPr>
        <p:spPr bwMode="auto">
          <a:xfrm>
            <a:off x="612322" y="975345"/>
            <a:ext cx="7470321" cy="1061829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  <p:txBody>
          <a:bodyPr wrap="square">
            <a:spAutoFit/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i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Только </a:t>
            </a:r>
            <a:r>
              <a:rPr lang="ru-RU" sz="2100" b="1" i="1" dirty="0">
                <a:solidFill>
                  <a:srgbClr val="943A00"/>
                </a:solidFill>
                <a:latin typeface="Calibri" charset="0"/>
                <a:ea typeface="Arial" charset="0"/>
                <a:cs typeface="Arial" charset="0"/>
              </a:rPr>
              <a:t>учение, 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i="1" dirty="0">
                <a:solidFill>
                  <a:srgbClr val="943A00"/>
                </a:solidFill>
                <a:latin typeface="Calibri" charset="0"/>
                <a:ea typeface="Arial" charset="0"/>
                <a:cs typeface="Arial" charset="0"/>
              </a:rPr>
              <a:t>как процесс, реализуемый учеником, 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i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может заканчиваться ростом его внутренних ресурсов</a:t>
            </a:r>
            <a:r>
              <a:rPr lang="ru-RU" sz="2100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582F39-CEF0-0540-8F08-642B8CA42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693" y="2441803"/>
            <a:ext cx="2396588" cy="224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31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3" name="Прямоугольник 1"/>
          <p:cNvSpPr>
            <a:spLocks noChangeArrowheads="1"/>
          </p:cNvSpPr>
          <p:nvPr/>
        </p:nvSpPr>
        <p:spPr bwMode="auto">
          <a:xfrm>
            <a:off x="635000" y="67082"/>
            <a:ext cx="79835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Объекты управления в деятельности педагога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5074" name="Прямоугольник 2"/>
          <p:cNvSpPr>
            <a:spLocks noChangeArrowheads="1"/>
          </p:cNvSpPr>
          <p:nvPr/>
        </p:nvSpPr>
        <p:spPr bwMode="auto">
          <a:xfrm>
            <a:off x="3043267" y="3079360"/>
            <a:ext cx="4835384" cy="1015663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система оценивания образовательных достижений ученика</a:t>
            </a:r>
          </a:p>
        </p:txBody>
      </p:sp>
      <p:sp>
        <p:nvSpPr>
          <p:cNvPr id="515075" name="Прямоугольник 3"/>
          <p:cNvSpPr>
            <a:spLocks noChangeArrowheads="1"/>
          </p:cNvSpPr>
          <p:nvPr/>
        </p:nvSpPr>
        <p:spPr bwMode="auto">
          <a:xfrm>
            <a:off x="2197290" y="1263431"/>
            <a:ext cx="5015284" cy="461665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43A00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урок как социальный проект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943A00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15076" name="Прямоугольник 4"/>
          <p:cNvSpPr>
            <a:spLocks noChangeArrowheads="1"/>
          </p:cNvSpPr>
          <p:nvPr/>
        </p:nvSpPr>
        <p:spPr bwMode="auto">
          <a:xfrm>
            <a:off x="2736054" y="2118192"/>
            <a:ext cx="4532312" cy="461963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внеурочная деятельность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15077" name="Прямоугольник 5"/>
          <p:cNvSpPr>
            <a:spLocks noChangeArrowheads="1"/>
          </p:cNvSpPr>
          <p:nvPr/>
        </p:nvSpPr>
        <p:spPr bwMode="auto">
          <a:xfrm>
            <a:off x="902137" y="4348163"/>
            <a:ext cx="6538830" cy="461665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оснащение учебного пространства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15078" name="Прямоугольник 6"/>
          <p:cNvSpPr>
            <a:spLocks noChangeArrowheads="1"/>
          </p:cNvSpPr>
          <p:nvPr/>
        </p:nvSpPr>
        <p:spPr bwMode="auto">
          <a:xfrm>
            <a:off x="2552300" y="5192227"/>
            <a:ext cx="3044825" cy="830262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едагогическое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0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взаимодействие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515079" name="Изображение 5" descr="Macintosh HD:Users:macbook:Desktop:30.08.12 Все мамины документы:12. Картинки, гифчики:MS:SCRBEANS:ANALYZE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17" y="2973251"/>
            <a:ext cx="1229831" cy="130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80" name="Изображение 4" descr="Macintosh HD:Users:macbook:Desktop:30.08.12 Все мамины документы:12. Картинки, гифчики:MS:SCRBEANS:AMSHAK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7" y="4944451"/>
            <a:ext cx="13192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81" name="Изображение 4" descr="Macintosh HD:Users:macbook:Desktop:30.08.12 Все мамины документы:12. Картинки, гифчики:MS:SCRBEANS:NEWPLAN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7" y="649162"/>
            <a:ext cx="2089453" cy="248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82" name="Picture 6" descr="NEEDHEL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221643"/>
            <a:ext cx="1652587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1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4" grpId="0" animBg="1"/>
      <p:bldP spid="515075" grpId="0" animBg="1"/>
      <p:bldP spid="515076" grpId="0"/>
      <p:bldP spid="515077" grpId="0"/>
      <p:bldP spid="5150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26EA3E8-F241-664E-8094-2259C9F06B19}"/>
              </a:ext>
            </a:extLst>
          </p:cNvPr>
          <p:cNvGraphicFramePr/>
          <p:nvPr/>
        </p:nvGraphicFramePr>
        <p:xfrm>
          <a:off x="660401" y="321734"/>
          <a:ext cx="8094132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596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 descr="img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77" y="0"/>
            <a:ext cx="9144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5549" y="1572257"/>
            <a:ext cx="380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43A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Цели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урока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7569" y="2952713"/>
            <a:ext cx="4534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Цели на уроке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81998" y="5225285"/>
            <a:ext cx="416612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43A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Цели учителя = </a:t>
            </a:r>
          </a:p>
          <a:p>
            <a:pPr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организовать процесс учения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3319" y="5257891"/>
            <a:ext cx="284020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B3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Цели ученика = </a:t>
            </a:r>
          </a:p>
          <a:p>
            <a:pPr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научиться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834805" y="1775661"/>
            <a:ext cx="3698903" cy="76818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</p:cNvCxnSpPr>
          <p:nvPr/>
        </p:nvCxnSpPr>
        <p:spPr>
          <a:xfrm flipV="1">
            <a:off x="1950749" y="3851740"/>
            <a:ext cx="2133066" cy="1323882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  <a:stCxn id="6" idx="0"/>
          </p:cNvCxnSpPr>
          <p:nvPr/>
        </p:nvCxnSpPr>
        <p:spPr>
          <a:xfrm flipH="1" flipV="1">
            <a:off x="5327337" y="3924059"/>
            <a:ext cx="1637724" cy="1301226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Изображение 5" descr="___20160209_1017312455.png">
            <a:extLst>
              <a:ext uri="{FF2B5EF4-FFF2-40B4-BE49-F238E27FC236}">
                <a16:creationId xmlns:a16="http://schemas.microsoft.com/office/drawing/2014/main" id="{2721EFAB-BC46-4945-8464-39A795CB9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465" y="2495587"/>
            <a:ext cx="1752491" cy="252534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D8C9A1E2-8AC2-DA49-BBA9-D86F08766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68" y="2543841"/>
            <a:ext cx="1573519" cy="26317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0FE22A-4D6A-1B4E-A32A-544283AEF009}"/>
              </a:ext>
            </a:extLst>
          </p:cNvPr>
          <p:cNvSpPr txBox="1"/>
          <p:nvPr/>
        </p:nvSpPr>
        <p:spPr>
          <a:xfrm rot="20859954">
            <a:off x="95747" y="1162196"/>
            <a:ext cx="428390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Качество организации урока</a:t>
            </a:r>
          </a:p>
        </p:txBody>
      </p:sp>
    </p:spTree>
    <p:extLst>
      <p:ext uri="{BB962C8B-B14F-4D97-AF65-F5344CB8AC3E}">
        <p14:creationId xmlns:p14="http://schemas.microsoft.com/office/powerpoint/2010/main" val="38403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012307" y="187295"/>
            <a:ext cx="4647902" cy="40011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  <a:effectLst/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ea typeface="Arial" charset="0"/>
                <a:cs typeface="Times New Roman" charset="0"/>
              </a:rPr>
              <a:t>Сценарий урока </a:t>
            </a:r>
            <a:r>
              <a:rPr lang="ru-RU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(лицевая сторона)</a:t>
            </a:r>
            <a:endParaRPr lang="en-US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1583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688054"/>
              </p:ext>
            </p:extLst>
          </p:nvPr>
        </p:nvGraphicFramePr>
        <p:xfrm>
          <a:off x="135960" y="630156"/>
          <a:ext cx="8672594" cy="6101509"/>
        </p:xfrm>
        <a:graphic>
          <a:graphicData uri="http://schemas.openxmlformats.org/drawingml/2006/table">
            <a:tbl>
              <a:tblPr/>
              <a:tblGrid>
                <a:gridCol w="4135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7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49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Модуль (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тема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7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Тема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урока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  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 </a:t>
                      </a: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« _______________________________________________________»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43A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Целеполагание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43A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для ученика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(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по ФГОС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– что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надо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знать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, что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уметь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в конце урока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Целеполагание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для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учителя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(</a:t>
                      </a:r>
                      <a:r>
                        <a:rPr kumimoji="0" lang="en-US" sz="20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в</a:t>
                      </a:r>
                      <a:r>
                        <a:rPr kumimoji="0" lang="en-US" sz="20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управленческих</a:t>
                      </a:r>
                      <a:r>
                        <a:rPr kumimoji="0" lang="en-US" sz="20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формах</a:t>
                      </a:r>
                      <a:r>
                        <a:rPr kumimoji="0" lang="en-US" sz="20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: </a:t>
                      </a:r>
                      <a:r>
                        <a:rPr kumimoji="0" lang="en-US" sz="20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организовать</a:t>
                      </a:r>
                      <a:r>
                        <a:rPr kumimoji="0" lang="en-US" sz="20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научить</a:t>
                      </a:r>
                      <a:r>
                        <a:rPr kumimoji="0" lang="en-US" sz="20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помочь</a:t>
                      </a:r>
                      <a:r>
                        <a:rPr kumimoji="0" lang="en-US" sz="20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осознать</a:t>
                      </a:r>
                      <a:r>
                        <a:rPr kumimoji="0" lang="en-US" sz="20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и</a:t>
                      </a:r>
                      <a:r>
                        <a:rPr kumimoji="0" lang="en-US" sz="20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т.д</a:t>
                      </a:r>
                      <a:r>
                        <a:rPr kumimoji="0" lang="en-US" sz="20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.)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1.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Знать  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2.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Уметь использовать 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3.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Уметь применять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4. Уметь объяснить свою позицию …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Управление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формированием 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редметны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х результатов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2. 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Управление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развитие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м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 УУД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3. 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Управление 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становлением  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личностных     результатов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Опорные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понятия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термины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Новые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понятия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термины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   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Домашнее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задание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404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23368" y="107890"/>
            <a:ext cx="3892487" cy="40011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  <a:effectLst/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ea typeface="Arial" charset="0"/>
                <a:cs typeface="Times New Roman" charset="0"/>
              </a:rPr>
              <a:t>Сценарий урока </a:t>
            </a:r>
            <a:r>
              <a:rPr lang="ru-RU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(на обороте)</a:t>
            </a:r>
            <a:endParaRPr lang="en-US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2587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462334"/>
              </p:ext>
            </p:extLst>
          </p:nvPr>
        </p:nvGraphicFramePr>
        <p:xfrm>
          <a:off x="236537" y="742278"/>
          <a:ext cx="8424863" cy="5715467"/>
        </p:xfrm>
        <a:graphic>
          <a:graphicData uri="http://schemas.openxmlformats.org/drawingml/2006/table">
            <a:tbl>
              <a:tblPr/>
              <a:tblGrid>
                <a:gridCol w="2055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3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Этапы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урока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Деятельность учащихся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Дидактическое обеспечение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538">
                <a:tc vMerge="1"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5"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Виды, формы и приемы учебной работы </a:t>
                      </a: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УУД</a:t>
                      </a: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1556">
                <a:tc>
                  <a:txBody>
                    <a:bodyPr/>
                    <a:lstStyle/>
                    <a:p>
                      <a:pPr marL="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1.Организаци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-о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нный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этап</a:t>
                      </a:r>
                    </a:p>
                    <a:p>
                      <a:pPr marL="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2. 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3. 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4.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5"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Подведение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итогов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урока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-482600" y="427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766763" algn="l"/>
              </a:tabLst>
              <a:defRPr/>
            </a:pPr>
            <a:endParaRPr lang="ru-RU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0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B880F48-63F6-C144-AA2A-E9B6020FBB53}"/>
              </a:ext>
            </a:extLst>
          </p:cNvPr>
          <p:cNvGrpSpPr/>
          <p:nvPr/>
        </p:nvGrpSpPr>
        <p:grpSpPr>
          <a:xfrm>
            <a:off x="902874" y="0"/>
            <a:ext cx="7962900" cy="6684963"/>
            <a:chOff x="684213" y="0"/>
            <a:chExt cx="7962900" cy="6684963"/>
          </a:xfrm>
        </p:grpSpPr>
        <p:graphicFrame>
          <p:nvGraphicFramePr>
            <p:cNvPr id="2" name="Схема 1">
              <a:extLst>
                <a:ext uri="{FF2B5EF4-FFF2-40B4-BE49-F238E27FC236}">
                  <a16:creationId xmlns:a16="http://schemas.microsoft.com/office/drawing/2014/main" id="{B973985A-E53C-CF42-AFE6-B349263A528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607972"/>
                </p:ext>
              </p:extLst>
            </p:nvPr>
          </p:nvGraphicFramePr>
          <p:xfrm>
            <a:off x="1467041" y="1301599"/>
            <a:ext cx="6094286" cy="40636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Кольцо 2">
              <a:extLst>
                <a:ext uri="{FF2B5EF4-FFF2-40B4-BE49-F238E27FC236}">
                  <a16:creationId xmlns:a16="http://schemas.microsoft.com/office/drawing/2014/main" id="{D8BE47A4-84E9-9C45-92B4-2C05548DE1D1}"/>
                </a:ext>
              </a:extLst>
            </p:cNvPr>
            <p:cNvSpPr/>
            <p:nvPr/>
          </p:nvSpPr>
          <p:spPr bwMode="auto">
            <a:xfrm>
              <a:off x="1995488" y="885825"/>
              <a:ext cx="5037137" cy="4606925"/>
            </a:xfrm>
            <a:prstGeom prst="donut">
              <a:avLst>
                <a:gd name="adj" fmla="val 9840"/>
              </a:avLst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2000" b="1" kern="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4" name="Штриховая стрелка вправо 3">
              <a:extLst>
                <a:ext uri="{FF2B5EF4-FFF2-40B4-BE49-F238E27FC236}">
                  <a16:creationId xmlns:a16="http://schemas.microsoft.com/office/drawing/2014/main" id="{17C69138-97AE-6649-9F5E-0B78C4F3807A}"/>
                </a:ext>
              </a:extLst>
            </p:cNvPr>
            <p:cNvSpPr/>
            <p:nvPr/>
          </p:nvSpPr>
          <p:spPr bwMode="auto">
            <a:xfrm rot="13453691">
              <a:off x="1925638" y="925513"/>
              <a:ext cx="936625" cy="1008062"/>
            </a:xfrm>
            <a:prstGeom prst="stripedRightArrow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2000" b="1" ker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5" name="Штриховая стрелка вправо 4">
              <a:extLst>
                <a:ext uri="{FF2B5EF4-FFF2-40B4-BE49-F238E27FC236}">
                  <a16:creationId xmlns:a16="http://schemas.microsoft.com/office/drawing/2014/main" id="{2867D561-D071-3E4F-B9C4-45FB8D497B9D}"/>
                </a:ext>
              </a:extLst>
            </p:cNvPr>
            <p:cNvSpPr/>
            <p:nvPr/>
          </p:nvSpPr>
          <p:spPr bwMode="auto">
            <a:xfrm rot="18745722">
              <a:off x="6240463" y="984250"/>
              <a:ext cx="935037" cy="1008063"/>
            </a:xfrm>
            <a:prstGeom prst="stripedRightArrow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2000" b="1" ker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6" name="Штриховая стрелка вправо 5">
              <a:extLst>
                <a:ext uri="{FF2B5EF4-FFF2-40B4-BE49-F238E27FC236}">
                  <a16:creationId xmlns:a16="http://schemas.microsoft.com/office/drawing/2014/main" id="{74FB9DCA-27C1-D249-B999-4AC7EDA3890D}"/>
                </a:ext>
              </a:extLst>
            </p:cNvPr>
            <p:cNvSpPr/>
            <p:nvPr/>
          </p:nvSpPr>
          <p:spPr bwMode="auto">
            <a:xfrm rot="5400000">
              <a:off x="4015581" y="5285582"/>
              <a:ext cx="936625" cy="1008062"/>
            </a:xfrm>
            <a:prstGeom prst="stripedRightArrow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2000" b="1" kern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91FD72EA-5903-7B42-8F55-876DCD5C5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478008">
              <a:off x="684213" y="620713"/>
              <a:ext cx="27955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defTabSz="914400">
                <a:defRPr/>
              </a:pPr>
              <a:r>
                <a:rPr kumimoji="0" lang="ru-RU" sz="2000" b="1" kern="0" dirty="0">
                  <a:solidFill>
                    <a:srgbClr val="000000"/>
                  </a:solidFill>
                </a:rPr>
                <a:t>ПРОСТРАНСТВО</a:t>
              </a:r>
            </a:p>
          </p:txBody>
        </p:sp>
        <p:sp>
          <p:nvSpPr>
            <p:cNvPr id="8" name="Прямоугольник 10">
              <a:extLst>
                <a:ext uri="{FF2B5EF4-FFF2-40B4-BE49-F238E27FC236}">
                  <a16:creationId xmlns:a16="http://schemas.microsoft.com/office/drawing/2014/main" id="{FB217A19-B061-1046-8B07-A79E585BB0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37274">
              <a:off x="5834063" y="749300"/>
              <a:ext cx="28130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ru-RU" sz="2000" b="1" kern="0" dirty="0">
                  <a:solidFill>
                    <a:srgbClr val="000000"/>
                  </a:solidFill>
                  <a:latin typeface="Times New Roman" charset="0"/>
                  <a:ea typeface="Arial" charset="0"/>
                  <a:cs typeface="Arial" charset="0"/>
                </a:rPr>
                <a:t>ПЕДАГОГИЧЕСКОГО</a:t>
              </a:r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E9DF3AE5-345C-BF48-9F4B-7AFC9E33B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949715">
              <a:off x="1850231" y="3112602"/>
              <a:ext cx="5327650" cy="4619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defTabSz="914400">
                <a:defRPr/>
              </a:pPr>
              <a:r>
                <a:rPr kumimoji="0" lang="ru-RU" b="1" kern="0" dirty="0">
                  <a:solidFill>
                    <a:srgbClr val="000000"/>
                  </a:solidFill>
                </a:rPr>
                <a:t>ОБЯЗАТЕЛЬНО К ВЫПОЛНЕНИЮ</a:t>
              </a:r>
            </a:p>
          </p:txBody>
        </p:sp>
        <p:sp>
          <p:nvSpPr>
            <p:cNvPr id="10" name="Прямоугольник 11">
              <a:extLst>
                <a:ext uri="{FF2B5EF4-FFF2-40B4-BE49-F238E27FC236}">
                  <a16:creationId xmlns:a16="http://schemas.microsoft.com/office/drawing/2014/main" id="{2496FCB8-C2C2-6F43-B551-9BD425912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225" y="6284913"/>
              <a:ext cx="19351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ru-RU" sz="2000" b="1" kern="0" dirty="0">
                  <a:solidFill>
                    <a:srgbClr val="000000"/>
                  </a:solidFill>
                  <a:latin typeface="Times New Roman" charset="0"/>
                  <a:ea typeface="Arial" charset="0"/>
                  <a:cs typeface="Arial" charset="0"/>
                </a:rPr>
                <a:t>ТВОРЧЕСТВА</a:t>
              </a:r>
            </a:p>
          </p:txBody>
        </p:sp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9EC39D72-D341-7D46-BFEE-8AB3874715AE}"/>
                </a:ext>
              </a:extLst>
            </p:cNvPr>
            <p:cNvSpPr/>
            <p:nvPr/>
          </p:nvSpPr>
          <p:spPr>
            <a:xfrm>
              <a:off x="3109768" y="0"/>
              <a:ext cx="1995488" cy="5109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>
                  <a:solidFill>
                    <a:schemeClr val="tx1"/>
                  </a:solidFill>
                </a:rPr>
                <a:t>ФГОС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055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7218"/>
              </p:ext>
            </p:extLst>
          </p:nvPr>
        </p:nvGraphicFramePr>
        <p:xfrm>
          <a:off x="-288099" y="0"/>
          <a:ext cx="954038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Документ" r:id="rId3" imgW="9740900" imgH="5829300" progId="Word.Document.12">
                  <p:embed/>
                </p:oleObj>
              </mc:Choice>
              <mc:Fallback>
                <p:oleObj name="Документ" r:id="rId3" imgW="9740900" imgH="582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8099" y="0"/>
                        <a:ext cx="954038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245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153753"/>
              </p:ext>
            </p:extLst>
          </p:nvPr>
        </p:nvGraphicFramePr>
        <p:xfrm>
          <a:off x="-292529" y="127000"/>
          <a:ext cx="9283195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Документ" r:id="rId3" imgW="9398000" imgH="5308600" progId="Word.Document.12">
                  <p:embed/>
                </p:oleObj>
              </mc:Choice>
              <mc:Fallback>
                <p:oleObj name="Документ" r:id="rId3" imgW="9398000" imgH="530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92529" y="127000"/>
                        <a:ext cx="9283195" cy="673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812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2683381" y="348416"/>
            <a:ext cx="5433925" cy="447366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Ситуационность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знаний: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795" y="2044394"/>
            <a:ext cx="26977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00"/>
                </a:solidFill>
                <a:latin typeface="Arial" pitchFamily="34" charset="0"/>
              </a:rPr>
              <a:t>1) 5 х 4 =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37429" y="2118712"/>
            <a:ext cx="157279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95%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1618" y="1294833"/>
            <a:ext cx="450787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00"/>
                </a:solidFill>
                <a:latin typeface="Arial" pitchFamily="34" charset="0"/>
              </a:rPr>
              <a:t>Пример задания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03654" y="1133454"/>
            <a:ext cx="324034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верных ответов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6228" y="2888940"/>
            <a:ext cx="5983964" cy="1290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00"/>
                </a:solidFill>
                <a:latin typeface="Arial" pitchFamily="34" charset="0"/>
              </a:rPr>
              <a:t>2) В коробке 5 рядов по 4 конфеты в каждом. Сколько всего конфет в коробке?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7428" y="3386327"/>
            <a:ext cx="157279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85%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6228" y="4401108"/>
            <a:ext cx="5983964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00"/>
                </a:solidFill>
                <a:latin typeface="Arial" pitchFamily="34" charset="0"/>
              </a:rPr>
              <a:t>3) У меня завтра день рож-</a:t>
            </a:r>
            <a:r>
              <a:rPr lang="ru-RU" sz="3200" b="1" dirty="0" err="1">
                <a:solidFill>
                  <a:srgbClr val="000000"/>
                </a:solidFill>
                <a:latin typeface="Arial" pitchFamily="34" charset="0"/>
              </a:rPr>
              <a:t>дения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</a:rPr>
              <a:t>, будет 15 человек. Хватит ли одной коробки конфет, если в ней 5 рядов по 4 конфеты в каждом?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37427" y="5432159"/>
            <a:ext cx="157279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694A96-E5B5-8B44-9555-CA96A000E4D6}"/>
              </a:ext>
            </a:extLst>
          </p:cNvPr>
          <p:cNvSpPr txBox="1"/>
          <p:nvPr/>
        </p:nvSpPr>
        <p:spPr>
          <a:xfrm rot="20859954">
            <a:off x="212847" y="190003"/>
            <a:ext cx="1976382" cy="120032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Качество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содержания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урока</a:t>
            </a:r>
          </a:p>
        </p:txBody>
      </p:sp>
    </p:spTree>
    <p:extLst>
      <p:ext uri="{BB962C8B-B14F-4D97-AF65-F5344CB8AC3E}">
        <p14:creationId xmlns:p14="http://schemas.microsoft.com/office/powerpoint/2010/main" val="1272676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1" grpId="0" animBg="1"/>
      <p:bldP spid="32" grpId="0" animBg="1"/>
      <p:bldP spid="36" grpId="0" animBg="1"/>
      <p:bldP spid="39" grpId="0" animBg="1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Box 1"/>
          <p:cNvSpPr txBox="1">
            <a:spLocks noChangeArrowheads="1"/>
          </p:cNvSpPr>
          <p:nvPr/>
        </p:nvSpPr>
        <p:spPr bwMode="auto">
          <a:xfrm>
            <a:off x="357187" y="366712"/>
            <a:ext cx="8429625" cy="61245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>
                <a:solidFill>
                  <a:prstClr val="black"/>
                </a:solidFill>
                <a:latin typeface="Calibri" charset="0"/>
              </a:rPr>
              <a:t>    «Вместе с классом вы собрали и сдали больше всех макулатуры.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>
                <a:solidFill>
                  <a:prstClr val="black"/>
                </a:solidFill>
                <a:latin typeface="Calibri" charset="0"/>
              </a:rPr>
              <a:t>      Б</a:t>
            </a:r>
            <a:r>
              <a:rPr kumimoji="0" lang="ru-RU" sz="2800" b="1" i="1" u="sng">
                <a:solidFill>
                  <a:prstClr val="black"/>
                </a:solidFill>
                <a:latin typeface="Calibri" charset="0"/>
              </a:rPr>
              <a:t>о</a:t>
            </a:r>
            <a:r>
              <a:rPr kumimoji="0" lang="ru-RU" sz="2800" b="1">
                <a:solidFill>
                  <a:prstClr val="black"/>
                </a:solidFill>
                <a:latin typeface="Calibri" charset="0"/>
              </a:rPr>
              <a:t>льшую часть денег вы перевели на счет дома для престарелых, а немного денег оставили, чтобы отпраздновать такое событие.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>
                <a:solidFill>
                  <a:prstClr val="black"/>
                </a:solidFill>
                <a:latin typeface="Calibri" charset="0"/>
              </a:rPr>
              <a:t>      Тебе дали эти деньги и сказали, чтобы ты купил на все деньги пиццу.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>
                <a:solidFill>
                  <a:prstClr val="black"/>
                </a:solidFill>
                <a:latin typeface="Calibri" charset="0"/>
              </a:rPr>
              <a:t>В магазине оказалось два вида пиццы одинакового сорта: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kumimoji="0" lang="ru-RU" sz="2800" b="1">
                <a:solidFill>
                  <a:prstClr val="black"/>
                </a:solidFill>
                <a:latin typeface="Calibri" charset="0"/>
              </a:rPr>
              <a:t>10 см в диаметре стоит 10 рублей,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kumimoji="0" lang="ru-RU" sz="2800" b="1">
                <a:solidFill>
                  <a:prstClr val="black"/>
                </a:solidFill>
                <a:latin typeface="Calibri" charset="0"/>
              </a:rPr>
              <a:t>20 см в диаметре стоит 20 рублей.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>
              <a:solidFill>
                <a:prstClr val="black"/>
              </a:solidFill>
              <a:latin typeface="Calibri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>
                <a:solidFill>
                  <a:prstClr val="black"/>
                </a:solidFill>
                <a:latin typeface="Calibri" charset="0"/>
              </a:rPr>
              <a:t>Какую пиццу ты будешь покупать?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>
                <a:solidFill>
                  <a:prstClr val="black"/>
                </a:solidFill>
                <a:latin typeface="Calibri" charset="0"/>
              </a:rPr>
              <a:t> Докажи математически.</a:t>
            </a:r>
          </a:p>
        </p:txBody>
      </p:sp>
    </p:spTree>
    <p:extLst>
      <p:ext uri="{BB962C8B-B14F-4D97-AF65-F5344CB8AC3E}">
        <p14:creationId xmlns:p14="http://schemas.microsoft.com/office/powerpoint/2010/main" val="1581784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0" y="89901"/>
            <a:ext cx="91546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Arial" charset="0"/>
                <a:cs typeface="Times New Roman"/>
              </a:rPr>
              <a:t>«Наша педагогика – точное отражение нашего социального и политического бытия…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Arial" charset="0"/>
                <a:cs typeface="Times New Roman"/>
              </a:rPr>
              <a:t> </a:t>
            </a:r>
          </a:p>
        </p:txBody>
      </p:sp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0" y="6027003"/>
            <a:ext cx="8917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координатор программы PISA в России, зав. Центром оценки качества образования ИСМО РАО Галина КОВАЛЕВА</a:t>
            </a:r>
            <a:r>
              <a:rPr lang="ru-RU" sz="2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556792"/>
            <a:ext cx="9144000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Arial" charset="0"/>
                <a:cs typeface="Times New Roman"/>
              </a:rPr>
              <a:t>…</a:t>
            </a:r>
            <a:r>
              <a:rPr lang="ru-RU" sz="2400" b="1" dirty="0">
                <a:solidFill>
                  <a:prstClr val="black"/>
                </a:solidFill>
                <a:latin typeface="Arial"/>
                <a:ea typeface="Arial" charset="0"/>
                <a:cs typeface="Arial"/>
              </a:rPr>
              <a:t>Методология PISA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"/>
                <a:ea typeface="Arial" charset="0"/>
                <a:cs typeface="Arial"/>
              </a:rPr>
              <a:t>предусматривает совсем другое –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800000"/>
                </a:solidFill>
                <a:latin typeface="Arial"/>
                <a:ea typeface="Arial" charset="0"/>
                <a:cs typeface="Arial"/>
              </a:rPr>
              <a:t>из жизненной ситуации с большим набором данных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800000"/>
                </a:solidFill>
                <a:latin typeface="Arial"/>
                <a:ea typeface="Arial" charset="0"/>
                <a:cs typeface="Arial"/>
              </a:rPr>
              <a:t>надо отобрать те, которые нужны для решения,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800000"/>
                </a:solidFill>
                <a:latin typeface="Arial"/>
                <a:ea typeface="Arial" charset="0"/>
                <a:cs typeface="Arial"/>
              </a:rPr>
              <a:t>и только потом решать задачу.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prstClr val="black"/>
              </a:solidFill>
              <a:latin typeface="Arial"/>
              <a:ea typeface="Arial" charset="0"/>
              <a:cs typeface="Arial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"/>
                <a:ea typeface="Arial" charset="0"/>
                <a:cs typeface="Arial"/>
              </a:rPr>
              <a:t> Наших детей этому </a:t>
            </a:r>
            <a:r>
              <a:rPr lang="ru-RU" sz="2400" b="1" dirty="0">
                <a:solidFill>
                  <a:srgbClr val="800000"/>
                </a:solidFill>
                <a:latin typeface="Arial"/>
                <a:ea typeface="Arial" charset="0"/>
                <a:cs typeface="Arial"/>
              </a:rPr>
              <a:t>просто не учат.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800000"/>
              </a:solidFill>
              <a:latin typeface="Arial"/>
              <a:ea typeface="Arial" charset="0"/>
              <a:cs typeface="Arial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800000"/>
                </a:solidFill>
                <a:latin typeface="Arial"/>
                <a:ea typeface="Arial" charset="0"/>
                <a:cs typeface="Arial"/>
              </a:rPr>
              <a:t> Российские задачки – тертая морковка,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800000"/>
                </a:solidFill>
                <a:latin typeface="Arial"/>
                <a:ea typeface="Arial" charset="0"/>
                <a:cs typeface="Arial"/>
              </a:rPr>
              <a:t>европейские – только почищенная»</a:t>
            </a:r>
          </a:p>
        </p:txBody>
      </p:sp>
    </p:spTree>
    <p:extLst>
      <p:ext uri="{BB962C8B-B14F-4D97-AF65-F5344CB8AC3E}">
        <p14:creationId xmlns:p14="http://schemas.microsoft.com/office/powerpoint/2010/main" val="3328747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9388" y="1846507"/>
            <a:ext cx="597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Внимание (распределение) – </a:t>
            </a: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Юра и Демьян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9387" y="2312835"/>
            <a:ext cx="842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Ком. навыки ( монолог) – </a:t>
            </a: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Маша, Леши, Дима, Денис, Кирилл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79387" y="2764631"/>
            <a:ext cx="8856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Ком. навыки ( </a:t>
            </a:r>
            <a:r>
              <a:rPr lang="ru-RU" sz="2400" dirty="0" err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полилог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, раб. в гр.) – </a:t>
            </a: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Юра, Вася, Леша С., Денис, Дима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900997" y="188913"/>
            <a:ext cx="58150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«ТОЧКИ РОСТА» учеников</a:t>
            </a:r>
          </a:p>
          <a:p>
            <a:pPr defTabSz="914400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(памятка для учителя </a:t>
            </a:r>
          </a:p>
          <a:p>
            <a:pPr defTabSz="914400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по подготовке к урокам / на полгода)</a:t>
            </a:r>
          </a:p>
        </p:txBody>
      </p:sp>
      <p:pic>
        <p:nvPicPr>
          <p:cNvPr id="12297" name="Picture 14" descr="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3986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B69C6D5A-80D9-4E41-BA09-3597235AC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00" y="4222511"/>
            <a:ext cx="7962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Разворачивание информации – </a:t>
            </a: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Демьян, Никита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7B63AC5C-2921-704F-BC84-ED88C9760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4774089"/>
            <a:ext cx="712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Сворачивание информации – </a:t>
            </a: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Ренат, Маша, Витя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A27D25D7-CDBD-344C-8DB9-843ADCF19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" y="5231289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Мыслит. навыки (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логика)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– </a:t>
            </a: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Ренат, Маша, Витя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972DA2E7-CE01-EF46-BCB0-0DCF362DD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64" y="5744955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Мыслит. навыки (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синтез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) – </a:t>
            </a: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Демьян, Никита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AAFBC7DD-335C-A249-A6D3-DABB4FB4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27" y="3657762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Смысл.чтение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– </a:t>
            </a: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Ренат, Кирилл, Денис, Дима, Леши</a:t>
            </a:r>
          </a:p>
        </p:txBody>
      </p:sp>
    </p:spTree>
    <p:extLst>
      <p:ext uri="{BB962C8B-B14F-4D97-AF65-F5344CB8AC3E}">
        <p14:creationId xmlns:p14="http://schemas.microsoft.com/office/powerpoint/2010/main" val="4195920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10" descr="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3986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9696EEB0-D61D-8F4C-9994-96D761B05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687" y="313590"/>
            <a:ext cx="5376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Памятка для учителя </a:t>
            </a:r>
          </a:p>
          <a:p>
            <a:pPr defTabSz="914400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по подготовке к урокам / на полгода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C4A15B6-86E2-4641-AF14-07E5D1824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773238"/>
            <a:ext cx="1293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Соц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-дух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5092FC59-B01F-4341-96DA-E1853857B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997200"/>
            <a:ext cx="73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Соц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48418E2C-2A5A-BF45-B2A7-7DF38B42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292600"/>
            <a:ext cx="149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Познават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A444BDD1-DA73-A34C-9E0B-FBE4AC57C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5125"/>
            <a:ext cx="1481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Баз, 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Arial" charset="0"/>
                <a:cs typeface="Arial" charset="0"/>
              </a:rPr>
              <a:t>эмоц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F3291BC4-05F6-1B40-9D55-EABCDD4F8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924175"/>
            <a:ext cx="92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Ренат</a:t>
            </a: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E1116DE9-4450-4248-A5BF-EB446E9E6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2492375"/>
            <a:ext cx="84978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CC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BA121FE6-7AE3-ED45-91CD-0162C5F21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716338"/>
            <a:ext cx="84978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CC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1E254570-B6DF-D44A-AB4E-5BAC93064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157788"/>
            <a:ext cx="84978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CC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84EF03D5-AA25-2949-ABC0-7906060E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516563"/>
            <a:ext cx="9032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Саша</a:t>
            </a: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2D62D64A-22C2-8C4E-B319-8714432C7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005263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Юра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2EF4AA3-3422-2844-99A5-97D81D15A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005263"/>
            <a:ext cx="11763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Демьян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B228F48-73D3-4840-84FB-16F419ABF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516563"/>
            <a:ext cx="8048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Вася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0C463A4E-E74A-F346-BC19-87750EC7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005263"/>
            <a:ext cx="823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Витя</a:t>
            </a: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7EB3E7EE-B167-E746-98CE-C804828E6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005263"/>
            <a:ext cx="11604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Никита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39D5164D-7468-644B-B1B5-62113439B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564188"/>
            <a:ext cx="96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Маша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76A80460-12D1-0745-9C11-D2EC05D81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516563"/>
            <a:ext cx="11842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Кирилл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C139CD94-F119-3547-922A-B38957FEA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6092825"/>
            <a:ext cx="10017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Денис</a:t>
            </a: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24651631-643D-464C-A903-4FD94246B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6092825"/>
            <a:ext cx="88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Дима</a:t>
            </a: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A0D51EE3-2E31-2F45-814C-2DD06356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092825"/>
            <a:ext cx="125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Леша С.</a:t>
            </a: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D1F61D6C-395F-BE41-90F4-6958DB4F6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6092825"/>
            <a:ext cx="11969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Леша К</a:t>
            </a:r>
          </a:p>
        </p:txBody>
      </p:sp>
      <p:pic>
        <p:nvPicPr>
          <p:cNvPr id="35" name="Picture 25" descr="a17">
            <a:extLst>
              <a:ext uri="{FF2B5EF4-FFF2-40B4-BE49-F238E27FC236}">
                <a16:creationId xmlns:a16="http://schemas.microsoft.com/office/drawing/2014/main" id="{FC2F29F5-BA0E-8843-B773-F55F06F02F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76875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6" descr="03">
            <a:extLst>
              <a:ext uri="{FF2B5EF4-FFF2-40B4-BE49-F238E27FC236}">
                <a16:creationId xmlns:a16="http://schemas.microsoft.com/office/drawing/2014/main" id="{95558C77-9E53-0348-AD32-FE70A69155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6" y="3569918"/>
            <a:ext cx="1030811" cy="17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 descr="b39">
            <a:extLst>
              <a:ext uri="{FF2B5EF4-FFF2-40B4-BE49-F238E27FC236}">
                <a16:creationId xmlns:a16="http://schemas.microsoft.com/office/drawing/2014/main" id="{8AB0F65F-C708-D04A-8DF8-AA00B6A5E8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5099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6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04372 L -0.02917 -0.15915 " pathEditMode="relative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8563E-6 L -0.07847 -0.117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58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 -0.04399 L -0.15591 -0.35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347 -0.13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-67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951E-7 L -0.09479 -0.178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89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-0.04372 L 0.0382 -0.431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19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4375 L -0.03923 -0.232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-0.04375 L -0.06476 -0.15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  <p:bldP spid="28" grpId="0"/>
      <p:bldP spid="29" grpId="0"/>
      <p:bldP spid="30" grpId="0"/>
      <p:bldP spid="32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WordArt 4"/>
          <p:cNvSpPr>
            <a:spLocks noChangeArrowheads="1" noChangeShapeType="1" noTextEdit="1"/>
          </p:cNvSpPr>
          <p:nvPr/>
        </p:nvSpPr>
        <p:spPr bwMode="auto">
          <a:xfrm>
            <a:off x="1583532" y="745646"/>
            <a:ext cx="6049962" cy="86900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Замечание</a:t>
            </a:r>
          </a:p>
        </p:txBody>
      </p:sp>
      <p:sp>
        <p:nvSpPr>
          <p:cNvPr id="208898" name="WordArt 5"/>
          <p:cNvSpPr>
            <a:spLocks noChangeArrowheads="1" noChangeShapeType="1" noTextEdit="1"/>
          </p:cNvSpPr>
          <p:nvPr/>
        </p:nvSpPr>
        <p:spPr bwMode="auto">
          <a:xfrm>
            <a:off x="3740317" y="1614649"/>
            <a:ext cx="4781550" cy="5914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6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3600" kern="10" dirty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ea typeface="Arial"/>
                <a:cs typeface="Arial"/>
              </a:rPr>
              <a:t>"от  принца  к  принцу"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48665" y="2854453"/>
            <a:ext cx="8519695" cy="2677656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rgbClr val="800000"/>
                </a:solidFill>
                <a:cs typeface="Arial" charset="0"/>
              </a:rPr>
              <a:t>Не осуждающее описывание того, что не нравится учителю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rgbClr val="800000"/>
                </a:solidFill>
                <a:cs typeface="Arial" charset="0"/>
              </a:rPr>
              <a:t>Описание эффекта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rgbClr val="800000"/>
                </a:solidFill>
                <a:cs typeface="Arial" charset="0"/>
              </a:rPr>
              <a:t>Сообщение о своих чувствах и эмоциях                 ( относящихся к эффекту, но не к ученику!!!)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03128-756D-B84C-85D8-FD70CF97EB33}"/>
              </a:ext>
            </a:extLst>
          </p:cNvPr>
          <p:cNvSpPr txBox="1"/>
          <p:nvPr/>
        </p:nvSpPr>
        <p:spPr>
          <a:xfrm rot="20859954">
            <a:off x="208036" y="330148"/>
            <a:ext cx="2393229" cy="8309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Качество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общения</a:t>
            </a:r>
          </a:p>
        </p:txBody>
      </p:sp>
    </p:spTree>
    <p:extLst>
      <p:ext uri="{BB962C8B-B14F-4D97-AF65-F5344CB8AC3E}">
        <p14:creationId xmlns:p14="http://schemas.microsoft.com/office/powerpoint/2010/main" val="2563138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40000" y="1728788"/>
            <a:ext cx="3810000" cy="3810000"/>
          </a:xfrm>
          <a:prstGeom prst="ellipse">
            <a:avLst/>
          </a:prstGeom>
          <a:noFill/>
          <a:ln w="28575" cmpd="sng">
            <a:solidFill>
              <a:schemeClr val="accent1">
                <a:shade val="95000"/>
                <a:satMod val="105000"/>
                <a:alpha val="7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9744" y="3024780"/>
            <a:ext cx="1164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что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33916" y="351583"/>
            <a:ext cx="74633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Субъекты,  управляющие качеством учебного занятия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49100" y="3024780"/>
            <a:ext cx="12115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как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23850" y="1566863"/>
            <a:ext cx="2216150" cy="1384300"/>
          </a:xfrm>
          <a:prstGeom prst="wedgeRoundRectCallout">
            <a:avLst>
              <a:gd name="adj1" fmla="val 89978"/>
              <a:gd name="adj2" fmla="val 72359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Calibri"/>
              </a:rPr>
              <a:t>Законодатели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Calibri"/>
              </a:rPr>
              <a:t>Системы образования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58788" y="4387850"/>
            <a:ext cx="1919287" cy="1611313"/>
          </a:xfrm>
          <a:prstGeom prst="wedgeRoundRectCallout">
            <a:avLst>
              <a:gd name="adj1" fmla="val 105227"/>
              <a:gd name="adj2" fmla="val -83769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Работода-тели</a:t>
            </a:r>
            <a:endParaRPr lang="ru-RU" sz="2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656388" y="3664650"/>
            <a:ext cx="1981200" cy="1516063"/>
          </a:xfrm>
          <a:prstGeom prst="wedgeRoundRectCallout">
            <a:avLst>
              <a:gd name="adj1" fmla="val -102661"/>
              <a:gd name="adj2" fmla="val -3586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Calibri"/>
              </a:rPr>
              <a:t>Обучающиеся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656388" y="1566863"/>
            <a:ext cx="1843087" cy="1384300"/>
          </a:xfrm>
          <a:prstGeom prst="wedgeRoundRectCallout">
            <a:avLst>
              <a:gd name="adj1" fmla="val -108938"/>
              <a:gd name="adj2" fmla="val 7395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Социум: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Родители</a:t>
            </a:r>
          </a:p>
        </p:txBody>
      </p:sp>
      <p:sp>
        <p:nvSpPr>
          <p:cNvPr id="15" name="Плюс 14"/>
          <p:cNvSpPr/>
          <p:nvPr/>
        </p:nvSpPr>
        <p:spPr>
          <a:xfrm>
            <a:off x="4271963" y="3417888"/>
            <a:ext cx="468312" cy="503237"/>
          </a:xfrm>
          <a:prstGeom prst="mathPlus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619624" y="5686021"/>
            <a:ext cx="3072093" cy="1019175"/>
          </a:xfrm>
          <a:prstGeom prst="wedgeRoundRectCallout">
            <a:avLst>
              <a:gd name="adj1" fmla="val -27131"/>
              <a:gd name="adj2" fmla="val -22210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Calibri"/>
              </a:rPr>
              <a:t>Ученые, изучающие человека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378075" y="5661025"/>
            <a:ext cx="2373313" cy="1019175"/>
          </a:xfrm>
          <a:prstGeom prst="wedgeRoundRectCallout">
            <a:avLst>
              <a:gd name="adj1" fmla="val 4431"/>
              <a:gd name="adj2" fmla="val -223922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Calibri"/>
              </a:rPr>
              <a:t>Ученые /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Calibri"/>
              </a:rPr>
              <a:t>не педагоги </a:t>
            </a:r>
          </a:p>
        </p:txBody>
      </p:sp>
      <p:sp>
        <p:nvSpPr>
          <p:cNvPr id="18" name="Скругленная прямоугольная выноска 17">
            <a:extLst>
              <a:ext uri="{FF2B5EF4-FFF2-40B4-BE49-F238E27FC236}">
                <a16:creationId xmlns:a16="http://schemas.microsoft.com/office/drawing/2014/main" id="{9A044A16-AF45-6049-9B35-99C97579D4D4}"/>
              </a:ext>
            </a:extLst>
          </p:cNvPr>
          <p:cNvSpPr/>
          <p:nvPr/>
        </p:nvSpPr>
        <p:spPr>
          <a:xfrm>
            <a:off x="3517807" y="923283"/>
            <a:ext cx="2832193" cy="1384300"/>
          </a:xfrm>
          <a:prstGeom prst="wedgeRoundRectCallout">
            <a:avLst>
              <a:gd name="adj1" fmla="val -15999"/>
              <a:gd name="adj2" fmla="val 10374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Субъекты пространства НАУЧЕНИЯ</a:t>
            </a:r>
          </a:p>
        </p:txBody>
      </p:sp>
      <p:pic>
        <p:nvPicPr>
          <p:cNvPr id="19" name="Изображение 5" descr="___20160209_1017312455.png">
            <a:extLst>
              <a:ext uri="{FF2B5EF4-FFF2-40B4-BE49-F238E27FC236}">
                <a16:creationId xmlns:a16="http://schemas.microsoft.com/office/drawing/2014/main" id="{7565AD01-A746-644A-BB43-D2B768841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75" y="2551632"/>
            <a:ext cx="1404473" cy="20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DD3D241D-3AFC-2F4F-B6DA-C8CCA63B94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967"/>
              </p:ext>
            </p:extLst>
          </p:nvPr>
        </p:nvGraphicFramePr>
        <p:xfrm>
          <a:off x="1244029" y="368968"/>
          <a:ext cx="7151989" cy="516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Слайд" r:id="rId3" imgW="2336800" imgH="1752600" progId="PowerPoint.Show.8">
                  <p:embed/>
                </p:oleObj>
              </mc:Choice>
              <mc:Fallback>
                <p:oleObj name="Слайд" r:id="rId3" imgW="2336800" imgH="1752600" progId="PowerPoint.Show.8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029" y="368968"/>
                        <a:ext cx="7151989" cy="5163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AA128C-93BC-9041-9299-35268C563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952" y="5452003"/>
            <a:ext cx="7584144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Модель профессиональной компетентности педагога,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разработанная Н.Л. Галеевой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на основе структуры компетенций педагога, представленной  в работах И.Я. Лернера, Скаткина М.Н.,   В.В. Краевского</a:t>
            </a:r>
          </a:p>
        </p:txBody>
      </p:sp>
    </p:spTree>
    <p:extLst>
      <p:ext uri="{BB962C8B-B14F-4D97-AF65-F5344CB8AC3E}">
        <p14:creationId xmlns:p14="http://schemas.microsoft.com/office/powerpoint/2010/main" val="189457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8170558"/>
              </p:ext>
            </p:extLst>
          </p:nvPr>
        </p:nvGraphicFramePr>
        <p:xfrm>
          <a:off x="676405" y="989557"/>
          <a:ext cx="8091814" cy="464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50216" y="297061"/>
            <a:ext cx="53577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Образовательные результаты по ФГОС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1759" y="5867034"/>
            <a:ext cx="626036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Компетентностная модель образовательных </a:t>
            </a: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результатов по ФГОС</a:t>
            </a:r>
          </a:p>
        </p:txBody>
      </p:sp>
    </p:spTree>
    <p:extLst>
      <p:ext uri="{BB962C8B-B14F-4D97-AF65-F5344CB8AC3E}">
        <p14:creationId xmlns:p14="http://schemas.microsoft.com/office/powerpoint/2010/main" val="1726687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Без заголовк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74" y="2132049"/>
            <a:ext cx="7127868" cy="47571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6064" y="115942"/>
            <a:ext cx="8551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КОЛИЧЕСТВО позиций ПРОФСТАНДАРТА,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ТРЕБУЮЩИХ РЕАЛИЗАЦИИ КАЖДОЙ ИЗ ПРОФЕССИОНАЛЬНЫХ КОМПЕТЕНЦИЙ (раздел 3.1. Обучение) 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146014" y="1287343"/>
            <a:ext cx="1652994" cy="790272"/>
            <a:chOff x="522982" y="3043850"/>
            <a:chExt cx="2203992" cy="105369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60337" y="3043850"/>
              <a:ext cx="560337" cy="560218"/>
            </a:xfrm>
            <a:prstGeom prst="rect">
              <a:avLst/>
            </a:prstGeom>
            <a:solidFill>
              <a:srgbClr val="CDCDC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2982" y="3697436"/>
              <a:ext cx="220399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b="1" dirty="0">
                  <a:solidFill>
                    <a:prstClr val="black"/>
                  </a:solidFill>
                  <a:latin typeface="Calibri"/>
                </a:rPr>
                <a:t>В ПРОФСТАНДАРТЕ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490113" y="1287343"/>
            <a:ext cx="1384602" cy="776268"/>
            <a:chOff x="638025" y="4895577"/>
            <a:chExt cx="1846136" cy="103502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56703" y="4895577"/>
              <a:ext cx="560337" cy="560218"/>
            </a:xfrm>
            <a:prstGeom prst="rect">
              <a:avLst/>
            </a:prstGeom>
            <a:solidFill>
              <a:srgbClr val="FFDC9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8025" y="5530492"/>
              <a:ext cx="184613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b="1" dirty="0">
                  <a:solidFill>
                    <a:srgbClr val="800000"/>
                  </a:solidFill>
                  <a:latin typeface="Calibri"/>
                </a:rPr>
                <a:t>В РЕАЛЬНОСТИ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2229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653" y="2018834"/>
            <a:ext cx="72785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2100" b="1" i="1" dirty="0">
                <a:solidFill>
                  <a:prstClr val="black"/>
                </a:solidFill>
                <a:latin typeface="Calibri"/>
              </a:rPr>
              <a:t>Профессиональный стандарт педагога требует от учителя</a:t>
            </a:r>
            <a:r>
              <a:rPr lang="ru-RU" sz="2100" b="1" i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100" b="1" i="1" dirty="0">
                <a:solidFill>
                  <a:prstClr val="black"/>
                </a:solidFill>
                <a:latin typeface="Calibri"/>
              </a:rPr>
              <a:t>в первую очередь те компетенции, </a:t>
            </a:r>
          </a:p>
          <a:p>
            <a:pPr defTabSz="685800"/>
            <a:r>
              <a:rPr lang="ru-RU" sz="2100" b="1" i="1" dirty="0">
                <a:solidFill>
                  <a:prstClr val="black"/>
                </a:solidFill>
                <a:latin typeface="Calibri"/>
              </a:rPr>
              <a:t>которые </a:t>
            </a:r>
            <a:r>
              <a:rPr lang="ru-RU" sz="2100" b="1" i="1" u="sng" dirty="0">
                <a:solidFill>
                  <a:srgbClr val="FF0000"/>
                </a:solidFill>
                <a:latin typeface="Calibri"/>
              </a:rPr>
              <a:t>в реальности </a:t>
            </a:r>
            <a:r>
              <a:rPr lang="ru-RU" sz="2100" b="1" i="1" dirty="0">
                <a:solidFill>
                  <a:prstClr val="black"/>
                </a:solidFill>
                <a:latin typeface="Calibri"/>
              </a:rPr>
              <a:t>являются самыми «западающими» </a:t>
            </a:r>
          </a:p>
          <a:p>
            <a:pPr defTabSz="685800"/>
            <a:endParaRPr lang="ru-RU" sz="2100" b="1" i="1" dirty="0">
              <a:solidFill>
                <a:prstClr val="black"/>
              </a:solidFill>
              <a:latin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ru-RU" sz="2100" b="1" i="1" dirty="0">
                <a:solidFill>
                  <a:prstClr val="black"/>
                </a:solidFill>
                <a:latin typeface="Calibri"/>
              </a:rPr>
              <a:t>в сфере управления качеством системы «учитель-ученик» </a:t>
            </a:r>
          </a:p>
          <a:p>
            <a:pPr marL="342900" indent="-342900" defTabSz="685800">
              <a:buFont typeface="Arial"/>
              <a:buChar char="•"/>
            </a:pPr>
            <a:r>
              <a:rPr lang="ru-RU" sz="2100" b="1" i="1" dirty="0">
                <a:solidFill>
                  <a:prstClr val="black"/>
                </a:solidFill>
                <a:latin typeface="Calibri"/>
              </a:rPr>
              <a:t>в сфере знаний о внутренних ресурсах учения детей</a:t>
            </a:r>
            <a:r>
              <a:rPr lang="ru-RU" sz="21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4" name="Загнутый угол 3"/>
          <p:cNvSpPr/>
          <p:nvPr/>
        </p:nvSpPr>
        <p:spPr>
          <a:xfrm rot="689187">
            <a:off x="7477211" y="2019658"/>
            <a:ext cx="1406655" cy="1796738"/>
          </a:xfrm>
          <a:prstGeom prst="foldedCorner">
            <a:avLst>
              <a:gd name="adj" fmla="val 4603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ln>
                <a:solidFill>
                  <a:srgbClr val="000000"/>
                </a:solidFill>
              </a:ln>
              <a:solidFill>
                <a:prstClr val="white"/>
              </a:solidFill>
              <a:latin typeface="Calibri"/>
            </a:endParaRPr>
          </a:p>
          <a:p>
            <a:pPr algn="ctr" defTabSz="685800"/>
            <a:r>
              <a:rPr lang="ru-RU" sz="2100" b="1" dirty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Calibri"/>
              </a:rPr>
              <a:t>Профстандарт педагога</a:t>
            </a:r>
          </a:p>
          <a:p>
            <a:pPr algn="ctr" defTabSz="685800"/>
            <a:r>
              <a:rPr lang="ru-RU" sz="2100" b="1" dirty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  <a:latin typeface="Calibri"/>
              </a:rPr>
              <a:t>(2013)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106" y="4696490"/>
            <a:ext cx="871324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000000"/>
                </a:solidFill>
                <a:latin typeface="Calibri"/>
              </a:rPr>
              <a:t> Очевидна необходимость проектирования </a:t>
            </a:r>
          </a:p>
          <a:p>
            <a:pPr algn="ctr" defTabSz="685800"/>
            <a:r>
              <a:rPr lang="ru-RU" sz="2100" b="1" dirty="0">
                <a:solidFill>
                  <a:srgbClr val="FF0000"/>
                </a:solidFill>
                <a:latin typeface="Calibri"/>
              </a:rPr>
              <a:t>специальных форм работы методических систем </a:t>
            </a:r>
            <a:r>
              <a:rPr lang="ru-RU" sz="2100" b="1" dirty="0">
                <a:solidFill>
                  <a:srgbClr val="000000"/>
                </a:solidFill>
                <a:latin typeface="Calibri"/>
              </a:rPr>
              <a:t>в школах для того, чтобы учитель был готов реализовать требования Профстандарта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1729381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0.avatars.yandex.net/get-entity_search/aHR0cDovL3VwbG9hZC53aWtpbWVkaWEub3JnL3dpa2lwZWRpYS9ydS8xLzE4L01wZ3VfbG9nby5qcGc-/S120x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3" y="517310"/>
            <a:ext cx="1857950" cy="19353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68250" y="1975621"/>
            <a:ext cx="4912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Благодарю за внимание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6399" y="3510472"/>
            <a:ext cx="86614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Галеева Наталья Львовна,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профессор кафедры УОС им. Т.И. Шамовой ИСГО МПГУ,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канд. биол. наук, доцент,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Почетный работник среднего общего образования,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член-корреспондент Международной академии научно-педагогического образования,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«Учитель года Москвы -2003»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Verdan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Verdana"/>
              </a:rPr>
              <a:t>                                                </a:t>
            </a:r>
            <a:r>
              <a:rPr lang="ru-RU" sz="2000" b="1" dirty="0">
                <a:solidFill>
                  <a:srgbClr val="7B3000"/>
                </a:solidFill>
                <a:latin typeface="Verdana"/>
              </a:rPr>
              <a:t>Сайт </a:t>
            </a:r>
            <a:r>
              <a:rPr lang="en-US" sz="2000" b="1" dirty="0">
                <a:solidFill>
                  <a:srgbClr val="7B3000"/>
                </a:solidFill>
                <a:latin typeface="Verdana"/>
              </a:rPr>
              <a:t>galeeva-n.ru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B3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42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37" y="325368"/>
            <a:ext cx="1432322" cy="177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1646" y="1210598"/>
            <a:ext cx="61560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« … Все эти </a:t>
            </a:r>
            <a:r>
              <a:rPr lang="ru-RU" sz="2100" b="1" u="sng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три качества —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u="sng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обширные знания, привычка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u="sng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мыслить и благородство чувств</a:t>
            </a:r>
            <a:r>
              <a:rPr lang="ru-RU" sz="21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—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необходимы для того, чтобы человек был образованным в полном смысле слова.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1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У кого мало познаний, тот невежда; у кого ум не привык мыслить, тот груб или тупоумен; у кого нет благородных чувств, тот человек дурной».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44574" y="4906228"/>
            <a:ext cx="514980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Николай Гаврилович Чернышевский</a:t>
            </a:r>
          </a:p>
        </p:txBody>
      </p:sp>
    </p:spTree>
    <p:extLst>
      <p:ext uri="{BB962C8B-B14F-4D97-AF65-F5344CB8AC3E}">
        <p14:creationId xmlns:p14="http://schemas.microsoft.com/office/powerpoint/2010/main" val="75586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28690887"/>
              </p:ext>
            </p:extLst>
          </p:nvPr>
        </p:nvGraphicFramePr>
        <p:xfrm>
          <a:off x="1133968" y="918278"/>
          <a:ext cx="6394175" cy="460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512347" y="1275558"/>
            <a:ext cx="2268140" cy="646331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/>
              </a:rPr>
              <a:t>«…благородство чувств» </a:t>
            </a:r>
            <a:endParaRPr lang="ru-RU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512347" y="2576797"/>
            <a:ext cx="1727597" cy="64633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/>
              </a:rPr>
              <a:t>«…привычка мыслить»</a:t>
            </a:r>
            <a:endParaRPr lang="ru-RU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512347" y="3729221"/>
            <a:ext cx="194429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/>
              </a:rPr>
              <a:t>«…обширные знания»</a:t>
            </a:r>
            <a:endParaRPr lang="ru-RU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29" y="4443132"/>
            <a:ext cx="1731848" cy="214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5AFCC9-E84F-C541-9894-5808FB21E9F5}"/>
              </a:ext>
            </a:extLst>
          </p:cNvPr>
          <p:cNvSpPr/>
          <p:nvPr/>
        </p:nvSpPr>
        <p:spPr>
          <a:xfrm>
            <a:off x="1075063" y="419997"/>
            <a:ext cx="7718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Заказчики содержания школьного образования</a:t>
            </a:r>
          </a:p>
        </p:txBody>
      </p:sp>
      <p:pic>
        <p:nvPicPr>
          <p:cNvPr id="3" name="Изображение 4" descr="Без заголовка.png">
            <a:extLst>
              <a:ext uri="{FF2B5EF4-FFF2-40B4-BE49-F238E27FC236}">
                <a16:creationId xmlns:a16="http://schemas.microsoft.com/office/drawing/2014/main" id="{1B4C1835-ECEA-784D-9229-9683C55C2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9" y="1336010"/>
            <a:ext cx="8393633" cy="4735516"/>
          </a:xfrm>
          <a:prstGeom prst="rect">
            <a:avLst/>
          </a:prstGeom>
        </p:spPr>
      </p:pic>
      <p:pic>
        <p:nvPicPr>
          <p:cNvPr id="4" name="Изображение 5" descr="___20160209_1017312455.png">
            <a:extLst>
              <a:ext uri="{FF2B5EF4-FFF2-40B4-BE49-F238E27FC236}">
                <a16:creationId xmlns:a16="http://schemas.microsoft.com/office/drawing/2014/main" id="{8EDF03FB-613C-7E4B-BFC1-E1D5776C0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22" y="943217"/>
            <a:ext cx="1404473" cy="20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9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>
            <a:extLst>
              <a:ext uri="{FF2B5EF4-FFF2-40B4-BE49-F238E27FC236}">
                <a16:creationId xmlns:a16="http://schemas.microsoft.com/office/drawing/2014/main" id="{F2ED61FE-66D0-824F-81F5-832A86D39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62" y="388777"/>
            <a:ext cx="84028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2800" b="1" dirty="0">
                <a:solidFill>
                  <a:srgbClr val="000000"/>
                </a:solidFill>
                <a:latin typeface="Calibri" charset="0"/>
              </a:rPr>
              <a:t>Праксиологическая  модель  </a:t>
            </a:r>
          </a:p>
          <a:p>
            <a:pPr algn="ctr"/>
            <a:r>
              <a:rPr kumimoji="0" lang="ru-RU" sz="2800" b="1" dirty="0">
                <a:solidFill>
                  <a:srgbClr val="000000"/>
                </a:solidFill>
                <a:latin typeface="Calibri" charset="0"/>
              </a:rPr>
              <a:t>внутренних ресурсов учебного успеха ученика </a:t>
            </a:r>
          </a:p>
        </p:txBody>
      </p:sp>
      <p:sp>
        <p:nvSpPr>
          <p:cNvPr id="3" name="Загнутый угол 2">
            <a:extLst>
              <a:ext uri="{FF2B5EF4-FFF2-40B4-BE49-F238E27FC236}">
                <a16:creationId xmlns:a16="http://schemas.microsoft.com/office/drawing/2014/main" id="{24BBAC3F-3A05-3040-BD81-7ECA59723DB0}"/>
              </a:ext>
            </a:extLst>
          </p:cNvPr>
          <p:cNvSpPr/>
          <p:nvPr/>
        </p:nvSpPr>
        <p:spPr bwMode="auto">
          <a:xfrm>
            <a:off x="1038461" y="1882749"/>
            <a:ext cx="1828948" cy="101040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знаю</a:t>
            </a:r>
          </a:p>
        </p:txBody>
      </p:sp>
      <p:grpSp>
        <p:nvGrpSpPr>
          <p:cNvPr id="4" name="Группа 8">
            <a:extLst>
              <a:ext uri="{FF2B5EF4-FFF2-40B4-BE49-F238E27FC236}">
                <a16:creationId xmlns:a16="http://schemas.microsoft.com/office/drawing/2014/main" id="{C618C5C8-29D2-334D-A425-1CEF08C39F9E}"/>
              </a:ext>
            </a:extLst>
          </p:cNvPr>
          <p:cNvGrpSpPr>
            <a:grpSpLocks/>
          </p:cNvGrpSpPr>
          <p:nvPr/>
        </p:nvGrpSpPr>
        <p:grpSpPr bwMode="auto">
          <a:xfrm>
            <a:off x="2505446" y="1880513"/>
            <a:ext cx="4673991" cy="4212193"/>
            <a:chOff x="2928926" y="1643050"/>
            <a:chExt cx="3429024" cy="3357586"/>
          </a:xfrm>
        </p:grpSpPr>
        <p:pic>
          <p:nvPicPr>
            <p:cNvPr id="5" name="Picture 4" descr="D:\Все мамины документы\icon_e31619.jpg">
              <a:extLst>
                <a:ext uri="{FF2B5EF4-FFF2-40B4-BE49-F238E27FC236}">
                  <a16:creationId xmlns:a16="http://schemas.microsoft.com/office/drawing/2014/main" id="{25607D1B-5885-134E-A507-4E872B457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2324100"/>
              <a:ext cx="24765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37C9E5F-0195-154F-8108-2263DAB09AF3}"/>
                </a:ext>
              </a:extLst>
            </p:cNvPr>
            <p:cNvSpPr/>
            <p:nvPr/>
          </p:nvSpPr>
          <p:spPr>
            <a:xfrm>
              <a:off x="2928926" y="1643050"/>
              <a:ext cx="3429024" cy="335758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7" name="Загнутый угол 6">
            <a:extLst>
              <a:ext uri="{FF2B5EF4-FFF2-40B4-BE49-F238E27FC236}">
                <a16:creationId xmlns:a16="http://schemas.microsoft.com/office/drawing/2014/main" id="{456AEEEC-D919-5342-9553-4E269393190C}"/>
              </a:ext>
            </a:extLst>
          </p:cNvPr>
          <p:cNvSpPr/>
          <p:nvPr/>
        </p:nvSpPr>
        <p:spPr bwMode="auto">
          <a:xfrm>
            <a:off x="1038461" y="4527949"/>
            <a:ext cx="1503357" cy="1108763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/>
              </a:rPr>
              <a:t>могу</a:t>
            </a:r>
          </a:p>
        </p:txBody>
      </p:sp>
      <p:sp>
        <p:nvSpPr>
          <p:cNvPr id="8" name="Загнутый угол 7">
            <a:extLst>
              <a:ext uri="{FF2B5EF4-FFF2-40B4-BE49-F238E27FC236}">
                <a16:creationId xmlns:a16="http://schemas.microsoft.com/office/drawing/2014/main" id="{E1E5067A-8F31-0040-9833-23D094BF0BB4}"/>
              </a:ext>
            </a:extLst>
          </p:cNvPr>
          <p:cNvSpPr/>
          <p:nvPr/>
        </p:nvSpPr>
        <p:spPr bwMode="auto">
          <a:xfrm>
            <a:off x="6318787" y="1577857"/>
            <a:ext cx="1753423" cy="973397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умею</a:t>
            </a:r>
          </a:p>
        </p:txBody>
      </p:sp>
      <p:sp>
        <p:nvSpPr>
          <p:cNvPr id="9" name="Выгнутая вниз стрелка 8">
            <a:extLst>
              <a:ext uri="{FF2B5EF4-FFF2-40B4-BE49-F238E27FC236}">
                <a16:creationId xmlns:a16="http://schemas.microsoft.com/office/drawing/2014/main" id="{CC3CB41E-C79E-3545-B965-0AC603C2A184}"/>
              </a:ext>
            </a:extLst>
          </p:cNvPr>
          <p:cNvSpPr/>
          <p:nvPr/>
        </p:nvSpPr>
        <p:spPr bwMode="auto">
          <a:xfrm rot="8964503">
            <a:off x="4007457" y="2358556"/>
            <a:ext cx="2562742" cy="606941"/>
          </a:xfrm>
          <a:prstGeom prst="curvedUpArrow">
            <a:avLst>
              <a:gd name="adj1" fmla="val 63202"/>
              <a:gd name="adj2" fmla="val 40846"/>
              <a:gd name="adj3" fmla="val 575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Загнутый угол 10">
            <a:extLst>
              <a:ext uri="{FF2B5EF4-FFF2-40B4-BE49-F238E27FC236}">
                <a16:creationId xmlns:a16="http://schemas.microsoft.com/office/drawing/2014/main" id="{B2BC93C3-DBD3-6044-B117-4F9472461DF2}"/>
              </a:ext>
            </a:extLst>
          </p:cNvPr>
          <p:cNvSpPr/>
          <p:nvPr/>
        </p:nvSpPr>
        <p:spPr bwMode="auto">
          <a:xfrm>
            <a:off x="6375585" y="4806052"/>
            <a:ext cx="2173809" cy="1108764"/>
          </a:xfrm>
          <a:prstGeom prst="foldedCorner">
            <a:avLst/>
          </a:prstGeom>
          <a:solidFill>
            <a:srgbClr val="FFC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хочу</a:t>
            </a:r>
          </a:p>
        </p:txBody>
      </p:sp>
      <p:sp>
        <p:nvSpPr>
          <p:cNvPr id="12" name="Выгнутая вниз стрелка 11">
            <a:extLst>
              <a:ext uri="{FF2B5EF4-FFF2-40B4-BE49-F238E27FC236}">
                <a16:creationId xmlns:a16="http://schemas.microsoft.com/office/drawing/2014/main" id="{22944318-F0B8-994A-BFCB-6F0D1F6D660A}"/>
              </a:ext>
            </a:extLst>
          </p:cNvPr>
          <p:cNvSpPr/>
          <p:nvPr/>
        </p:nvSpPr>
        <p:spPr bwMode="auto">
          <a:xfrm rot="11331471">
            <a:off x="5226722" y="3918058"/>
            <a:ext cx="2054228" cy="672720"/>
          </a:xfrm>
          <a:prstGeom prst="curvedUpArrow">
            <a:avLst>
              <a:gd name="adj1" fmla="val 27749"/>
              <a:gd name="adj2" fmla="val 70583"/>
              <a:gd name="adj3" fmla="val 586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Выгнутая вверх стрелка 12">
            <a:extLst>
              <a:ext uri="{FF2B5EF4-FFF2-40B4-BE49-F238E27FC236}">
                <a16:creationId xmlns:a16="http://schemas.microsoft.com/office/drawing/2014/main" id="{570CF0E3-D922-7747-9D2B-011C6C70EA96}"/>
              </a:ext>
            </a:extLst>
          </p:cNvPr>
          <p:cNvSpPr/>
          <p:nvPr/>
        </p:nvSpPr>
        <p:spPr bwMode="auto">
          <a:xfrm rot="2001668">
            <a:off x="2694687" y="2423015"/>
            <a:ext cx="2031760" cy="833178"/>
          </a:xfrm>
          <a:prstGeom prst="curvedDownArrow">
            <a:avLst>
              <a:gd name="adj1" fmla="val 35201"/>
              <a:gd name="adj2" fmla="val 63897"/>
              <a:gd name="adj3" fmla="val 323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Выгнутая вверх стрелка 13">
            <a:extLst>
              <a:ext uri="{FF2B5EF4-FFF2-40B4-BE49-F238E27FC236}">
                <a16:creationId xmlns:a16="http://schemas.microsoft.com/office/drawing/2014/main" id="{AF409B11-B6D6-7D4F-9A01-3427E43DA90D}"/>
              </a:ext>
            </a:extLst>
          </p:cNvPr>
          <p:cNvSpPr/>
          <p:nvPr/>
        </p:nvSpPr>
        <p:spPr bwMode="auto">
          <a:xfrm rot="20079419">
            <a:off x="1793237" y="3718355"/>
            <a:ext cx="2708207" cy="588617"/>
          </a:xfrm>
          <a:prstGeom prst="curvedDownArrow">
            <a:avLst>
              <a:gd name="adj1" fmla="val 35201"/>
              <a:gd name="adj2" fmla="val 84028"/>
              <a:gd name="adj3" fmla="val 449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9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2" grpId="1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>
            <a:extLst>
              <a:ext uri="{FF2B5EF4-FFF2-40B4-BE49-F238E27FC236}">
                <a16:creationId xmlns:a16="http://schemas.microsoft.com/office/drawing/2014/main" id="{F2ED61FE-66D0-824F-81F5-832A86D39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7" y="277488"/>
            <a:ext cx="84028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2800" b="1" dirty="0">
                <a:solidFill>
                  <a:srgbClr val="000000"/>
                </a:solidFill>
                <a:latin typeface="Calibri" charset="0"/>
              </a:rPr>
              <a:t>Праксиологическая  модель  </a:t>
            </a:r>
          </a:p>
          <a:p>
            <a:pPr algn="ctr"/>
            <a:r>
              <a:rPr kumimoji="0" lang="ru-RU" sz="2800" b="1" dirty="0">
                <a:solidFill>
                  <a:srgbClr val="000000"/>
                </a:solidFill>
                <a:latin typeface="Calibri" charset="0"/>
              </a:rPr>
              <a:t>внутренних ресурсов учебного успеха ученика </a:t>
            </a:r>
          </a:p>
        </p:txBody>
      </p:sp>
      <p:sp>
        <p:nvSpPr>
          <p:cNvPr id="3" name="Загнутый угол 2">
            <a:extLst>
              <a:ext uri="{FF2B5EF4-FFF2-40B4-BE49-F238E27FC236}">
                <a16:creationId xmlns:a16="http://schemas.microsoft.com/office/drawing/2014/main" id="{24BBAC3F-3A05-3040-BD81-7ECA59723DB0}"/>
              </a:ext>
            </a:extLst>
          </p:cNvPr>
          <p:cNvSpPr/>
          <p:nvPr/>
        </p:nvSpPr>
        <p:spPr bwMode="auto">
          <a:xfrm>
            <a:off x="1038461" y="1882749"/>
            <a:ext cx="1828948" cy="101040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знаю</a:t>
            </a:r>
          </a:p>
        </p:txBody>
      </p:sp>
      <p:grpSp>
        <p:nvGrpSpPr>
          <p:cNvPr id="4" name="Группа 8">
            <a:extLst>
              <a:ext uri="{FF2B5EF4-FFF2-40B4-BE49-F238E27FC236}">
                <a16:creationId xmlns:a16="http://schemas.microsoft.com/office/drawing/2014/main" id="{C618C5C8-29D2-334D-A425-1CEF08C39F9E}"/>
              </a:ext>
            </a:extLst>
          </p:cNvPr>
          <p:cNvGrpSpPr>
            <a:grpSpLocks/>
          </p:cNvGrpSpPr>
          <p:nvPr/>
        </p:nvGrpSpPr>
        <p:grpSpPr bwMode="auto">
          <a:xfrm>
            <a:off x="2505446" y="1880513"/>
            <a:ext cx="4673991" cy="4212193"/>
            <a:chOff x="2928926" y="1643050"/>
            <a:chExt cx="3429024" cy="3357586"/>
          </a:xfrm>
        </p:grpSpPr>
        <p:pic>
          <p:nvPicPr>
            <p:cNvPr id="5" name="Picture 4" descr="D:\Все мамины документы\icon_e31619.jpg">
              <a:extLst>
                <a:ext uri="{FF2B5EF4-FFF2-40B4-BE49-F238E27FC236}">
                  <a16:creationId xmlns:a16="http://schemas.microsoft.com/office/drawing/2014/main" id="{25607D1B-5885-134E-A507-4E872B457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2324100"/>
              <a:ext cx="24765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37C9E5F-0195-154F-8108-2263DAB09AF3}"/>
                </a:ext>
              </a:extLst>
            </p:cNvPr>
            <p:cNvSpPr/>
            <p:nvPr/>
          </p:nvSpPr>
          <p:spPr>
            <a:xfrm>
              <a:off x="2928926" y="1643050"/>
              <a:ext cx="3429024" cy="335758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7" name="Загнутый угол 6">
            <a:extLst>
              <a:ext uri="{FF2B5EF4-FFF2-40B4-BE49-F238E27FC236}">
                <a16:creationId xmlns:a16="http://schemas.microsoft.com/office/drawing/2014/main" id="{456AEEEC-D919-5342-9553-4E269393190C}"/>
              </a:ext>
            </a:extLst>
          </p:cNvPr>
          <p:cNvSpPr/>
          <p:nvPr/>
        </p:nvSpPr>
        <p:spPr bwMode="auto">
          <a:xfrm>
            <a:off x="1038461" y="4527949"/>
            <a:ext cx="1503357" cy="1108763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/>
              </a:rPr>
              <a:t>могу</a:t>
            </a:r>
          </a:p>
        </p:txBody>
      </p:sp>
      <p:sp>
        <p:nvSpPr>
          <p:cNvPr id="8" name="Загнутый угол 7">
            <a:extLst>
              <a:ext uri="{FF2B5EF4-FFF2-40B4-BE49-F238E27FC236}">
                <a16:creationId xmlns:a16="http://schemas.microsoft.com/office/drawing/2014/main" id="{E1E5067A-8F31-0040-9833-23D094BF0BB4}"/>
              </a:ext>
            </a:extLst>
          </p:cNvPr>
          <p:cNvSpPr/>
          <p:nvPr/>
        </p:nvSpPr>
        <p:spPr bwMode="auto">
          <a:xfrm>
            <a:off x="6318787" y="1577857"/>
            <a:ext cx="1753423" cy="973397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умею</a:t>
            </a:r>
          </a:p>
        </p:txBody>
      </p:sp>
      <p:sp>
        <p:nvSpPr>
          <p:cNvPr id="9" name="Выгнутая вниз стрелка 8">
            <a:extLst>
              <a:ext uri="{FF2B5EF4-FFF2-40B4-BE49-F238E27FC236}">
                <a16:creationId xmlns:a16="http://schemas.microsoft.com/office/drawing/2014/main" id="{CC3CB41E-C79E-3545-B965-0AC603C2A184}"/>
              </a:ext>
            </a:extLst>
          </p:cNvPr>
          <p:cNvSpPr/>
          <p:nvPr/>
        </p:nvSpPr>
        <p:spPr bwMode="auto">
          <a:xfrm rot="8964503">
            <a:off x="4007457" y="2358556"/>
            <a:ext cx="2562742" cy="606941"/>
          </a:xfrm>
          <a:prstGeom prst="curvedUpArrow">
            <a:avLst>
              <a:gd name="adj1" fmla="val 63202"/>
              <a:gd name="adj2" fmla="val 40846"/>
              <a:gd name="adj3" fmla="val 575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Загнутый угол 10">
            <a:extLst>
              <a:ext uri="{FF2B5EF4-FFF2-40B4-BE49-F238E27FC236}">
                <a16:creationId xmlns:a16="http://schemas.microsoft.com/office/drawing/2014/main" id="{B2BC93C3-DBD3-6044-B117-4F9472461DF2}"/>
              </a:ext>
            </a:extLst>
          </p:cNvPr>
          <p:cNvSpPr/>
          <p:nvPr/>
        </p:nvSpPr>
        <p:spPr bwMode="auto">
          <a:xfrm>
            <a:off x="6375585" y="4806052"/>
            <a:ext cx="2173809" cy="1108764"/>
          </a:xfrm>
          <a:prstGeom prst="foldedCorner">
            <a:avLst/>
          </a:prstGeom>
          <a:solidFill>
            <a:srgbClr val="FFC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хочу</a:t>
            </a:r>
          </a:p>
        </p:txBody>
      </p:sp>
      <p:sp>
        <p:nvSpPr>
          <p:cNvPr id="12" name="Выгнутая вниз стрелка 11">
            <a:extLst>
              <a:ext uri="{FF2B5EF4-FFF2-40B4-BE49-F238E27FC236}">
                <a16:creationId xmlns:a16="http://schemas.microsoft.com/office/drawing/2014/main" id="{22944318-F0B8-994A-BFCB-6F0D1F6D660A}"/>
              </a:ext>
            </a:extLst>
          </p:cNvPr>
          <p:cNvSpPr/>
          <p:nvPr/>
        </p:nvSpPr>
        <p:spPr bwMode="auto">
          <a:xfrm rot="11331471">
            <a:off x="5226722" y="3918058"/>
            <a:ext cx="2054228" cy="672720"/>
          </a:xfrm>
          <a:prstGeom prst="curvedUpArrow">
            <a:avLst>
              <a:gd name="adj1" fmla="val 27749"/>
              <a:gd name="adj2" fmla="val 70583"/>
              <a:gd name="adj3" fmla="val 586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Выгнутая вверх стрелка 12">
            <a:extLst>
              <a:ext uri="{FF2B5EF4-FFF2-40B4-BE49-F238E27FC236}">
                <a16:creationId xmlns:a16="http://schemas.microsoft.com/office/drawing/2014/main" id="{570CF0E3-D922-7747-9D2B-011C6C70EA96}"/>
              </a:ext>
            </a:extLst>
          </p:cNvPr>
          <p:cNvSpPr/>
          <p:nvPr/>
        </p:nvSpPr>
        <p:spPr bwMode="auto">
          <a:xfrm rot="2001668">
            <a:off x="2694687" y="2423015"/>
            <a:ext cx="2031760" cy="833178"/>
          </a:xfrm>
          <a:prstGeom prst="curvedDownArrow">
            <a:avLst>
              <a:gd name="adj1" fmla="val 35201"/>
              <a:gd name="adj2" fmla="val 63897"/>
              <a:gd name="adj3" fmla="val 323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Выгнутая вверх стрелка 13">
            <a:extLst>
              <a:ext uri="{FF2B5EF4-FFF2-40B4-BE49-F238E27FC236}">
                <a16:creationId xmlns:a16="http://schemas.microsoft.com/office/drawing/2014/main" id="{AF409B11-B6D6-7D4F-9A01-3427E43DA90D}"/>
              </a:ext>
            </a:extLst>
          </p:cNvPr>
          <p:cNvSpPr/>
          <p:nvPr/>
        </p:nvSpPr>
        <p:spPr bwMode="auto">
          <a:xfrm rot="20079419">
            <a:off x="1793237" y="3718355"/>
            <a:ext cx="2708207" cy="588617"/>
          </a:xfrm>
          <a:prstGeom prst="curvedDownArrow">
            <a:avLst>
              <a:gd name="adj1" fmla="val 35201"/>
              <a:gd name="adj2" fmla="val 84028"/>
              <a:gd name="adj3" fmla="val 449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AFB94D8-3608-254C-A558-379F9C373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672" y="4731586"/>
            <a:ext cx="2229633" cy="1214424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Уровень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 вектор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интересов,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 мотивация,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иерархия ценностей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8E7A46D-5F60-F04E-BA43-6146DD5C5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9" y="1828832"/>
            <a:ext cx="2215684" cy="12305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Уровень владения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фактологией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 учебного предмета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F8D4E03-C765-2E49-9146-6703EE1A9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1928" y="1546239"/>
            <a:ext cx="1940416" cy="1041976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Уровень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 развития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УУД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78C5075-175B-4148-A008-64C8062CA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8" y="4486954"/>
            <a:ext cx="2097130" cy="1125919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Уровень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 развития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памяти, внимания,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Arial" charset="0"/>
                <a:cs typeface="Arial" charset="0"/>
              </a:rPr>
              <a:t>мышления и др.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7D336A6-951B-6545-A1ED-4AE750F89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03" y="331487"/>
            <a:ext cx="7464502" cy="1041976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Дидактический «портрет» ученика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6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1B4853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Arial"/>
        <a:cs typeface=""/>
      </a:majorFont>
      <a:minorFont>
        <a:latin typeface="Times New Roman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Arial"/>
        <a:cs typeface=""/>
      </a:majorFont>
      <a:minorFont>
        <a:latin typeface="Times New Roman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Arial"/>
        <a:cs typeface=""/>
      </a:majorFont>
      <a:minorFont>
        <a:latin typeface="Verdana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1553</Words>
  <Application>Microsoft Macintosh PowerPoint</Application>
  <PresentationFormat>Экран (4:3)</PresentationFormat>
  <Paragraphs>331</Paragraphs>
  <Slides>42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67" baseType="lpstr">
      <vt:lpstr>Arial</vt:lpstr>
      <vt:lpstr>Arial Black</vt:lpstr>
      <vt:lpstr>Arial Narrow</vt:lpstr>
      <vt:lpstr>Calibri</vt:lpstr>
      <vt:lpstr>Calibri Light</vt:lpstr>
      <vt:lpstr>Cambria</vt:lpstr>
      <vt:lpstr>Century Gothic</vt:lpstr>
      <vt:lpstr>Impact</vt:lpstr>
      <vt:lpstr>Tahoma</vt:lpstr>
      <vt:lpstr>Times New Roman</vt:lpstr>
      <vt:lpstr>Verdana</vt:lpstr>
      <vt:lpstr>Wingdings</vt:lpstr>
      <vt:lpstr>Wingdings 2</vt:lpstr>
      <vt:lpstr>Аспект</vt:lpstr>
      <vt:lpstr>2_Тетрадь</vt:lpstr>
      <vt:lpstr>6_Тема Office</vt:lpstr>
      <vt:lpstr>Трава</vt:lpstr>
      <vt:lpstr>8_Оформление по умолчанию</vt:lpstr>
      <vt:lpstr>Тетрадь</vt:lpstr>
      <vt:lpstr>1_Профиль</vt:lpstr>
      <vt:lpstr>14_Тема Office</vt:lpstr>
      <vt:lpstr>1_Оформление по умолчанию</vt:lpstr>
      <vt:lpstr>11_Тема Office</vt:lpstr>
      <vt:lpstr>Документ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MacBook</dc:creator>
  <cp:lastModifiedBy>Наталья Галеева</cp:lastModifiedBy>
  <cp:revision>190</cp:revision>
  <dcterms:created xsi:type="dcterms:W3CDTF">2017-10-07T16:36:36Z</dcterms:created>
  <dcterms:modified xsi:type="dcterms:W3CDTF">2020-12-20T13:14:03Z</dcterms:modified>
</cp:coreProperties>
</file>