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645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537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5836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0469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758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4660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1815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5298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179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309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3106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67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4774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399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67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93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508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F3EF85C-C41A-49EE-85AA-CF72242A6881}" type="datetimeFigureOut">
              <a:rPr lang="ru-RU" smtClean="0"/>
              <a:t>27.01.2022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043EB20-A0EB-4978-AF28-9C432F0E9F5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3554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Реализация программы воспитания: условия и первые шаги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9891" y="3935307"/>
            <a:ext cx="6983685" cy="1947333"/>
          </a:xfrm>
        </p:spPr>
        <p:txBody>
          <a:bodyPr>
            <a:normAutofit fontScale="92500"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Густокашина Людмила Анатольевна, </a:t>
            </a:r>
            <a:endPara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ректор АНО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ДПО «Открытый институт профессионального образования», кандидат педагогических наук, доцент, Заслуженный учитель РФ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751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1188720"/>
            <a:ext cx="9779137" cy="3566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Примерная программа воспитания – это не карта, а компас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795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-71606"/>
            <a:ext cx="8534400" cy="1507067"/>
          </a:xfrm>
        </p:spPr>
        <p:txBody>
          <a:bodyPr/>
          <a:lstStyle/>
          <a:p>
            <a:r>
              <a:rPr lang="ru-RU" dirty="0" smtClean="0"/>
              <a:t> Новая примерная программа: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441193"/>
              </p:ext>
            </p:extLst>
          </p:nvPr>
        </p:nvGraphicFramePr>
        <p:xfrm>
          <a:off x="684212" y="1318351"/>
          <a:ext cx="1057597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7501">
                  <a:extLst>
                    <a:ext uri="{9D8B030D-6E8A-4147-A177-3AD203B41FA5}">
                      <a16:colId xmlns:a16="http://schemas.microsoft.com/office/drawing/2014/main" val="3074459771"/>
                    </a:ext>
                  </a:extLst>
                </a:gridCol>
                <a:gridCol w="5708469">
                  <a:extLst>
                    <a:ext uri="{9D8B030D-6E8A-4147-A177-3AD203B41FA5}">
                      <a16:colId xmlns:a16="http://schemas.microsoft.com/office/drawing/2014/main" val="4099640379"/>
                    </a:ext>
                  </a:extLst>
                </a:gridCol>
              </a:tblGrid>
              <a:tr h="4507684">
                <a:tc>
                  <a:txBody>
                    <a:bodyPr/>
                    <a:lstStyle/>
                    <a:p>
                      <a:pPr algn="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Предполагает дебюрократизацию школьного воспитания</a:t>
                      </a:r>
                    </a:p>
                    <a:p>
                      <a:pPr algn="r"/>
                      <a:endParaRPr lang="ru-RU" sz="2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Направлена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преодоление формализма, скуки и морализаторства</a:t>
                      </a:r>
                    </a:p>
                    <a:p>
                      <a:pPr algn="r"/>
                      <a:endParaRPr lang="ru-RU" sz="2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Ориентирует на преодоление отчужденности педагогов и школьников друг от друга 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Уменьшение объема документации и упрощение её разработки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ru-RU" sz="2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Важно сделать жизнь школы интересной и событийно насыщенной 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endParaRPr lang="ru-RU" sz="28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indent="-457200">
                        <a:buFont typeface="Wingdings" panose="05000000000000000000" pitchFamily="2" charset="2"/>
                        <a:buChar char="Ø"/>
                      </a:pP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Первостепенное внимание доброжелательным и доверительным отношениям с детьми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425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7069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11275"/>
            <a:ext cx="8534400" cy="25535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Базовым условием реализации программы является…</a:t>
            </a:r>
            <a:br>
              <a:rPr lang="ru-RU" dirty="0" smtClean="0"/>
            </a:br>
            <a:r>
              <a:rPr lang="ru-RU" dirty="0" smtClean="0"/>
              <a:t>мотивация педагогов, их желание заниматься воспитанием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2762796"/>
            <a:ext cx="8534400" cy="29456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восприятия воспитания как повинности и как следствие – его имитация 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406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17566"/>
            <a:ext cx="8534400" cy="1317896"/>
          </a:xfrm>
        </p:spPr>
        <p:txBody>
          <a:bodyPr/>
          <a:lstStyle/>
          <a:p>
            <a:r>
              <a:rPr lang="ru-RU" dirty="0" smtClean="0"/>
              <a:t>Две стратегии воспитания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227909"/>
            <a:ext cx="8534400" cy="51990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Примитивизирующая (мероприятийная) стратегия: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Игнорировать рекомендации программы;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Подобрать и организовать перечень мероприятий для детей;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Приурочить их к «красным датам» календаря или распределить по направлениям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Назначить ответственных за них учителей;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максимально широкий охват ими школьников;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Контролировать количество и охват.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945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4212" y="0"/>
            <a:ext cx="8534400" cy="1507067"/>
          </a:xfrm>
        </p:spPr>
        <p:txBody>
          <a:bodyPr/>
          <a:lstStyle/>
          <a:p>
            <a:r>
              <a:rPr lang="ru-RU" dirty="0" smtClean="0"/>
              <a:t>Личностно-развивающая деятельностная стратегия: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1507067"/>
            <a:ext cx="9570131" cy="490679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Вовлекать детей не в разрозненные мероприятия, а в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постоянные интересные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с их повседневными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малыми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делами;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Организовывать деятельность не для детей, а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вместе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детьми, передавать им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Устанавливать с детьми не только функциональные, но и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неформальные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общении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избегать морализации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давать возможность ребенку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самому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делать выводы их увиденного и услышанного, высказывать свою позицию;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Контролировать 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деятельности, отношений и общения.</a:t>
            </a:r>
          </a:p>
        </p:txBody>
      </p:sp>
    </p:spTree>
    <p:extLst>
      <p:ext uri="{BB962C8B-B14F-4D97-AF65-F5344CB8AC3E}">
        <p14:creationId xmlns:p14="http://schemas.microsoft.com/office/powerpoint/2010/main" val="1960452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150464"/>
            <a:ext cx="8534400" cy="2044096"/>
          </a:xfrm>
        </p:spPr>
        <p:txBody>
          <a:bodyPr>
            <a:normAutofit/>
          </a:bodyPr>
          <a:lstStyle/>
          <a:p>
            <a:r>
              <a:rPr lang="ru-RU" dirty="0" smtClean="0"/>
              <a:t>Обучение педагогов основам эффективной стратегии воспитания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27463" y="2286000"/>
            <a:ext cx="3141616" cy="15936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Интересная деятельность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69079" y="3879668"/>
            <a:ext cx="3572692" cy="18810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Доброжелательные отношения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641771" y="2194558"/>
            <a:ext cx="3559630" cy="16851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Ценностно-ориентированное общение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524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5651" y="143691"/>
            <a:ext cx="9962017" cy="1762033"/>
          </a:xfrm>
        </p:spPr>
        <p:txBody>
          <a:bodyPr>
            <a:normAutofit/>
          </a:bodyPr>
          <a:lstStyle/>
          <a:p>
            <a:r>
              <a:rPr lang="ru-RU" dirty="0" smtClean="0"/>
              <a:t>Совершенствование совместной деятельности (через создание творческих групп сопровождения)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5651" y="1905724"/>
            <a:ext cx="9200607" cy="4625705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Работать над организацией деятельности, привлекая к этому актив школьников;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Придумывать способы вовлечь в нее ребят, нуждающихся в особом внимании;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Помогать друг друга реализовать воспитательный потенциал этой деятельности;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Презентовать интересный опыт виртуально (на сайте) или реально (в формате творческих мастерских);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Анализировать проблемы и успехи;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Вносить предложения по стимулированию педагогов за качественную работу.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Миссия творческих групп – делать жизнь в школе интереснее.</a:t>
            </a:r>
          </a:p>
        </p:txBody>
      </p:sp>
    </p:spTree>
    <p:extLst>
      <p:ext uri="{BB962C8B-B14F-4D97-AF65-F5344CB8AC3E}">
        <p14:creationId xmlns:p14="http://schemas.microsoft.com/office/powerpoint/2010/main" val="3671230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143691"/>
            <a:ext cx="10615160" cy="150706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Организация контроля личностного развития школьников, нуждающихся в особом внимании (через минипедсоветы)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1" y="1763485"/>
            <a:ext cx="9779137" cy="49900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Инициатор: классный руководитель.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Участники: команда педагогов, работающих с классом (по возможности).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Периодичность: раз в четверть или полугодие.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понять конкретного ребенка и помочь ему стать лучше.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Форма: разговор в «кругу»: что происходит с ребенком, чем он живет, что его волнует, какие проблемы сейчас он испытывает, что у него особенно получается, у кого лучше получается с ним работать и в чем секрет?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Важно: сохранение конфиденциальности обсуждаемой информации.</a:t>
            </a:r>
          </a:p>
          <a:p>
            <a:pPr marL="0" indent="0" algn="ctr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Никаких решений и постановлений.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561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228840"/>
            <a:ext cx="8534400" cy="1507067"/>
          </a:xfrm>
        </p:spPr>
        <p:txBody>
          <a:bodyPr/>
          <a:lstStyle/>
          <a:p>
            <a:r>
              <a:rPr lang="ru-RU" dirty="0" smtClean="0"/>
              <a:t>Основные шаги по реализации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1735907"/>
            <a:ext cx="8534400" cy="42076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1. Коррекция отношений между педагогами и школьниками.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2.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аполнение общения ценностно-ориентированным содержанием.</a:t>
            </a:r>
          </a:p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Шаг 3. Поддержка воспитательной мотивации школьных педагогов.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196616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83</TotalTime>
  <Words>468</Words>
  <Application>Microsoft Office PowerPoint</Application>
  <PresentationFormat>Широкоэкранный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Century Gothic</vt:lpstr>
      <vt:lpstr>Times New Roman</vt:lpstr>
      <vt:lpstr>Wingdings</vt:lpstr>
      <vt:lpstr>Wingdings 3</vt:lpstr>
      <vt:lpstr>Сектор</vt:lpstr>
      <vt:lpstr>Реализация программы воспитания: условия и первые шаги</vt:lpstr>
      <vt:lpstr> Новая примерная программа:</vt:lpstr>
      <vt:lpstr> Базовым условием реализации программы является… мотивация педагогов, их желание заниматься воспитанием</vt:lpstr>
      <vt:lpstr>Две стратегии воспитания</vt:lpstr>
      <vt:lpstr>Личностно-развивающая деятельностная стратегия:</vt:lpstr>
      <vt:lpstr>Обучение педагогов основам эффективной стратегии воспитания</vt:lpstr>
      <vt:lpstr>Совершенствование совместной деятельности (через создание творческих групп сопровождения)</vt:lpstr>
      <vt:lpstr>Организация контроля личностного развития школьников, нуждающихся в особом внимании (через минипедсоветы)</vt:lpstr>
      <vt:lpstr>Основные шаги по реализации программы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Владелец</dc:creator>
  <cp:lastModifiedBy>Владелец</cp:lastModifiedBy>
  <cp:revision>7</cp:revision>
  <dcterms:created xsi:type="dcterms:W3CDTF">2022-01-27T03:56:01Z</dcterms:created>
  <dcterms:modified xsi:type="dcterms:W3CDTF">2022-01-27T05:19:09Z</dcterms:modified>
</cp:coreProperties>
</file>