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6" r:id="rId2"/>
    <p:sldId id="283" r:id="rId3"/>
    <p:sldId id="262" r:id="rId4"/>
    <p:sldId id="279" r:id="rId5"/>
    <p:sldId id="274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-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291016E-A8B8-4846-A172-8A9D3C728602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C46D38B-6EC3-47BA-BCCC-34C3F18C67C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291016E-A8B8-4846-A172-8A9D3C728602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C46D38B-6EC3-47BA-BCCC-34C3F18C67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291016E-A8B8-4846-A172-8A9D3C728602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C46D38B-6EC3-47BA-BCCC-34C3F18C67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291016E-A8B8-4846-A172-8A9D3C728602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C46D38B-6EC3-47BA-BCCC-34C3F18C67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291016E-A8B8-4846-A172-8A9D3C728602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C46D38B-6EC3-47BA-BCCC-34C3F18C67C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291016E-A8B8-4846-A172-8A9D3C728602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C46D38B-6EC3-47BA-BCCC-34C3F18C67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291016E-A8B8-4846-A172-8A9D3C728602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C46D38B-6EC3-47BA-BCCC-34C3F18C67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291016E-A8B8-4846-A172-8A9D3C728602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C46D38B-6EC3-47BA-BCCC-34C3F18C67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291016E-A8B8-4846-A172-8A9D3C728602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C46D38B-6EC3-47BA-BCCC-34C3F18C67C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291016E-A8B8-4846-A172-8A9D3C728602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C46D38B-6EC3-47BA-BCCC-34C3F18C67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291016E-A8B8-4846-A172-8A9D3C728602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C46D38B-6EC3-47BA-BCCC-34C3F18C67C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1291016E-A8B8-4846-A172-8A9D3C728602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9C46D38B-6EC3-47BA-BCCC-34C3F18C67C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32560" y="188640"/>
            <a:ext cx="7406640" cy="2808312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smtClean="0"/>
              <a:t>Проектная деятельность как средство формирования нравственных ценностей школьников.</a:t>
            </a:r>
            <a:endParaRPr lang="ru-RU" sz="36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23928" y="3284984"/>
            <a:ext cx="5220072" cy="3240360"/>
          </a:xfrm>
        </p:spPr>
        <p:txBody>
          <a:bodyPr>
            <a:normAutofit/>
          </a:bodyPr>
          <a:lstStyle/>
          <a:p>
            <a:pPr algn="r"/>
            <a:r>
              <a:rPr lang="ru-RU" sz="2400" b="1" dirty="0" smtClean="0"/>
              <a:t>Мансурова </a:t>
            </a:r>
            <a:r>
              <a:rPr lang="ru-RU" sz="2400" b="1" dirty="0" err="1" smtClean="0"/>
              <a:t>Ляйсан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Халитовна</a:t>
            </a:r>
            <a:r>
              <a:rPr lang="ru-RU" sz="2400" b="1" dirty="0" smtClean="0"/>
              <a:t>,</a:t>
            </a:r>
          </a:p>
          <a:p>
            <a:pPr algn="r"/>
            <a:r>
              <a:rPr lang="ru-RU" sz="2400" b="1" dirty="0" smtClean="0"/>
              <a:t> учитель русского языка и литературы</a:t>
            </a:r>
          </a:p>
          <a:p>
            <a:pPr algn="r"/>
            <a:r>
              <a:rPr lang="ru-RU" sz="2400" b="1" dirty="0"/>
              <a:t>в</a:t>
            </a:r>
            <a:r>
              <a:rPr lang="ru-RU" sz="2400" b="1" dirty="0" smtClean="0"/>
              <a:t>ысшей квалификационной категории</a:t>
            </a:r>
            <a:endParaRPr lang="ru-RU" sz="2400" b="1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 l="7379" t="20508" r="12298" b="14393"/>
          <a:stretch>
            <a:fillRect/>
          </a:stretch>
        </p:blipFill>
        <p:spPr bwMode="auto">
          <a:xfrm>
            <a:off x="1" y="4349084"/>
            <a:ext cx="5000628" cy="2508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4283968" cy="171420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М. Шолохов «Судьба человека»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11960" y="188640"/>
            <a:ext cx="4721728" cy="6669360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Темы проектных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 исследовательских работ:</a:t>
            </a:r>
          </a:p>
          <a:p>
            <a:r>
              <a:rPr lang="ru-RU" dirty="0" smtClean="0"/>
              <a:t>«</a:t>
            </a:r>
            <a:r>
              <a:rPr lang="ru-RU" sz="3000" b="1" i="1" dirty="0" smtClean="0">
                <a:latin typeface="Times New Roman" pitchFamily="18" charset="0"/>
                <a:cs typeface="Times New Roman" pitchFamily="18" charset="0"/>
              </a:rPr>
              <a:t>Годы Великой Отечественной войны в судьбе моего прадеда»</a:t>
            </a:r>
          </a:p>
          <a:p>
            <a:r>
              <a:rPr lang="ru-RU" sz="3000" b="1" i="1" dirty="0" smtClean="0">
                <a:latin typeface="Times New Roman" pitchFamily="18" charset="0"/>
                <a:cs typeface="Times New Roman" pitchFamily="18" charset="0"/>
              </a:rPr>
              <a:t>«Великая Отечественная война в судьбе моей прабабушки»</a:t>
            </a:r>
          </a:p>
          <a:p>
            <a:r>
              <a:rPr lang="ru-RU" sz="3000" b="1" i="1" dirty="0" smtClean="0">
                <a:latin typeface="Times New Roman" pitchFamily="18" charset="0"/>
                <a:cs typeface="Times New Roman" pitchFamily="18" charset="0"/>
              </a:rPr>
              <a:t>«Герои Советского союза – наши земляки»</a:t>
            </a:r>
          </a:p>
          <a:p>
            <a:r>
              <a:rPr lang="ru-RU" sz="3000" b="1" i="1" dirty="0" smtClean="0">
                <a:latin typeface="Times New Roman" pitchFamily="18" charset="0"/>
                <a:cs typeface="Times New Roman" pitchFamily="18" charset="0"/>
              </a:rPr>
              <a:t>«Мой прадедушка – ветеран Великой Отечественной войны»</a:t>
            </a:r>
            <a:endParaRPr lang="ru-RU" sz="30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/>
          <a:srcRect l="24684" t="18987" r="26430" b="32911"/>
          <a:stretch>
            <a:fillRect/>
          </a:stretch>
        </p:blipFill>
        <p:spPr bwMode="auto">
          <a:xfrm>
            <a:off x="0" y="3185592"/>
            <a:ext cx="4499992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106845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2976" b="1785"/>
          <a:stretch>
            <a:fillRect/>
          </a:stretch>
        </p:blipFill>
        <p:spPr bwMode="auto">
          <a:xfrm>
            <a:off x="4362170" y="0"/>
            <a:ext cx="4781830" cy="662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 descr="C:\Users\Ляйсан\Desktop\фото\20200113_153000.jpg"/>
          <p:cNvPicPr>
            <a:picLocks noChangeAspect="1" noChangeArrowheads="1"/>
          </p:cNvPicPr>
          <p:nvPr/>
        </p:nvPicPr>
        <p:blipFill>
          <a:blip r:embed="rId3" cstate="print"/>
          <a:srcRect l="5232" t="4651" r="10174"/>
          <a:stretch>
            <a:fillRect/>
          </a:stretch>
        </p:blipFill>
        <p:spPr bwMode="auto">
          <a:xfrm>
            <a:off x="28600" y="332656"/>
            <a:ext cx="4383850" cy="59046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63412"/>
            <a:ext cx="9828584" cy="2877556"/>
          </a:xfrm>
        </p:spPr>
        <p:txBody>
          <a:bodyPr>
            <a:noAutofit/>
          </a:bodyPr>
          <a:lstStyle/>
          <a:p>
            <a:r>
              <a:rPr lang="ru-RU" sz="2400" b="1" dirty="0" err="1">
                <a:effectLst/>
                <a:latin typeface="Times New Roman" pitchFamily="18" charset="0"/>
                <a:cs typeface="Times New Roman" pitchFamily="18" charset="0"/>
              </a:rPr>
              <a:t>Елпачихинский</a:t>
            </a:r>
            <a:r>
              <a:rPr lang="ru-RU" sz="2400" b="1" dirty="0">
                <a:effectLst/>
                <a:latin typeface="Times New Roman" pitchFamily="18" charset="0"/>
                <a:cs typeface="Times New Roman" pitchFamily="18" charset="0"/>
              </a:rPr>
              <a:t> школьный музей «</a:t>
            </a:r>
            <a:r>
              <a:rPr lang="ru-RU" sz="2400" b="1" dirty="0" err="1">
                <a:effectLst/>
                <a:latin typeface="Times New Roman" pitchFamily="18" charset="0"/>
                <a:cs typeface="Times New Roman" pitchFamily="18" charset="0"/>
              </a:rPr>
              <a:t>Гайнинская</a:t>
            </a:r>
            <a:r>
              <a:rPr lang="ru-RU" sz="2400" b="1" dirty="0">
                <a:effectLst/>
                <a:latin typeface="Times New Roman" pitchFamily="18" charset="0"/>
                <a:cs typeface="Times New Roman" pitchFamily="18" charset="0"/>
              </a:rPr>
              <a:t> сторона</a:t>
            </a:r>
            <a:r>
              <a:rPr lang="ru-RU" sz="2400" b="1">
                <a:effectLst/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2400" b="1" smtClean="0"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smtClean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b="1" smtClean="0">
                <a:effectLst/>
                <a:latin typeface="Times New Roman" pitchFamily="18" charset="0"/>
                <a:cs typeface="Times New Roman" pitchFamily="18" charset="0"/>
              </a:rPr>
              <a:t>официально </a:t>
            </a:r>
            <a:r>
              <a:rPr lang="ru-RU" sz="2400" b="1" dirty="0">
                <a:effectLst/>
                <a:latin typeface="Times New Roman" pitchFamily="18" charset="0"/>
                <a:cs typeface="Times New Roman" pitchFamily="18" charset="0"/>
              </a:rPr>
              <a:t>открыт в январе 2016 года. Музей работает по следующим направлениям:</a:t>
            </a:r>
            <a:br>
              <a:rPr lang="ru-RU" sz="2400" b="1" dirty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effectLst/>
                <a:latin typeface="Times New Roman" pitchFamily="18" charset="0"/>
                <a:cs typeface="Times New Roman" pitchFamily="18" charset="0"/>
              </a:rPr>
              <a:t>- исследовательское;</a:t>
            </a:r>
            <a:br>
              <a:rPr lang="ru-RU" sz="2400" b="1" dirty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effectLst/>
                <a:latin typeface="Times New Roman" pitchFamily="18" charset="0"/>
                <a:cs typeface="Times New Roman" pitchFamily="18" charset="0"/>
              </a:rPr>
              <a:t>- фондовое;</a:t>
            </a:r>
            <a:br>
              <a:rPr lang="ru-RU" sz="2400" b="1" dirty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effectLst/>
                <a:latin typeface="Times New Roman" pitchFamily="18" charset="0"/>
                <a:cs typeface="Times New Roman" pitchFamily="18" charset="0"/>
              </a:rPr>
              <a:t>- просветительское (экскурсии).</a:t>
            </a:r>
            <a:br>
              <a:rPr lang="ru-RU" sz="2400" b="1" dirty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effectLst/>
                <a:latin typeface="Times New Roman" pitchFamily="18" charset="0"/>
                <a:cs typeface="Times New Roman" pitchFamily="18" charset="0"/>
              </a:rPr>
              <a:t>Фонд нашего музея разделен на 2 части (2 зала):</a:t>
            </a:r>
            <a:br>
              <a:rPr lang="ru-RU" sz="2400" b="1" dirty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effectLst/>
                <a:latin typeface="Times New Roman" pitchFamily="18" charset="0"/>
                <a:cs typeface="Times New Roman" pitchFamily="18" charset="0"/>
              </a:rPr>
              <a:t>1 зал – историк-краеведческий;</a:t>
            </a:r>
            <a:br>
              <a:rPr lang="ru-RU" sz="2400" b="1" dirty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effectLst/>
                <a:latin typeface="Times New Roman" pitchFamily="18" charset="0"/>
                <a:cs typeface="Times New Roman" pitchFamily="18" charset="0"/>
              </a:rPr>
              <a:t>2 зал – жилище и быт.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Ляйсан\Desktop\20200123_08090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4531431" y="2245431"/>
            <a:ext cx="3645025" cy="5580112"/>
          </a:xfrm>
          <a:prstGeom prst="rect">
            <a:avLst/>
          </a:prstGeom>
          <a:noFill/>
        </p:spPr>
      </p:pic>
      <p:pic>
        <p:nvPicPr>
          <p:cNvPr id="2052" name="Picture 4" descr="C:\Users\Ляйсан\Desktop\20200123_08081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357562"/>
            <a:ext cx="3076179" cy="3500438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95536" y="531837"/>
            <a:ext cx="22322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endParaRPr lang="ru-RU" sz="3600" b="1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78207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570186"/>
          </a:xfrm>
        </p:spPr>
        <p:txBody>
          <a:bodyPr>
            <a:normAutofit/>
          </a:bodyPr>
          <a:lstStyle/>
          <a:p>
            <a:endParaRPr lang="ru-RU" sz="5400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ru-RU" sz="3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Без </a:t>
            </a:r>
            <a:r>
              <a:rPr lang="ru-RU" sz="3400" b="1" dirty="0">
                <a:latin typeface="Times New Roman" pitchFamily="18" charset="0"/>
                <a:cs typeface="Times New Roman" pitchFamily="18" charset="0"/>
              </a:rPr>
              <a:t>глубокого духовного и нравственного чувства человек не может иметь ни любви, ни чести – ничего чем человек есть </a:t>
            </a:r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человек</a:t>
            </a:r>
            <a:endParaRPr lang="ru-RU" sz="3400" b="1" dirty="0"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В.Белинский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1010</TotalTime>
  <Words>91</Words>
  <Application>Microsoft Office PowerPoint</Application>
  <PresentationFormat>Экран (4:3)</PresentationFormat>
  <Paragraphs>15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Солнцестояние</vt:lpstr>
      <vt:lpstr> Проектная деятельность как средство формирования нравственных ценностей школьников.</vt:lpstr>
      <vt:lpstr>М. Шолохов «Судьба человека»</vt:lpstr>
      <vt:lpstr>Слайд 3</vt:lpstr>
      <vt:lpstr>Елпачихинский школьный музей «Гайнинская сторона»  официально открыт в январе 2016 года. Музей работает по следующим направлениям: - исследовательское; - фондовое; - просветительское (экскурсии). Фонд нашего музея разделен на 2 части (2 зала): 1 зал – историк-краеведческий; 2 зал – жилище и быт. </vt:lpstr>
      <vt:lpstr>Слайд 5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Выступление по теме:  «Проектная и исследовательская деятельность на уроках литературы как средство патриотического воспитания обучающихся»</dc:title>
  <dc:creator>Артур</dc:creator>
  <cp:lastModifiedBy>User</cp:lastModifiedBy>
  <cp:revision>67</cp:revision>
  <dcterms:created xsi:type="dcterms:W3CDTF">2020-01-12T08:49:45Z</dcterms:created>
  <dcterms:modified xsi:type="dcterms:W3CDTF">2021-02-17T03:36:28Z</dcterms:modified>
</cp:coreProperties>
</file>