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custDataLst>
    <p:tags r:id="rId1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78" y="6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1975911"/>
            <a:ext cx="7268344" cy="14700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Batang" pitchFamily="18" charset="-127"/>
                <a:ea typeface="Batang" pitchFamily="18" charset="-127"/>
              </a:rPr>
              <a:t>Роль школьного музея в формировании гражданско-патриотического воспитания обучающихся основной школы</a:t>
            </a:r>
            <a:endParaRPr lang="ru-RU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5589240"/>
            <a:ext cx="6400800" cy="792088"/>
          </a:xfrm>
        </p:spPr>
        <p:txBody>
          <a:bodyPr>
            <a:noAutofit/>
          </a:bodyPr>
          <a:lstStyle/>
          <a:p>
            <a:pPr algn="r"/>
            <a:r>
              <a:rPr lang="ru-RU" sz="2000" b="1" dirty="0">
                <a:solidFill>
                  <a:schemeClr val="tx1"/>
                </a:solidFill>
                <a:latin typeface="Batang" pitchFamily="18" charset="-127"/>
                <a:ea typeface="Batang" pitchFamily="18" charset="-127"/>
                <a:cs typeface="+mj-cs"/>
              </a:rPr>
              <a:t>Гусева Е.В., классный руководитель 8 класса МАОУ «Гимназия» </a:t>
            </a:r>
            <a:r>
              <a:rPr lang="ru-RU" sz="2000" b="1" dirty="0" err="1" smtClean="0">
                <a:solidFill>
                  <a:schemeClr val="tx1"/>
                </a:solidFill>
                <a:latin typeface="Batang" pitchFamily="18" charset="-127"/>
                <a:ea typeface="Batang" pitchFamily="18" charset="-127"/>
                <a:cs typeface="+mj-cs"/>
              </a:rPr>
              <a:t>г.Чусовой</a:t>
            </a:r>
            <a:endParaRPr lang="ru-RU" sz="2000" b="1" dirty="0">
              <a:solidFill>
                <a:schemeClr val="tx1"/>
              </a:solidFill>
              <a:latin typeface="Batang" pitchFamily="18" charset="-127"/>
              <a:ea typeface="Batang" pitchFamily="18" charset="-127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878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Batang" pitchFamily="18" charset="-127"/>
                <a:ea typeface="Batang" pitchFamily="18" charset="-127"/>
              </a:rPr>
              <a:t>1. ОСОБЕННОСТИ ОРГАНИЗУЕМОГО В ШКОЛЕ </a:t>
            </a:r>
            <a:br>
              <a:rPr lang="ru-RU" sz="28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2800" b="1" dirty="0" smtClean="0">
                <a:latin typeface="Batang" pitchFamily="18" charset="-127"/>
                <a:ea typeface="Batang" pitchFamily="18" charset="-127"/>
              </a:rPr>
              <a:t>ВОСПИТАТЕЛЬНОГО ПРОЦЕССА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801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	</a:t>
            </a:r>
          </a:p>
          <a:p>
            <a:pPr algn="just"/>
            <a:endParaRPr lang="ru-RU" sz="24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395536" y="1484784"/>
            <a:ext cx="8147248" cy="8206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u="sng" dirty="0" smtClean="0"/>
              <a:t>Основными традициями </a:t>
            </a:r>
            <a:r>
              <a:rPr lang="ru-RU" sz="2000" b="1" u="sng" dirty="0" smtClean="0"/>
              <a:t>ГПВ в </a:t>
            </a:r>
            <a:r>
              <a:rPr lang="ru-RU" sz="2000" b="1" u="sng" dirty="0" smtClean="0"/>
              <a:t>образовательной организации являются следующие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23528" y="2348879"/>
          <a:ext cx="8568951" cy="3978767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4320480"/>
                <a:gridCol w="4248471"/>
              </a:tblGrid>
              <a:tr h="400425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kern="1200" dirty="0"/>
                        <a:t>стержнем годового цикла являются ключевые общешкольные дела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387" marR="493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2019-2020 уч.год – юбилей Победы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2020-2021 уч.год – год Науки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387" marR="49387" marT="0" marB="0"/>
                </a:tc>
              </a:tr>
              <a:tr h="663305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kern="1200" dirty="0" smtClean="0"/>
                        <a:t>по </a:t>
                      </a:r>
                      <a:r>
                        <a:rPr lang="ru-RU" sz="1600" kern="1200" dirty="0"/>
                        <a:t>мере взросления ребенка увеличивается и его роль в совместных </a:t>
                      </a:r>
                      <a:r>
                        <a:rPr lang="ru-RU" sz="1600" kern="1200" dirty="0" smtClean="0"/>
                        <a:t>делах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387" marR="493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/>
                        <a:t>(от пассивного наблюдателя до организатора)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387" marR="49387" marT="0" marB="0"/>
                </a:tc>
              </a:tr>
              <a:tr h="667375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kern="1200" dirty="0"/>
                        <a:t>педагоги ориентированы на формирование коллективов в рамках школьных классов, кружков, студий, секций и иных детских объединений 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387" marR="493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В школьном музее действует «Музейный актив», «Школа экскурсоводов», «Фотостудия»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387" marR="49387" marT="0" marB="0"/>
                </a:tc>
              </a:tr>
              <a:tr h="106780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kern="1200" dirty="0"/>
                        <a:t>ключевой фигурой воспитания в школе является классный руководитель, реализующий по отношению к детям защитную, личностно развивающую, организационную, посредническую (в разрешении конфликтов) функции.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387" marR="4938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/>
                        <a:t>Без личной заинтересованности самого классного руководителя не возможно сотрудничество между классным коллективом и школьным музеем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387" marR="4938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4082"/>
          </a:xfrm>
        </p:spPr>
        <p:txBody>
          <a:bodyPr>
            <a:noAutofit/>
          </a:bodyPr>
          <a:lstStyle/>
          <a:p>
            <a:pPr latinLnBrk="1"/>
            <a:r>
              <a:rPr lang="ru-RU" sz="2800" b="1" dirty="0" smtClean="0">
                <a:latin typeface="Batang" pitchFamily="18" charset="-127"/>
                <a:ea typeface="Batang" pitchFamily="18" charset="-127"/>
              </a:rPr>
              <a:t>2. ЦЕЛЬ И ЗАДАЧИ ВОСПИТАНИЯ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801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	</a:t>
            </a:r>
          </a:p>
          <a:p>
            <a:pPr algn="just"/>
            <a:endParaRPr lang="ru-RU" sz="24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323528" y="836712"/>
            <a:ext cx="8147248" cy="5040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Общая </a:t>
            </a:r>
            <a:r>
              <a:rPr lang="ru-RU" sz="2000" b="1" i="1" dirty="0" smtClean="0"/>
              <a:t>цель</a:t>
            </a:r>
            <a:r>
              <a:rPr lang="ru-RU" sz="2000" dirty="0" smtClean="0"/>
              <a:t> </a:t>
            </a:r>
            <a:r>
              <a:rPr lang="ru-RU" sz="2000" b="1" i="1" dirty="0" smtClean="0"/>
              <a:t>воспитания </a:t>
            </a:r>
            <a:r>
              <a:rPr lang="ru-RU" sz="2000" dirty="0" smtClean="0"/>
              <a:t>– </a:t>
            </a:r>
            <a:r>
              <a:rPr lang="ru-RU" sz="2000" dirty="0" smtClean="0"/>
              <a:t>личностное развитие школьников</a:t>
            </a:r>
            <a:endParaRPr lang="ru-RU" sz="2000" b="1" u="sng" dirty="0" smtClean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67544" y="1397000"/>
          <a:ext cx="8352928" cy="4713478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655535"/>
                <a:gridCol w="6697393"/>
              </a:tblGrid>
              <a:tr h="114478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1. В воспитании детей младшего школьного возраста </a:t>
                      </a:r>
                      <a:r>
                        <a:rPr lang="ru-RU" sz="1800" b="1" dirty="0"/>
                        <a:t>(уровень начального общего образования)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99" marR="159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- быть любящим, послушным и отзывчивым сыном (дочерью), братом (сестрой), внуком (внучкой); уважать старших и заботиться о младших членах семьи;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/>
                        <a:t>- </a:t>
                      </a:r>
                      <a:r>
                        <a:rPr lang="ru-RU" sz="1800" dirty="0"/>
                        <a:t>знать и любить свою Родину – свой родной дом, двор, улицу, город, село, свою страну;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- беречь и охранять природу; 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- стремиться узнавать что-то новое, проявлять любознательность, ценить знания;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- уметь сопереживать, проявлять сострадание к попавшим в беду; стремиться устанавливать хорошие отношения с другими людьми; уметь прощать обиды, защищать слабых, по мере возможности помогать нуждающимся в этом  людям; уважительно относиться к людям иной национальной или религиозной принадлежности, иного имущественного положения, людям с ограниченными возможностями здоровья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5999" marR="159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4082"/>
          </a:xfrm>
        </p:spPr>
        <p:txBody>
          <a:bodyPr>
            <a:noAutofit/>
          </a:bodyPr>
          <a:lstStyle/>
          <a:p>
            <a:pPr latinLnBrk="1"/>
            <a:r>
              <a:rPr lang="ru-RU" sz="2800" b="1" dirty="0" smtClean="0">
                <a:latin typeface="Batang" pitchFamily="18" charset="-127"/>
                <a:ea typeface="Batang" pitchFamily="18" charset="-127"/>
              </a:rPr>
              <a:t>2. ЦЕЛЬ И ЗАДАЧИ ВОСПИТАНИЯ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801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	</a:t>
            </a:r>
          </a:p>
          <a:p>
            <a:pPr algn="just"/>
            <a:endParaRPr lang="ru-RU" sz="24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323528" y="836712"/>
            <a:ext cx="8147248" cy="5040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Общая </a:t>
            </a:r>
            <a:r>
              <a:rPr lang="ru-RU" sz="2000" b="1" i="1" dirty="0" smtClean="0"/>
              <a:t>цель</a:t>
            </a:r>
            <a:r>
              <a:rPr lang="ru-RU" sz="2000" dirty="0" smtClean="0"/>
              <a:t> </a:t>
            </a:r>
            <a:r>
              <a:rPr lang="ru-RU" sz="2000" b="1" i="1" dirty="0" smtClean="0"/>
              <a:t>воспитания </a:t>
            </a:r>
            <a:r>
              <a:rPr lang="ru-RU" sz="2000" dirty="0" smtClean="0"/>
              <a:t>– </a:t>
            </a:r>
            <a:r>
              <a:rPr lang="ru-RU" sz="2000" dirty="0" smtClean="0"/>
              <a:t>личностное развитие школьников</a:t>
            </a:r>
            <a:endParaRPr lang="ru-RU" sz="2000" b="1" u="sng" dirty="0" smtClean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95536" y="1513586"/>
          <a:ext cx="8352928" cy="502894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655535"/>
                <a:gridCol w="6697393"/>
              </a:tblGrid>
              <a:tr h="194614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/>
                        <a:t>2. В воспитании детей подросткового возраста </a:t>
                      </a:r>
                      <a:r>
                        <a:rPr lang="ru-RU" sz="1800" b="1" kern="1200" dirty="0"/>
                        <a:t>(уровень основного общего образования)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999" marR="159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/>
                        <a:t>- к семье как главной опоре в жизни человека и источнику его счастья;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/>
                        <a:t>- </a:t>
                      </a:r>
                      <a:r>
                        <a:rPr lang="ru-RU" sz="1800" kern="1200" dirty="0"/>
                        <a:t>к своему отечеству, своей малой и большой Родине как месту, в котором человек вырос и познал первые радости и неудачи, которая завещана ему предками и которую нужно оберегать;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/>
                        <a:t>- к природе как источнику жизни на Земле, основе самого ее существования, нуждающейся в защите и постоянном внимании со стороны человека;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/>
                        <a:t>- </a:t>
                      </a:r>
                      <a:r>
                        <a:rPr lang="ru-RU" sz="1800" kern="1200" dirty="0"/>
                        <a:t>к культуре как духовному богатству общества и важному условию ощущения человеком полноты проживаемой жизни, которое дают ему чтение, музыка, искусство, театр, творческое самовыражение;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/>
                        <a:t>- к окружающим людям как безусловной и абсолютной ценности, как равноправным социальным партнерам, с которыми необходимо выстраивать доброжелательные и </a:t>
                      </a:r>
                      <a:r>
                        <a:rPr lang="ru-RU" sz="1800" kern="1200" dirty="0" err="1"/>
                        <a:t>взаимоподдерживающие</a:t>
                      </a:r>
                      <a:r>
                        <a:rPr lang="ru-RU" sz="1800" kern="1200" dirty="0"/>
                        <a:t> отношения, дающие человеку радость общения и позволяющие избегать чувства </a:t>
                      </a:r>
                      <a:r>
                        <a:rPr lang="ru-RU" sz="1800" kern="1200" dirty="0" smtClean="0"/>
                        <a:t>одиночества.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999" marR="159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4082"/>
          </a:xfrm>
        </p:spPr>
        <p:txBody>
          <a:bodyPr>
            <a:noAutofit/>
          </a:bodyPr>
          <a:lstStyle/>
          <a:p>
            <a:pPr latinLnBrk="1"/>
            <a:r>
              <a:rPr lang="ru-RU" sz="2800" b="1" dirty="0" smtClean="0">
                <a:latin typeface="Batang" pitchFamily="18" charset="-127"/>
                <a:ea typeface="Batang" pitchFamily="18" charset="-127"/>
              </a:rPr>
              <a:t>2. ЦЕЛЬ И ЗАДАЧИ ВОСПИТАНИЯ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801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	</a:t>
            </a:r>
          </a:p>
          <a:p>
            <a:pPr algn="just"/>
            <a:endParaRPr lang="ru-RU" sz="24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323528" y="836712"/>
            <a:ext cx="8147248" cy="5040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Общая </a:t>
            </a:r>
            <a:r>
              <a:rPr lang="ru-RU" sz="2000" b="1" i="1" dirty="0" smtClean="0"/>
              <a:t>цель</a:t>
            </a:r>
            <a:r>
              <a:rPr lang="ru-RU" sz="2000" dirty="0" smtClean="0"/>
              <a:t> </a:t>
            </a:r>
            <a:r>
              <a:rPr lang="ru-RU" sz="2000" b="1" i="1" dirty="0" smtClean="0"/>
              <a:t>воспитания </a:t>
            </a:r>
            <a:r>
              <a:rPr lang="ru-RU" sz="2000" dirty="0" smtClean="0"/>
              <a:t>– </a:t>
            </a:r>
            <a:r>
              <a:rPr lang="ru-RU" sz="2000" dirty="0" smtClean="0"/>
              <a:t>личностное развитие школьников</a:t>
            </a:r>
            <a:endParaRPr lang="ru-RU" sz="2000" b="1" u="sng" dirty="0" smtClean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67544" y="1397000"/>
          <a:ext cx="7992888" cy="502894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656184"/>
                <a:gridCol w="6336704"/>
              </a:tblGrid>
              <a:tr h="9730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/>
                        <a:t>3. В воспитании детей юношеского возраста (уровень среднего общего образования)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999" marR="1599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/>
                        <a:t>- опыт дел, направленных на заботу о своей семье, родных и близких;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/>
                        <a:t>- опыт дел, направленных на пользу своему родному городу или селу, стране в целом, опыт деятельного выражения собственной гражданской позиции;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/>
                        <a:t>- опыт природоохранных дел;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/>
                        <a:t>- опыт самостоятельного приобретения новых знаний, проведения научных исследований, опыт проектной деятельности;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/>
                        <a:t>- опыт изучения, защиты и восстановления культурного наследия человечества, опыт создания собственных произведений культуры, опыт творческого самовыражения;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/>
                        <a:t>- опыт оказания помощи окружающим, заботы о малышах или пожилых людях, волонтерский опыт;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/>
                        <a:t>- опыт самопознания и самоанализа, опыт социально приемлемого самовыражения и самореализации.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999" marR="159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4082"/>
          </a:xfrm>
        </p:spPr>
        <p:txBody>
          <a:bodyPr>
            <a:noAutofit/>
          </a:bodyPr>
          <a:lstStyle/>
          <a:p>
            <a:pPr latinLnBrk="1"/>
            <a:r>
              <a:rPr lang="ru-RU" sz="2800" b="1" dirty="0" smtClean="0">
                <a:latin typeface="Batang" pitchFamily="18" charset="-127"/>
                <a:ea typeface="Batang" pitchFamily="18" charset="-127"/>
              </a:rPr>
              <a:t>2. ЦЕЛЬ И ЗАДАЧИ ВОСПИТАНИЯ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801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	</a:t>
            </a:r>
          </a:p>
          <a:p>
            <a:pPr algn="just"/>
            <a:endParaRPr lang="ru-RU" sz="24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323528" y="836712"/>
            <a:ext cx="8147248" cy="568863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2000" dirty="0" smtClean="0"/>
              <a:t>Достижению поставленной цели воспитания школьников будет способствовать решение следующих основных </a:t>
            </a:r>
            <a:r>
              <a:rPr lang="ru-RU" sz="2000" b="1" i="1" dirty="0" smtClean="0"/>
              <a:t>задач</a:t>
            </a:r>
            <a:r>
              <a:rPr lang="ru-RU" sz="2000" dirty="0" smtClean="0"/>
              <a:t>: </a:t>
            </a:r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реализовывать </a:t>
            </a:r>
            <a:r>
              <a:rPr lang="ru-RU" sz="2000" dirty="0" smtClean="0"/>
              <a:t>воспитательные возможности </a:t>
            </a:r>
            <a:r>
              <a:rPr lang="ru-RU" sz="2000" b="1" dirty="0" smtClean="0"/>
              <a:t>общешкольных ключевых дел</a:t>
            </a:r>
            <a:r>
              <a:rPr lang="ru-RU" sz="2000" dirty="0" smtClean="0"/>
              <a:t>, поддерживать традиции их коллективного планирования, организации, проведения и анализа в школьном сообществе;</a:t>
            </a:r>
          </a:p>
          <a:p>
            <a:pPr lvl="0"/>
            <a:r>
              <a:rPr lang="ru-RU" sz="2000" dirty="0" smtClean="0"/>
              <a:t>реализовывать потенциал классного руководства в воспитании школьников, поддерживать </a:t>
            </a:r>
            <a:r>
              <a:rPr lang="ru-RU" sz="2000" b="1" dirty="0" smtClean="0"/>
              <a:t>активное участие классных сообществ в жизни школы</a:t>
            </a:r>
            <a:r>
              <a:rPr lang="ru-RU" sz="2000" dirty="0" smtClean="0"/>
              <a:t>;</a:t>
            </a:r>
          </a:p>
          <a:p>
            <a:pPr lvl="0"/>
            <a:r>
              <a:rPr lang="ru-RU" sz="2000" b="1" dirty="0" smtClean="0"/>
              <a:t>вовлекать школьников в кружки, секции, клубы, студии и иные объединения</a:t>
            </a:r>
            <a:r>
              <a:rPr lang="ru-RU" sz="2000" dirty="0" smtClean="0"/>
              <a:t>, работающие по школьным программам внеурочной деятельности, реализовывать их воспитательные возможности;</a:t>
            </a:r>
          </a:p>
          <a:p>
            <a:pPr lvl="0"/>
            <a:r>
              <a:rPr lang="ru-RU" sz="2000" dirty="0" smtClean="0"/>
              <a:t>инициировать </a:t>
            </a:r>
            <a:r>
              <a:rPr lang="ru-RU" sz="2000" dirty="0" smtClean="0"/>
              <a:t>и поддерживать </a:t>
            </a:r>
            <a:r>
              <a:rPr lang="ru-RU" sz="2000" b="1" dirty="0" smtClean="0"/>
              <a:t>ученическое самоуправление</a:t>
            </a:r>
            <a:r>
              <a:rPr lang="ru-RU" sz="2000" dirty="0" smtClean="0"/>
              <a:t> – как на уровне школы, так и на уровне классных сообществ; </a:t>
            </a:r>
          </a:p>
          <a:p>
            <a:pPr lvl="0"/>
            <a:r>
              <a:rPr lang="ru-RU" sz="2000" dirty="0" smtClean="0"/>
              <a:t>поддерживать деятельность функционирующих на базе школы </a:t>
            </a:r>
            <a:r>
              <a:rPr lang="ru-RU" sz="2000" b="1" dirty="0" smtClean="0"/>
              <a:t>детских общественных объединений и организаций</a:t>
            </a:r>
            <a:r>
              <a:rPr lang="ru-RU" sz="2000" dirty="0" smtClean="0"/>
              <a:t>;</a:t>
            </a:r>
          </a:p>
          <a:p>
            <a:pPr lvl="0"/>
            <a:r>
              <a:rPr lang="ru-RU" sz="2000" b="1" dirty="0" smtClean="0"/>
              <a:t>организовывать для школьников экскурсии, экспедиции, походы и реализовывать их воспитательный потенциал</a:t>
            </a:r>
            <a:r>
              <a:rPr lang="ru-RU" sz="2000" dirty="0" smtClean="0"/>
              <a:t>;</a:t>
            </a:r>
          </a:p>
          <a:p>
            <a:pPr lvl="0"/>
            <a:r>
              <a:rPr lang="ru-RU" sz="2000" dirty="0" smtClean="0"/>
              <a:t>организовывать </a:t>
            </a:r>
            <a:r>
              <a:rPr lang="ru-RU" sz="2000" b="1" dirty="0" err="1" smtClean="0"/>
              <a:t>профориентационную</a:t>
            </a:r>
            <a:r>
              <a:rPr lang="ru-RU" sz="2000" b="1" dirty="0" smtClean="0"/>
              <a:t> работу со школьниками</a:t>
            </a:r>
            <a:r>
              <a:rPr lang="ru-RU" sz="2000" dirty="0" smtClean="0"/>
              <a:t>;</a:t>
            </a:r>
          </a:p>
          <a:p>
            <a:pPr lvl="0"/>
            <a:r>
              <a:rPr lang="ru-RU" sz="2000" dirty="0" smtClean="0"/>
              <a:t>развивать </a:t>
            </a:r>
            <a:r>
              <a:rPr lang="ru-RU" sz="2000" dirty="0" smtClean="0"/>
              <a:t>предметно-эстетическую среду школы и реализовывать ее воспитательные </a:t>
            </a:r>
            <a:r>
              <a:rPr lang="ru-RU" sz="2000" dirty="0" smtClean="0"/>
              <a:t>возможности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Batang" pitchFamily="18" charset="-127"/>
                <a:ea typeface="Batang" pitchFamily="18" charset="-127"/>
              </a:rPr>
              <a:t>3. </a:t>
            </a:r>
            <a:r>
              <a:rPr lang="ru-RU" sz="2400" b="1" dirty="0" smtClean="0">
                <a:latin typeface="Batang" pitchFamily="18" charset="-127"/>
                <a:ea typeface="Batang" pitchFamily="18" charset="-127"/>
              </a:rPr>
              <a:t>ВИДЫ, ФОРМЫ И СОДЕРЖАНИЕ </a:t>
            </a:r>
            <a:r>
              <a:rPr lang="ru-RU" sz="2400" b="1" dirty="0" smtClean="0">
                <a:latin typeface="Batang" pitchFamily="18" charset="-127"/>
                <a:ea typeface="Batang" pitchFamily="18" charset="-127"/>
              </a:rPr>
              <a:t>ДЕЯТЕЛЬНОСТИ</a:t>
            </a:r>
            <a:br>
              <a:rPr lang="ru-RU" sz="24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2400" b="1" dirty="0" smtClean="0">
                <a:latin typeface="Batang" pitchFamily="18" charset="-127"/>
                <a:ea typeface="Batang" pitchFamily="18" charset="-127"/>
              </a:rPr>
              <a:t/>
            </a:r>
            <a:br>
              <a:rPr lang="ru-RU" sz="24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2400" b="1" dirty="0" smtClean="0">
                <a:latin typeface="Batang" pitchFamily="18" charset="-127"/>
                <a:ea typeface="Batang" pitchFamily="18" charset="-127"/>
              </a:rPr>
              <a:t>Модули программы воспитания</a:t>
            </a:r>
            <a:endParaRPr lang="ru-RU" sz="2400" b="1" dirty="0" smtClean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801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	</a:t>
            </a:r>
          </a:p>
          <a:p>
            <a:pPr algn="just"/>
            <a:endParaRPr lang="ru-RU" sz="2400" b="1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787496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1628801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	</a:t>
            </a:r>
          </a:p>
          <a:p>
            <a:pPr algn="just"/>
            <a:endParaRPr lang="ru-RU" sz="2400" b="1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atang" pitchFamily="18" charset="-127"/>
                <a:ea typeface="Batang" pitchFamily="18" charset="-127"/>
              </a:rPr>
              <a:t>СПАСИБО!</a:t>
            </a:r>
          </a:p>
        </p:txBody>
      </p:sp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620688"/>
            <a:ext cx="8208912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Batang" pitchFamily="18" charset="-127"/>
                <a:ea typeface="Batang" pitchFamily="18" charset="-127"/>
                <a:cs typeface="+mj-cs"/>
              </a:rPr>
              <a:t>Патриотизм – это не значит только одна любовь к своей Родине. Это гораздо больше... </a:t>
            </a:r>
            <a:endParaRPr lang="ru-RU" sz="3600" b="1" dirty="0" smtClean="0">
              <a:latin typeface="Batang" pitchFamily="18" charset="-127"/>
              <a:ea typeface="Batang" pitchFamily="18" charset="-127"/>
              <a:cs typeface="+mj-cs"/>
            </a:endParaRPr>
          </a:p>
          <a:p>
            <a:r>
              <a:rPr lang="ru-RU" sz="3600" b="1" dirty="0" smtClean="0">
                <a:latin typeface="Batang" pitchFamily="18" charset="-127"/>
                <a:ea typeface="Batang" pitchFamily="18" charset="-127"/>
                <a:cs typeface="+mj-cs"/>
              </a:rPr>
              <a:t>Это </a:t>
            </a:r>
            <a:r>
              <a:rPr lang="ru-RU" sz="3600" b="1" dirty="0">
                <a:latin typeface="Batang" pitchFamily="18" charset="-127"/>
                <a:ea typeface="Batang" pitchFamily="18" charset="-127"/>
                <a:cs typeface="+mj-cs"/>
              </a:rPr>
              <a:t>— сознание своей неотъемлемости от Родины и неотъемлемое переживание вместе с ней её счастливых и её несчастных дней.</a:t>
            </a:r>
          </a:p>
          <a:p>
            <a:pPr algn="r"/>
            <a:endParaRPr lang="ru-RU" sz="2800" b="1" dirty="0" smtClean="0">
              <a:latin typeface="Batang" pitchFamily="18" charset="-127"/>
              <a:ea typeface="Batang" pitchFamily="18" charset="-127"/>
              <a:cs typeface="+mj-cs"/>
            </a:endParaRPr>
          </a:p>
          <a:p>
            <a:pPr algn="r"/>
            <a:r>
              <a:rPr lang="ru-RU" sz="2800" b="1" dirty="0" smtClean="0">
                <a:latin typeface="Batang" pitchFamily="18" charset="-127"/>
                <a:ea typeface="Batang" pitchFamily="18" charset="-127"/>
                <a:cs typeface="+mj-cs"/>
              </a:rPr>
              <a:t>Алексей </a:t>
            </a:r>
            <a:r>
              <a:rPr lang="ru-RU" sz="2800" b="1" dirty="0">
                <a:latin typeface="Batang" pitchFamily="18" charset="-127"/>
                <a:ea typeface="Batang" pitchFamily="18" charset="-127"/>
                <a:cs typeface="+mj-cs"/>
              </a:rPr>
              <a:t>Николаевич Толстой</a:t>
            </a:r>
          </a:p>
        </p:txBody>
      </p:sp>
    </p:spTree>
    <p:extLst>
      <p:ext uri="{BB962C8B-B14F-4D97-AF65-F5344CB8AC3E}">
        <p14:creationId xmlns:p14="http://schemas.microsoft.com/office/powerpoint/2010/main" xmlns="" val="313183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071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Batang" pitchFamily="18" charset="-127"/>
                <a:ea typeface="Batang" pitchFamily="18" charset="-127"/>
              </a:rPr>
              <a:t>Нормативно-правовые акты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801"/>
            <a:ext cx="8568952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pitchFamily="34" charset="0"/>
              <a:buChar char="•"/>
            </a:pPr>
            <a:r>
              <a:rPr lang="ru-RU" sz="2800" dirty="0" smtClean="0">
                <a:latin typeface="Batang" pitchFamily="18" charset="-127"/>
                <a:ea typeface="Batang" pitchFamily="18" charset="-127"/>
                <a:cs typeface="+mj-cs"/>
              </a:rPr>
              <a:t>Государственная программа «Патриотическое воспитание граждан Российской Федерации на 2020–2025 годы»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</a:pPr>
            <a:r>
              <a:rPr lang="ru-RU" sz="2800" dirty="0" smtClean="0">
                <a:latin typeface="Batang" pitchFamily="18" charset="-127"/>
                <a:ea typeface="Batang" pitchFamily="18" charset="-127"/>
                <a:cs typeface="+mj-cs"/>
              </a:rPr>
              <a:t>Концепция патриотического воспитания граждан Российской </a:t>
            </a:r>
            <a:r>
              <a:rPr lang="ru-RU" sz="2800" dirty="0" smtClean="0">
                <a:latin typeface="Batang" pitchFamily="18" charset="-127"/>
                <a:ea typeface="Batang" pitchFamily="18" charset="-127"/>
                <a:cs typeface="+mj-cs"/>
              </a:rPr>
              <a:t>Федерации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</a:pPr>
            <a:r>
              <a:rPr lang="ru-RU" sz="2800" dirty="0" smtClean="0">
                <a:latin typeface="Batang" pitchFamily="18" charset="-127"/>
                <a:ea typeface="Batang" pitchFamily="18" charset="-127"/>
                <a:cs typeface="+mj-cs"/>
              </a:rPr>
              <a:t>Федеральный закон </a:t>
            </a:r>
            <a:r>
              <a:rPr lang="ru-RU" sz="2800" dirty="0" smtClean="0">
                <a:latin typeface="Batang" pitchFamily="18" charset="-127"/>
                <a:ea typeface="Batang" pitchFamily="18" charset="-127"/>
                <a:cs typeface="+mj-cs"/>
              </a:rPr>
              <a:t>от 29.12.2012 N 273-ФЗ «Об образовании в Российской </a:t>
            </a:r>
            <a:r>
              <a:rPr lang="ru-RU" sz="2800" dirty="0" smtClean="0">
                <a:latin typeface="Batang" pitchFamily="18" charset="-127"/>
                <a:ea typeface="Batang" pitchFamily="18" charset="-127"/>
                <a:cs typeface="+mj-cs"/>
              </a:rPr>
              <a:t>Федерации»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</a:pPr>
            <a:r>
              <a:rPr lang="ru-RU" sz="2800" dirty="0" smtClean="0">
                <a:latin typeface="Batang" pitchFamily="18" charset="-127"/>
                <a:ea typeface="Batang" pitchFamily="18" charset="-127"/>
                <a:cs typeface="+mj-cs"/>
              </a:rPr>
              <a:t>«Основы государственной молодежной политики Российской Федерации на период до 2025 года» от 29.11.2014 года № </a:t>
            </a:r>
            <a:r>
              <a:rPr lang="ru-RU" sz="2800" dirty="0" smtClean="0">
                <a:latin typeface="Batang" pitchFamily="18" charset="-127"/>
                <a:ea typeface="Batang" pitchFamily="18" charset="-127"/>
                <a:cs typeface="+mj-cs"/>
              </a:rPr>
              <a:t>2403-р</a:t>
            </a:r>
            <a:endParaRPr lang="ru-RU" sz="2000" dirty="0" smtClean="0">
              <a:latin typeface="Batang" pitchFamily="18" charset="-127"/>
              <a:ea typeface="Batang" pitchFamily="18" charset="-127"/>
              <a:cs typeface="+mj-cs"/>
            </a:endParaRPr>
          </a:p>
          <a:p>
            <a:pPr algn="just"/>
            <a:endParaRPr lang="ru-RU" sz="2400" b="1" dirty="0" smtClean="0"/>
          </a:p>
          <a:p>
            <a:pPr algn="just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latin typeface="Batang" pitchFamily="18" charset="-127"/>
                <a:ea typeface="Batang" pitchFamily="18" charset="-127"/>
              </a:rPr>
              <a:t>Патриотическое воспитание -  </a:t>
            </a:r>
            <a:endParaRPr lang="ru-RU" sz="4000" b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611560" y="1412776"/>
            <a:ext cx="7704856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/>
              <a:t>систематическая </a:t>
            </a:r>
            <a:r>
              <a:rPr lang="ru-RU" dirty="0" smtClean="0"/>
              <a:t>и </a:t>
            </a:r>
            <a:r>
              <a:rPr lang="ru-RU" dirty="0" smtClean="0"/>
              <a:t>целенаправленная </a:t>
            </a:r>
            <a:r>
              <a:rPr lang="ru-RU" dirty="0" smtClean="0"/>
              <a:t>деятельность органов государственной власти, институтов гражданского общества и семьи по формированию у граждан высокого патриотического сознания, чувства верности своему Отечеству, готовности к выполнению гражданского долга и конституционных обязанностей по защите интересов Родины (2015</a:t>
            </a:r>
            <a:r>
              <a:rPr lang="ru-RU" dirty="0" smtClean="0"/>
              <a:t>).</a:t>
            </a:r>
            <a:endParaRPr lang="ru-RU" sz="2400" dirty="0" smtClean="0"/>
          </a:p>
          <a:p>
            <a:pPr algn="r">
              <a:buNone/>
            </a:pPr>
            <a:r>
              <a:rPr lang="ru-RU" sz="2000" dirty="0" smtClean="0"/>
              <a:t>Постановление Правительства Российской Федерации от 30.12.2015 № 1493 "О государственной программе "Патриотическое воспитание граждан Российской Федерации на 2016 - 2020 годы"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801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	</a:t>
            </a:r>
          </a:p>
          <a:p>
            <a:pPr algn="just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99592" y="332656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Batang" pitchFamily="18" charset="-127"/>
                <a:ea typeface="Batang" pitchFamily="18" charset="-127"/>
                <a:cs typeface="+mj-cs"/>
              </a:rPr>
              <a:t>Объекты патриотического воспитания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971600" y="1052737"/>
            <a:ext cx="7700739" cy="36004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Семья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971600" y="1556792"/>
            <a:ext cx="7704856" cy="57606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>
                <a:latin typeface="Times New Roman" pitchFamily="18" charset="0"/>
                <a:cs typeface="Arial" pitchFamily="34" charset="0"/>
              </a:rPr>
              <a:t>Молодые граждане и молодежные общественные объединения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971600" y="2276872"/>
            <a:ext cx="7704855" cy="5040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Arial" pitchFamily="34" charset="0"/>
              </a:rPr>
              <a:t>Военнослужащие, работники системы правоохранительных органов</a:t>
            </a: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971600" y="2924944"/>
            <a:ext cx="7704856" cy="72008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>
                <a:latin typeface="Times New Roman" pitchFamily="18" charset="0"/>
                <a:cs typeface="Arial" pitchFamily="34" charset="0"/>
              </a:rPr>
              <a:t>Трудовые коллективы предприятий, организаций, учреждений, предприниматели</a:t>
            </a: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971600" y="3789040"/>
            <a:ext cx="7704856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Arial" pitchFamily="34" charset="0"/>
              </a:rPr>
              <a:t>Представители законодательной, исполнительной и судебной власти, государственные и муниципальные служащие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971600" y="4581128"/>
            <a:ext cx="7704856" cy="64807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>
                <a:latin typeface="Times New Roman" pitchFamily="18" charset="0"/>
                <a:cs typeface="Arial" pitchFamily="34" charset="0"/>
              </a:rPr>
              <a:t>Творческая интеллигенция и представители средств массовой информации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971600" y="5301208"/>
            <a:ext cx="7704856" cy="432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2000" dirty="0" smtClean="0">
                <a:latin typeface="Times New Roman" pitchFamily="18" charset="0"/>
                <a:cs typeface="Arial" pitchFamily="34" charset="0"/>
              </a:rPr>
              <a:t>Преподаватели и воспитатели</a:t>
            </a: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971600" y="5877272"/>
            <a:ext cx="7704856" cy="43204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ts val="1000"/>
              </a:spcAft>
            </a:pPr>
            <a:r>
              <a:rPr lang="ru-RU" sz="2000" dirty="0" smtClean="0">
                <a:latin typeface="Times New Roman" pitchFamily="18" charset="0"/>
                <a:cs typeface="Arial" pitchFamily="34" charset="0"/>
              </a:rPr>
              <a:t>Представители традиционных для России религиозных </a:t>
            </a:r>
            <a:r>
              <a:rPr lang="ru-RU" sz="2000" dirty="0" err="1" smtClean="0">
                <a:latin typeface="Times New Roman" pitchFamily="18" charset="0"/>
                <a:cs typeface="Arial" pitchFamily="34" charset="0"/>
              </a:rPr>
              <a:t>конфессий</a:t>
            </a:r>
            <a:endParaRPr lang="ru-RU" sz="2000" dirty="0" smtClean="0">
              <a:latin typeface="Times New Roman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Batang" pitchFamily="18" charset="-127"/>
                <a:ea typeface="Batang" pitchFamily="18" charset="-127"/>
              </a:rPr>
              <a:t>Музейная образовательная среда выполняет определенные </a:t>
            </a:r>
            <a:r>
              <a:rPr lang="ru-RU" sz="3200" b="1" u="sng" dirty="0" smtClean="0">
                <a:latin typeface="Batang" pitchFamily="18" charset="-127"/>
                <a:ea typeface="Batang" pitchFamily="18" charset="-127"/>
              </a:rPr>
              <a:t>воспитательные задачи</a:t>
            </a:r>
            <a:r>
              <a:rPr lang="ru-RU" sz="3200" b="1" dirty="0" smtClean="0">
                <a:latin typeface="Batang" pitchFamily="18" charset="-127"/>
                <a:ea typeface="Batang" pitchFamily="18" charset="-127"/>
              </a:rPr>
              <a:t>: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683568" y="1772816"/>
            <a:ext cx="7704856" cy="4525963"/>
          </a:xfrm>
        </p:spPr>
        <p:txBody>
          <a:bodyPr>
            <a:noAutofit/>
          </a:bodyPr>
          <a:lstStyle/>
          <a:p>
            <a:pPr lvl="0"/>
            <a:r>
              <a:rPr lang="ru-RU" b="1" dirty="0" smtClean="0">
                <a:latin typeface="Batang" pitchFamily="18" charset="-127"/>
                <a:ea typeface="Batang" pitchFamily="18" charset="-127"/>
                <a:cs typeface="+mj-cs"/>
              </a:rPr>
              <a:t>воспитание у школьников патриотизма, гражданственности, бережного отношения к традициям, культуре и истории своего и других народов;</a:t>
            </a:r>
          </a:p>
          <a:p>
            <a:pPr lvl="0"/>
            <a:r>
              <a:rPr lang="ru-RU" b="1" dirty="0" smtClean="0">
                <a:latin typeface="Batang" pitchFamily="18" charset="-127"/>
                <a:ea typeface="Batang" pitchFamily="18" charset="-127"/>
                <a:cs typeface="+mj-cs"/>
              </a:rPr>
              <a:t>приобщение детей и подростков к историческому и духовному наследию России через практическое участие в сборе и обработке документов, изучении и благоустройстве памятников.</a:t>
            </a:r>
          </a:p>
          <a:p>
            <a:pPr>
              <a:buNone/>
            </a:pPr>
            <a:endParaRPr lang="ru-RU" sz="20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801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	</a:t>
            </a:r>
          </a:p>
          <a:p>
            <a:pPr algn="just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77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5071"/>
            <a:ext cx="9144000" cy="686307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u="sng" dirty="0" smtClean="0">
                <a:latin typeface="Batang" pitchFamily="18" charset="-127"/>
                <a:ea typeface="Batang" pitchFamily="18" charset="-127"/>
              </a:rPr>
              <a:t>Примерная программа воспитания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801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	</a:t>
            </a:r>
          </a:p>
          <a:p>
            <a:pPr algn="just"/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99592" y="908720"/>
            <a:ext cx="511256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создать </a:t>
            </a:r>
            <a:r>
              <a:rPr lang="ru-RU" dirty="0" smtClean="0"/>
              <a:t>и реализовать собственные работающие программы воспитания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491880" y="1268760"/>
            <a:ext cx="504056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dk1"/>
                </a:solidFill>
              </a:rPr>
              <a:t>описание системы возможных форм и способов работы с детьми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1844824"/>
            <a:ext cx="367240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конструктор для </a:t>
            </a:r>
            <a:r>
              <a:rPr lang="ru-RU" dirty="0" smtClean="0">
                <a:solidFill>
                  <a:schemeClr val="dk1"/>
                </a:solidFill>
              </a:rPr>
              <a:t>создания</a:t>
            </a:r>
            <a:r>
              <a:rPr lang="ru-RU" dirty="0" smtClean="0"/>
              <a:t> рабочей </a:t>
            </a:r>
            <a:r>
              <a:rPr lang="ru-RU" dirty="0" smtClean="0">
                <a:solidFill>
                  <a:schemeClr val="dk1"/>
                </a:solidFill>
              </a:rPr>
              <a:t>программы</a:t>
            </a:r>
            <a:r>
              <a:rPr lang="ru-RU" dirty="0" smtClean="0"/>
              <a:t> воспитания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059832" y="2276872"/>
            <a:ext cx="568863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позволяет </a:t>
            </a:r>
            <a:r>
              <a:rPr lang="ru-RU" dirty="0" smtClean="0"/>
              <a:t>корректировать </a:t>
            </a:r>
            <a:r>
              <a:rPr lang="ru-RU" dirty="0" smtClean="0"/>
              <a:t>их там, где это необходимо: добавлять нужные или удалять неактуальные материалы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95536" y="3140968"/>
            <a:ext cx="2775760" cy="4616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/>
              <a:t>Основные разделы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55576" y="3789040"/>
            <a:ext cx="784887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i="1" dirty="0" smtClean="0"/>
              <a:t>«Особенности организуемого в школе воспитательного процесса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55576" y="4365104"/>
            <a:ext cx="784887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i="1" dirty="0" smtClean="0"/>
              <a:t>«Цель и задачи воспитания»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55576" y="4941168"/>
            <a:ext cx="7848872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i="1" dirty="0" smtClean="0"/>
              <a:t>«Виды, формы и содержание деятельности»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55576" y="5589240"/>
            <a:ext cx="792088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i="1" dirty="0" smtClean="0"/>
              <a:t>«Основные направления самоанализа воспитательной работы»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doyadoyasamos.com/wp-content/uploads/2018/05/powerpoint-backgrounds-blue-and-green-cortezcolorado-with-regard-to-powerpoint-backgrounds-blue-and-green-1024x102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3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Batang" pitchFamily="18" charset="-127"/>
                <a:ea typeface="Batang" pitchFamily="18" charset="-127"/>
              </a:rPr>
              <a:t>1. ОСОБЕННОСТИ ОРГАНИЗУЕМОГО В ШКОЛЕ </a:t>
            </a:r>
            <a:br>
              <a:rPr lang="ru-RU" sz="2800" b="1" dirty="0" smtClean="0">
                <a:latin typeface="Batang" pitchFamily="18" charset="-127"/>
                <a:ea typeface="Batang" pitchFamily="18" charset="-127"/>
              </a:rPr>
            </a:br>
            <a:r>
              <a:rPr lang="ru-RU" sz="2800" b="1" dirty="0" smtClean="0">
                <a:latin typeface="Batang" pitchFamily="18" charset="-127"/>
                <a:ea typeface="Batang" pitchFamily="18" charset="-127"/>
              </a:rPr>
              <a:t>ВОСПИТАТЕЛЬНОГО ПРОЦЕССА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801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	</a:t>
            </a:r>
          </a:p>
          <a:p>
            <a:pPr algn="just"/>
            <a:endParaRPr lang="ru-RU" sz="2400" b="1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147248" cy="820688"/>
          </a:xfrm>
        </p:spPr>
        <p:txBody>
          <a:bodyPr/>
          <a:lstStyle/>
          <a:p>
            <a:pPr>
              <a:buNone/>
            </a:pPr>
            <a:r>
              <a:rPr lang="ru-RU" sz="2000" b="1" u="sng" dirty="0" smtClean="0"/>
              <a:t>Процесс воспитания </a:t>
            </a:r>
            <a:r>
              <a:rPr lang="ru-RU" sz="2000" b="1" u="sng" dirty="0" smtClean="0"/>
              <a:t>основывается </a:t>
            </a:r>
            <a:r>
              <a:rPr lang="ru-RU" sz="2000" b="1" u="sng" dirty="0" smtClean="0"/>
              <a:t>на следующих принципах взаимодействия педагогов и </a:t>
            </a:r>
            <a:r>
              <a:rPr lang="ru-RU" sz="2000" b="1" u="sng" dirty="0" smtClean="0"/>
              <a:t>школьников</a:t>
            </a:r>
            <a:endParaRPr lang="ru-RU" sz="2000" b="1" u="sng" dirty="0" smtClean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67544" y="2564904"/>
          <a:ext cx="8064896" cy="403740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4032027"/>
                <a:gridCol w="4032869"/>
              </a:tblGrid>
              <a:tr h="2142238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/>
                        <a:t>реализация процесса воспитания главным образом через </a:t>
                      </a:r>
                      <a:r>
                        <a:rPr lang="ru-RU" sz="1600" b="1" dirty="0"/>
                        <a:t>создание в школе детско-взрослых общностей</a:t>
                      </a:r>
                      <a:r>
                        <a:rPr lang="ru-RU" sz="1600" dirty="0"/>
                        <a:t>, которые бы объединяли детей и педагогов яркими и содержательными событиями, общими позитивными эмоциями и доверительными отношениями друг к другу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В Гимназии проходят встречи с интересными людьми (участниками олимпийских игр, локальных войн, ветеранами и выпускниками  школы, с членами городских общественных организаций). В дальнейших планах создание </a:t>
                      </a:r>
                      <a:r>
                        <a:rPr lang="ru-RU" sz="1600" dirty="0" err="1"/>
                        <a:t>КИВа</a:t>
                      </a:r>
                      <a:r>
                        <a:rPr lang="ru-RU" sz="1600" dirty="0"/>
                        <a:t> (клуба интересных встреч), объединяющих детей и взрослых в реализации мероприятий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3017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dirty="0"/>
                        <a:t>организация </a:t>
                      </a:r>
                      <a:r>
                        <a:rPr lang="ru-RU" sz="1600" b="1" dirty="0"/>
                        <a:t>основных совместных дел школьников и педагогов </a:t>
                      </a:r>
                      <a:r>
                        <a:rPr lang="ru-RU" sz="1600" dirty="0"/>
                        <a:t>как предмета совместной заботы и взрослых, и детей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Традиционными являются: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- вечер встреч выпускников с посещением школьного музея (вечер воспоминаний)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- вечера искусств (</a:t>
                      </a:r>
                      <a:r>
                        <a:rPr lang="ru-RU" sz="1600" dirty="0" err="1"/>
                        <a:t>кино-вечер</a:t>
                      </a:r>
                      <a:r>
                        <a:rPr lang="ru-RU" sz="1600" dirty="0"/>
                        <a:t>, литературная гостиная и др.)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825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c50121439068ee19f4ba197bec4f35585a54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1165</Words>
  <Application>Microsoft Office PowerPoint</Application>
  <PresentationFormat>Экран (4:3)</PresentationFormat>
  <Paragraphs>116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Роль школьного музея в формировании гражданско-патриотического воспитания обучающихся основной школы</vt:lpstr>
      <vt:lpstr>Слайд 2</vt:lpstr>
      <vt:lpstr>Нормативно-правовые акты</vt:lpstr>
      <vt:lpstr>Патриотическое воспитание -  </vt:lpstr>
      <vt:lpstr>Слайд 5</vt:lpstr>
      <vt:lpstr>Музейная образовательная среда выполняет определенные воспитательные задачи:</vt:lpstr>
      <vt:lpstr>Слайд 7</vt:lpstr>
      <vt:lpstr>Примерная программа воспитания </vt:lpstr>
      <vt:lpstr>1. ОСОБЕННОСТИ ОРГАНИЗУЕМОГО В ШКОЛЕ  ВОСПИТАТЕЛЬНОГО ПРОЦЕССА</vt:lpstr>
      <vt:lpstr>1. ОСОБЕННОСТИ ОРГАНИЗУЕМОГО В ШКОЛЕ  ВОСПИТАТЕЛЬНОГО ПРОЦЕССА</vt:lpstr>
      <vt:lpstr>2. ЦЕЛЬ И ЗАДАЧИ ВОСПИТАНИЯ</vt:lpstr>
      <vt:lpstr>2. ЦЕЛЬ И ЗАДАЧИ ВОСПИТАНИЯ</vt:lpstr>
      <vt:lpstr>2. ЦЕЛЬ И ЗАДАЧИ ВОСПИТАНИЯ</vt:lpstr>
      <vt:lpstr>2. ЦЕЛЬ И ЗАДАЧИ ВОСПИТАНИЯ</vt:lpstr>
      <vt:lpstr>3. ВИДЫ, ФОРМЫ И СОДЕРЖАНИЕ ДЕЯТЕЛЬНОСТИ  Модули программы воспитания</vt:lpstr>
      <vt:lpstr>СПАСИБО!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Компьютер</cp:lastModifiedBy>
  <cp:revision>42</cp:revision>
  <dcterms:created xsi:type="dcterms:W3CDTF">2021-02-16T07:46:05Z</dcterms:created>
  <dcterms:modified xsi:type="dcterms:W3CDTF">2021-02-16T19:01:23Z</dcterms:modified>
</cp:coreProperties>
</file>