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77AC"/>
    <a:srgbClr val="800000"/>
    <a:srgbClr val="FF3399"/>
    <a:srgbClr val="003366"/>
    <a:srgbClr val="006666"/>
    <a:srgbClr val="008000"/>
    <a:srgbClr val="AC144E"/>
    <a:srgbClr val="8DBE72"/>
    <a:srgbClr val="94949C"/>
    <a:srgbClr val="F93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64" autoAdjust="0"/>
  </p:normalViewPr>
  <p:slideViewPr>
    <p:cSldViewPr snapToGrid="0">
      <p:cViewPr varScale="1">
        <p:scale>
          <a:sx n="69" d="100"/>
          <a:sy n="69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793A7B-39B3-413C-AC0C-32C82F692C9F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D66F75-3BB5-44BD-BEDC-950C96838445}">
      <dgm:prSet phldrT="[Текст]" custT="1"/>
      <dgm:spPr/>
      <dgm:t>
        <a:bodyPr/>
        <a:lstStyle/>
        <a:p>
          <a:r>
            <a:rPr lang="ru-RU" sz="2000" dirty="0" smtClean="0"/>
            <a:t>Целевые установки</a:t>
          </a:r>
          <a:endParaRPr lang="ru-RU" sz="2000" dirty="0"/>
        </a:p>
      </dgm:t>
    </dgm:pt>
    <dgm:pt modelId="{C038786B-2DF7-493E-8970-DD90797AA955}" type="parTrans" cxnId="{583C24D6-5FC4-41F3-983F-24EDE0DFE52E}">
      <dgm:prSet/>
      <dgm:spPr/>
      <dgm:t>
        <a:bodyPr/>
        <a:lstStyle/>
        <a:p>
          <a:endParaRPr lang="ru-RU"/>
        </a:p>
      </dgm:t>
    </dgm:pt>
    <dgm:pt modelId="{2185A485-79BE-4C2C-9C18-6C8A4BEC5902}" type="sibTrans" cxnId="{583C24D6-5FC4-41F3-983F-24EDE0DFE52E}">
      <dgm:prSet/>
      <dgm:spPr/>
      <dgm:t>
        <a:bodyPr/>
        <a:lstStyle/>
        <a:p>
          <a:endParaRPr lang="ru-RU"/>
        </a:p>
      </dgm:t>
    </dgm:pt>
    <dgm:pt modelId="{11D84177-1E25-4389-90A3-CF5D071215F1}">
      <dgm:prSet phldrT="[Текст]" custT="1"/>
      <dgm:spPr/>
      <dgm:t>
        <a:bodyPr/>
        <a:lstStyle/>
        <a:p>
          <a:r>
            <a:rPr lang="ru-RU" sz="2000" dirty="0" smtClean="0"/>
            <a:t>Какие личностные качества формируем?</a:t>
          </a:r>
          <a:endParaRPr lang="ru-RU" sz="2000" dirty="0"/>
        </a:p>
      </dgm:t>
    </dgm:pt>
    <dgm:pt modelId="{9C126421-29D5-441B-9345-2A2BB3444157}" type="parTrans" cxnId="{D60CF1DD-FC56-4B79-A8D3-903C4A3974F6}">
      <dgm:prSet/>
      <dgm:spPr/>
      <dgm:t>
        <a:bodyPr/>
        <a:lstStyle/>
        <a:p>
          <a:endParaRPr lang="ru-RU"/>
        </a:p>
      </dgm:t>
    </dgm:pt>
    <dgm:pt modelId="{51776599-EB44-4E56-8F66-8FB4FE3A0D22}" type="sibTrans" cxnId="{D60CF1DD-FC56-4B79-A8D3-903C4A3974F6}">
      <dgm:prSet/>
      <dgm:spPr/>
      <dgm:t>
        <a:bodyPr/>
        <a:lstStyle/>
        <a:p>
          <a:endParaRPr lang="ru-RU"/>
        </a:p>
      </dgm:t>
    </dgm:pt>
    <dgm:pt modelId="{4C5B7FE0-C0FF-4397-9218-326EAD5F8B97}">
      <dgm:prSet phldrT="[Текст]"/>
      <dgm:spPr/>
      <dgm:t>
        <a:bodyPr/>
        <a:lstStyle/>
        <a:p>
          <a:r>
            <a:rPr lang="ru-RU" dirty="0" smtClean="0"/>
            <a:t>Методика </a:t>
          </a:r>
          <a:endParaRPr lang="ru-RU" dirty="0"/>
        </a:p>
      </dgm:t>
    </dgm:pt>
    <dgm:pt modelId="{330F8F88-2AA5-47E5-BEFB-2CC8BDFD46CB}" type="parTrans" cxnId="{D6E21A1C-C17E-44CB-8225-47FBA94A41AF}">
      <dgm:prSet/>
      <dgm:spPr/>
      <dgm:t>
        <a:bodyPr/>
        <a:lstStyle/>
        <a:p>
          <a:endParaRPr lang="ru-RU"/>
        </a:p>
      </dgm:t>
    </dgm:pt>
    <dgm:pt modelId="{3EDDA9F7-8275-419E-B99C-E8A8E1AE364F}" type="sibTrans" cxnId="{D6E21A1C-C17E-44CB-8225-47FBA94A41AF}">
      <dgm:prSet/>
      <dgm:spPr/>
      <dgm:t>
        <a:bodyPr/>
        <a:lstStyle/>
        <a:p>
          <a:endParaRPr lang="ru-RU"/>
        </a:p>
      </dgm:t>
    </dgm:pt>
    <dgm:pt modelId="{0E9F917E-8F76-4B51-BF4C-284E7C1577EF}">
      <dgm:prSet phldrT="[Текст]"/>
      <dgm:spPr/>
      <dgm:t>
        <a:bodyPr/>
        <a:lstStyle/>
        <a:p>
          <a:pPr algn="r"/>
          <a:r>
            <a:rPr lang="ru-RU" dirty="0" smtClean="0"/>
            <a:t>Какие методы и способы применяем?</a:t>
          </a:r>
          <a:endParaRPr lang="ru-RU" dirty="0"/>
        </a:p>
      </dgm:t>
    </dgm:pt>
    <dgm:pt modelId="{1CC3DD7A-1D45-48B4-B409-449C0FAEAD3E}" type="parTrans" cxnId="{52B50C06-C6E3-4F3E-BE06-DD6D730DF6B4}">
      <dgm:prSet/>
      <dgm:spPr/>
      <dgm:t>
        <a:bodyPr/>
        <a:lstStyle/>
        <a:p>
          <a:endParaRPr lang="ru-RU"/>
        </a:p>
      </dgm:t>
    </dgm:pt>
    <dgm:pt modelId="{DCD9A624-4AB6-4E34-825D-73A28C7831C0}" type="sibTrans" cxnId="{52B50C06-C6E3-4F3E-BE06-DD6D730DF6B4}">
      <dgm:prSet/>
      <dgm:spPr/>
      <dgm:t>
        <a:bodyPr/>
        <a:lstStyle/>
        <a:p>
          <a:endParaRPr lang="ru-RU"/>
        </a:p>
      </dgm:t>
    </dgm:pt>
    <dgm:pt modelId="{B8F77827-48A2-4C6F-9EF8-E1F431B5E99C}">
      <dgm:prSet phldrT="[Текст]"/>
      <dgm:spPr/>
      <dgm:t>
        <a:bodyPr/>
        <a:lstStyle/>
        <a:p>
          <a:r>
            <a:rPr lang="ru-RU" dirty="0" smtClean="0"/>
            <a:t>Ресурсы </a:t>
          </a:r>
          <a:endParaRPr lang="ru-RU" dirty="0"/>
        </a:p>
      </dgm:t>
    </dgm:pt>
    <dgm:pt modelId="{7A72F465-5CD0-42C0-9637-D9E3478D77FC}" type="parTrans" cxnId="{0AAA26A8-D8A9-410A-8ADD-6200F987F728}">
      <dgm:prSet/>
      <dgm:spPr/>
      <dgm:t>
        <a:bodyPr/>
        <a:lstStyle/>
        <a:p>
          <a:endParaRPr lang="ru-RU"/>
        </a:p>
      </dgm:t>
    </dgm:pt>
    <dgm:pt modelId="{B37C0EE6-4913-4015-8511-519497B8EFA9}" type="sibTrans" cxnId="{0AAA26A8-D8A9-410A-8ADD-6200F987F728}">
      <dgm:prSet/>
      <dgm:spPr/>
      <dgm:t>
        <a:bodyPr/>
        <a:lstStyle/>
        <a:p>
          <a:endParaRPr lang="ru-RU"/>
        </a:p>
      </dgm:t>
    </dgm:pt>
    <dgm:pt modelId="{4C6B2F03-3101-45D4-9029-7A61878CB8FA}">
      <dgm:prSet phldrT="[Текст]"/>
      <dgm:spPr/>
      <dgm:t>
        <a:bodyPr/>
        <a:lstStyle/>
        <a:p>
          <a:pPr algn="r"/>
          <a:r>
            <a:rPr lang="ru-RU" dirty="0" smtClean="0"/>
            <a:t>Что используем для формирования?</a:t>
          </a:r>
          <a:endParaRPr lang="ru-RU" dirty="0"/>
        </a:p>
      </dgm:t>
    </dgm:pt>
    <dgm:pt modelId="{E1627A40-FAC9-44FF-993F-8D71DCCA5F9C}" type="parTrans" cxnId="{4AD5128B-B04A-4FFE-9FD7-21BADBB9E2AE}">
      <dgm:prSet/>
      <dgm:spPr/>
      <dgm:t>
        <a:bodyPr/>
        <a:lstStyle/>
        <a:p>
          <a:endParaRPr lang="ru-RU"/>
        </a:p>
      </dgm:t>
    </dgm:pt>
    <dgm:pt modelId="{B5E7ACF0-1E89-4F16-90F3-B986E91EA241}" type="sibTrans" cxnId="{4AD5128B-B04A-4FFE-9FD7-21BADBB9E2AE}">
      <dgm:prSet/>
      <dgm:spPr/>
      <dgm:t>
        <a:bodyPr/>
        <a:lstStyle/>
        <a:p>
          <a:endParaRPr lang="ru-RU"/>
        </a:p>
      </dgm:t>
    </dgm:pt>
    <dgm:pt modelId="{2F971374-723E-497C-9FCC-57B7AB951454}">
      <dgm:prSet phldrT="[Текст]"/>
      <dgm:spPr/>
      <dgm:t>
        <a:bodyPr/>
        <a:lstStyle/>
        <a:p>
          <a:r>
            <a:rPr lang="ru-RU" dirty="0" smtClean="0"/>
            <a:t>Результат</a:t>
          </a:r>
          <a:endParaRPr lang="ru-RU" dirty="0"/>
        </a:p>
      </dgm:t>
    </dgm:pt>
    <dgm:pt modelId="{4DC9CE81-46C3-4755-B9DF-AE8C4884206E}" type="parTrans" cxnId="{149AAA20-C5A5-47DB-98B4-11538AA4208E}">
      <dgm:prSet/>
      <dgm:spPr/>
      <dgm:t>
        <a:bodyPr/>
        <a:lstStyle/>
        <a:p>
          <a:endParaRPr lang="ru-RU"/>
        </a:p>
      </dgm:t>
    </dgm:pt>
    <dgm:pt modelId="{206BD228-549B-4195-8175-2D2A191A078D}" type="sibTrans" cxnId="{149AAA20-C5A5-47DB-98B4-11538AA4208E}">
      <dgm:prSet/>
      <dgm:spPr/>
      <dgm:t>
        <a:bodyPr/>
        <a:lstStyle/>
        <a:p>
          <a:endParaRPr lang="ru-RU"/>
        </a:p>
      </dgm:t>
    </dgm:pt>
    <dgm:pt modelId="{A2452EBA-A730-4AB7-BB9C-0D1DCEC17200}">
      <dgm:prSet phldrT="[Текст]" custT="1"/>
      <dgm:spPr/>
      <dgm:t>
        <a:bodyPr/>
        <a:lstStyle/>
        <a:p>
          <a:r>
            <a:rPr lang="ru-RU" sz="2000" dirty="0" smtClean="0"/>
            <a:t>Как </a:t>
          </a:r>
          <a:r>
            <a:rPr lang="ru-RU" sz="2000" dirty="0" err="1" smtClean="0"/>
            <a:t>мониторим</a:t>
          </a:r>
          <a:r>
            <a:rPr lang="ru-RU" sz="2000" dirty="0" smtClean="0"/>
            <a:t> продвижение к результату?</a:t>
          </a:r>
          <a:endParaRPr lang="ru-RU" sz="2000" dirty="0"/>
        </a:p>
      </dgm:t>
    </dgm:pt>
    <dgm:pt modelId="{E82940E0-A661-44C2-B88A-6BF8139CB45F}" type="parTrans" cxnId="{68C587F5-937A-4064-8AE9-68E28000332A}">
      <dgm:prSet/>
      <dgm:spPr/>
      <dgm:t>
        <a:bodyPr/>
        <a:lstStyle/>
        <a:p>
          <a:endParaRPr lang="ru-RU"/>
        </a:p>
      </dgm:t>
    </dgm:pt>
    <dgm:pt modelId="{14126358-CE91-462F-9253-E46BE0576AF3}" type="sibTrans" cxnId="{68C587F5-937A-4064-8AE9-68E28000332A}">
      <dgm:prSet/>
      <dgm:spPr/>
      <dgm:t>
        <a:bodyPr/>
        <a:lstStyle/>
        <a:p>
          <a:endParaRPr lang="ru-RU"/>
        </a:p>
      </dgm:t>
    </dgm:pt>
    <dgm:pt modelId="{55A5C7D4-0A64-492E-94A5-32F3FCBA2C5E}" type="pres">
      <dgm:prSet presAssocID="{CE793A7B-39B3-413C-AC0C-32C82F692C9F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6F8E8A-7310-4541-B58B-53D8009571F5}" type="pres">
      <dgm:prSet presAssocID="{CE793A7B-39B3-413C-AC0C-32C82F692C9F}" presName="children" presStyleCnt="0"/>
      <dgm:spPr/>
    </dgm:pt>
    <dgm:pt modelId="{2807B755-4441-47B6-B448-7BA25CE8E89C}" type="pres">
      <dgm:prSet presAssocID="{CE793A7B-39B3-413C-AC0C-32C82F692C9F}" presName="child1group" presStyleCnt="0"/>
      <dgm:spPr/>
    </dgm:pt>
    <dgm:pt modelId="{2776C954-9FF4-4A57-B77B-805A7C204F3B}" type="pres">
      <dgm:prSet presAssocID="{CE793A7B-39B3-413C-AC0C-32C82F692C9F}" presName="child1" presStyleLbl="bgAcc1" presStyleIdx="0" presStyleCnt="4" custScaleX="182880" custLinFactNeighborX="-35100" custLinFactNeighborY="0"/>
      <dgm:spPr/>
      <dgm:t>
        <a:bodyPr/>
        <a:lstStyle/>
        <a:p>
          <a:endParaRPr lang="ru-RU"/>
        </a:p>
      </dgm:t>
    </dgm:pt>
    <dgm:pt modelId="{E384BCCF-E460-4C5E-959F-C7B1049356C1}" type="pres">
      <dgm:prSet presAssocID="{CE793A7B-39B3-413C-AC0C-32C82F692C9F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40F9A-7D0A-4382-9B8D-03272370C359}" type="pres">
      <dgm:prSet presAssocID="{CE793A7B-39B3-413C-AC0C-32C82F692C9F}" presName="child2group" presStyleCnt="0"/>
      <dgm:spPr/>
    </dgm:pt>
    <dgm:pt modelId="{50F03AA0-B650-4693-8442-F2C0E226AC85}" type="pres">
      <dgm:prSet presAssocID="{CE793A7B-39B3-413C-AC0C-32C82F692C9F}" presName="child2" presStyleLbl="bgAcc1" presStyleIdx="1" presStyleCnt="4" custScaleX="200749" custLinFactNeighborX="17680" custLinFactNeighborY="631"/>
      <dgm:spPr/>
      <dgm:t>
        <a:bodyPr/>
        <a:lstStyle/>
        <a:p>
          <a:endParaRPr lang="ru-RU"/>
        </a:p>
      </dgm:t>
    </dgm:pt>
    <dgm:pt modelId="{E34940AC-D8B2-47F6-A2A5-766F789E87D4}" type="pres">
      <dgm:prSet presAssocID="{CE793A7B-39B3-413C-AC0C-32C82F692C9F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A00376-99AB-4322-BC72-1E078AF47551}" type="pres">
      <dgm:prSet presAssocID="{CE793A7B-39B3-413C-AC0C-32C82F692C9F}" presName="child3group" presStyleCnt="0"/>
      <dgm:spPr/>
    </dgm:pt>
    <dgm:pt modelId="{81EA7ED6-A6EB-4E4A-8F3F-4D6369961165}" type="pres">
      <dgm:prSet presAssocID="{CE793A7B-39B3-413C-AC0C-32C82F692C9F}" presName="child3" presStyleLbl="bgAcc1" presStyleIdx="2" presStyleCnt="4" custScaleX="177909" custLinFactNeighborX="17523" custLinFactNeighborY="631"/>
      <dgm:spPr/>
      <dgm:t>
        <a:bodyPr/>
        <a:lstStyle/>
        <a:p>
          <a:endParaRPr lang="ru-RU"/>
        </a:p>
      </dgm:t>
    </dgm:pt>
    <dgm:pt modelId="{20ADC99B-ECD2-4440-B0CD-F0752FF53581}" type="pres">
      <dgm:prSet presAssocID="{CE793A7B-39B3-413C-AC0C-32C82F692C9F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941112-1C23-4E6F-B23F-DE61218419DF}" type="pres">
      <dgm:prSet presAssocID="{CE793A7B-39B3-413C-AC0C-32C82F692C9F}" presName="child4group" presStyleCnt="0"/>
      <dgm:spPr/>
    </dgm:pt>
    <dgm:pt modelId="{B46CB304-B66F-4E65-A576-BB4DFD5D4742}" type="pres">
      <dgm:prSet presAssocID="{CE793A7B-39B3-413C-AC0C-32C82F692C9F}" presName="child4" presStyleLbl="bgAcc1" presStyleIdx="3" presStyleCnt="4" custScaleX="187227" custLinFactNeighborX="-13498" custLinFactNeighborY="-1894"/>
      <dgm:spPr/>
      <dgm:t>
        <a:bodyPr/>
        <a:lstStyle/>
        <a:p>
          <a:endParaRPr lang="ru-RU"/>
        </a:p>
      </dgm:t>
    </dgm:pt>
    <dgm:pt modelId="{534ECC21-5BE0-473F-8C8A-847D82B39B5C}" type="pres">
      <dgm:prSet presAssocID="{CE793A7B-39B3-413C-AC0C-32C82F692C9F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3F1A2F-579C-4F09-850E-F557E23ADFA5}" type="pres">
      <dgm:prSet presAssocID="{CE793A7B-39B3-413C-AC0C-32C82F692C9F}" presName="childPlaceholder" presStyleCnt="0"/>
      <dgm:spPr/>
    </dgm:pt>
    <dgm:pt modelId="{0A422773-385F-4F84-8789-D7BBAE4DF1A9}" type="pres">
      <dgm:prSet presAssocID="{CE793A7B-39B3-413C-AC0C-32C82F692C9F}" presName="circle" presStyleCnt="0"/>
      <dgm:spPr/>
    </dgm:pt>
    <dgm:pt modelId="{6B3A30F9-E87B-4CF4-B1B9-9A310273C91E}" type="pres">
      <dgm:prSet presAssocID="{CE793A7B-39B3-413C-AC0C-32C82F692C9F}" presName="quadrant1" presStyleLbl="node1" presStyleIdx="0" presStyleCnt="4" custScaleX="1137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8CAC0-AC6E-4501-B632-F24F593F8F4F}" type="pres">
      <dgm:prSet presAssocID="{CE793A7B-39B3-413C-AC0C-32C82F692C9F}" presName="quadrant2" presStyleLbl="node1" presStyleIdx="1" presStyleCnt="4" custScaleX="1025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93D1B-4775-4AB4-8CFF-923D1E3252BC}" type="pres">
      <dgm:prSet presAssocID="{CE793A7B-39B3-413C-AC0C-32C82F692C9F}" presName="quadrant3" presStyleLbl="node1" presStyleIdx="2" presStyleCnt="4" custScaleX="106307" custLinFactNeighborX="-467" custLinFactNeighborY="-93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F8DBEF-E3B8-4EF6-94E5-9071E6EE4DC1}" type="pres">
      <dgm:prSet presAssocID="{CE793A7B-39B3-413C-AC0C-32C82F692C9F}" presName="quadrant4" presStyleLbl="node1" presStyleIdx="3" presStyleCnt="4" custScaleX="108174" custLinFactNeighborX="-1400" custLinFactNeighborY="-46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D20704-7A2A-4E93-9E84-C4C353B6638F}" type="pres">
      <dgm:prSet presAssocID="{CE793A7B-39B3-413C-AC0C-32C82F692C9F}" presName="quadrantPlaceholder" presStyleCnt="0"/>
      <dgm:spPr/>
    </dgm:pt>
    <dgm:pt modelId="{F2992E68-3091-4E65-B676-1693034CCB89}" type="pres">
      <dgm:prSet presAssocID="{CE793A7B-39B3-413C-AC0C-32C82F692C9F}" presName="center1" presStyleLbl="fgShp" presStyleIdx="0" presStyleCnt="2"/>
      <dgm:spPr/>
    </dgm:pt>
    <dgm:pt modelId="{574154A3-1F18-4C76-A6C1-D7C052A05A65}" type="pres">
      <dgm:prSet presAssocID="{CE793A7B-39B3-413C-AC0C-32C82F692C9F}" presName="center2" presStyleLbl="fgShp" presStyleIdx="1" presStyleCnt="2"/>
      <dgm:spPr/>
    </dgm:pt>
  </dgm:ptLst>
  <dgm:cxnLst>
    <dgm:cxn modelId="{27121629-8422-4208-9803-56E920B842A8}" type="presOf" srcId="{2F971374-723E-497C-9FCC-57B7AB951454}" destId="{C3F8DBEF-E3B8-4EF6-94E5-9071E6EE4DC1}" srcOrd="0" destOrd="0" presId="urn:microsoft.com/office/officeart/2005/8/layout/cycle4"/>
    <dgm:cxn modelId="{2ABEFA6B-3942-449C-A299-68C27D2777D6}" type="presOf" srcId="{81D66F75-3BB5-44BD-BEDC-950C96838445}" destId="{6B3A30F9-E87B-4CF4-B1B9-9A310273C91E}" srcOrd="0" destOrd="0" presId="urn:microsoft.com/office/officeart/2005/8/layout/cycle4"/>
    <dgm:cxn modelId="{535BA662-19FD-43A6-9188-5A073E0B1328}" type="presOf" srcId="{A2452EBA-A730-4AB7-BB9C-0D1DCEC17200}" destId="{B46CB304-B66F-4E65-A576-BB4DFD5D4742}" srcOrd="0" destOrd="0" presId="urn:microsoft.com/office/officeart/2005/8/layout/cycle4"/>
    <dgm:cxn modelId="{4AD5128B-B04A-4FFE-9FD7-21BADBB9E2AE}" srcId="{B8F77827-48A2-4C6F-9EF8-E1F431B5E99C}" destId="{4C6B2F03-3101-45D4-9029-7A61878CB8FA}" srcOrd="0" destOrd="0" parTransId="{E1627A40-FAC9-44FF-993F-8D71DCCA5F9C}" sibTransId="{B5E7ACF0-1E89-4F16-90F3-B986E91EA241}"/>
    <dgm:cxn modelId="{0AAA26A8-D8A9-410A-8ADD-6200F987F728}" srcId="{CE793A7B-39B3-413C-AC0C-32C82F692C9F}" destId="{B8F77827-48A2-4C6F-9EF8-E1F431B5E99C}" srcOrd="2" destOrd="0" parTransId="{7A72F465-5CD0-42C0-9637-D9E3478D77FC}" sibTransId="{B37C0EE6-4913-4015-8511-519497B8EFA9}"/>
    <dgm:cxn modelId="{DF9612A5-C6C7-4893-B6D7-995274BBD88F}" type="presOf" srcId="{11D84177-1E25-4389-90A3-CF5D071215F1}" destId="{E384BCCF-E460-4C5E-959F-C7B1049356C1}" srcOrd="1" destOrd="0" presId="urn:microsoft.com/office/officeart/2005/8/layout/cycle4"/>
    <dgm:cxn modelId="{68C587F5-937A-4064-8AE9-68E28000332A}" srcId="{2F971374-723E-497C-9FCC-57B7AB951454}" destId="{A2452EBA-A730-4AB7-BB9C-0D1DCEC17200}" srcOrd="0" destOrd="0" parTransId="{E82940E0-A661-44C2-B88A-6BF8139CB45F}" sibTransId="{14126358-CE91-462F-9253-E46BE0576AF3}"/>
    <dgm:cxn modelId="{C0C36866-0E48-4408-B85C-21673255F412}" type="presOf" srcId="{4C5B7FE0-C0FF-4397-9218-326EAD5F8B97}" destId="{99B8CAC0-AC6E-4501-B632-F24F593F8F4F}" srcOrd="0" destOrd="0" presId="urn:microsoft.com/office/officeart/2005/8/layout/cycle4"/>
    <dgm:cxn modelId="{D6E21A1C-C17E-44CB-8225-47FBA94A41AF}" srcId="{CE793A7B-39B3-413C-AC0C-32C82F692C9F}" destId="{4C5B7FE0-C0FF-4397-9218-326EAD5F8B97}" srcOrd="1" destOrd="0" parTransId="{330F8F88-2AA5-47E5-BEFB-2CC8BDFD46CB}" sibTransId="{3EDDA9F7-8275-419E-B99C-E8A8E1AE364F}"/>
    <dgm:cxn modelId="{149AAA20-C5A5-47DB-98B4-11538AA4208E}" srcId="{CE793A7B-39B3-413C-AC0C-32C82F692C9F}" destId="{2F971374-723E-497C-9FCC-57B7AB951454}" srcOrd="3" destOrd="0" parTransId="{4DC9CE81-46C3-4755-B9DF-AE8C4884206E}" sibTransId="{206BD228-549B-4195-8175-2D2A191A078D}"/>
    <dgm:cxn modelId="{6D96E568-AF30-4AFD-8920-9C4D084888B7}" type="presOf" srcId="{4C6B2F03-3101-45D4-9029-7A61878CB8FA}" destId="{20ADC99B-ECD2-4440-B0CD-F0752FF53581}" srcOrd="1" destOrd="0" presId="urn:microsoft.com/office/officeart/2005/8/layout/cycle4"/>
    <dgm:cxn modelId="{52B50C06-C6E3-4F3E-BE06-DD6D730DF6B4}" srcId="{4C5B7FE0-C0FF-4397-9218-326EAD5F8B97}" destId="{0E9F917E-8F76-4B51-BF4C-284E7C1577EF}" srcOrd="0" destOrd="0" parTransId="{1CC3DD7A-1D45-48B4-B409-449C0FAEAD3E}" sibTransId="{DCD9A624-4AB6-4E34-825D-73A28C7831C0}"/>
    <dgm:cxn modelId="{279E8122-52F6-4AAD-B263-9E628004836A}" type="presOf" srcId="{A2452EBA-A730-4AB7-BB9C-0D1DCEC17200}" destId="{534ECC21-5BE0-473F-8C8A-847D82B39B5C}" srcOrd="1" destOrd="0" presId="urn:microsoft.com/office/officeart/2005/8/layout/cycle4"/>
    <dgm:cxn modelId="{CD32514B-9AD3-4229-9FA1-B212EEC2636F}" type="presOf" srcId="{4C6B2F03-3101-45D4-9029-7A61878CB8FA}" destId="{81EA7ED6-A6EB-4E4A-8F3F-4D6369961165}" srcOrd="0" destOrd="0" presId="urn:microsoft.com/office/officeart/2005/8/layout/cycle4"/>
    <dgm:cxn modelId="{5C828CFB-07A5-495C-94E6-A4626DD4DFF7}" type="presOf" srcId="{B8F77827-48A2-4C6F-9EF8-E1F431B5E99C}" destId="{C8693D1B-4775-4AB4-8CFF-923D1E3252BC}" srcOrd="0" destOrd="0" presId="urn:microsoft.com/office/officeart/2005/8/layout/cycle4"/>
    <dgm:cxn modelId="{D60CF1DD-FC56-4B79-A8D3-903C4A3974F6}" srcId="{81D66F75-3BB5-44BD-BEDC-950C96838445}" destId="{11D84177-1E25-4389-90A3-CF5D071215F1}" srcOrd="0" destOrd="0" parTransId="{9C126421-29D5-441B-9345-2A2BB3444157}" sibTransId="{51776599-EB44-4E56-8F66-8FB4FE3A0D22}"/>
    <dgm:cxn modelId="{7E80D3BB-C337-4152-A69B-2D46823489C9}" type="presOf" srcId="{11D84177-1E25-4389-90A3-CF5D071215F1}" destId="{2776C954-9FF4-4A57-B77B-805A7C204F3B}" srcOrd="0" destOrd="0" presId="urn:microsoft.com/office/officeart/2005/8/layout/cycle4"/>
    <dgm:cxn modelId="{A88912A6-27D4-42F1-B71F-7E6BB9E23BB4}" type="presOf" srcId="{0E9F917E-8F76-4B51-BF4C-284E7C1577EF}" destId="{50F03AA0-B650-4693-8442-F2C0E226AC85}" srcOrd="0" destOrd="0" presId="urn:microsoft.com/office/officeart/2005/8/layout/cycle4"/>
    <dgm:cxn modelId="{74F2239E-6589-420B-AF1A-34091BA95D19}" type="presOf" srcId="{0E9F917E-8F76-4B51-BF4C-284E7C1577EF}" destId="{E34940AC-D8B2-47F6-A2A5-766F789E87D4}" srcOrd="1" destOrd="0" presId="urn:microsoft.com/office/officeart/2005/8/layout/cycle4"/>
    <dgm:cxn modelId="{AB0333F4-186A-4D70-8D50-1D714D2F488A}" type="presOf" srcId="{CE793A7B-39B3-413C-AC0C-32C82F692C9F}" destId="{55A5C7D4-0A64-492E-94A5-32F3FCBA2C5E}" srcOrd="0" destOrd="0" presId="urn:microsoft.com/office/officeart/2005/8/layout/cycle4"/>
    <dgm:cxn modelId="{583C24D6-5FC4-41F3-983F-24EDE0DFE52E}" srcId="{CE793A7B-39B3-413C-AC0C-32C82F692C9F}" destId="{81D66F75-3BB5-44BD-BEDC-950C96838445}" srcOrd="0" destOrd="0" parTransId="{C038786B-2DF7-493E-8970-DD90797AA955}" sibTransId="{2185A485-79BE-4C2C-9C18-6C8A4BEC5902}"/>
    <dgm:cxn modelId="{285F3EF8-3D6C-4C57-928A-00B082A1E140}" type="presParOf" srcId="{55A5C7D4-0A64-492E-94A5-32F3FCBA2C5E}" destId="{696F8E8A-7310-4541-B58B-53D8009571F5}" srcOrd="0" destOrd="0" presId="urn:microsoft.com/office/officeart/2005/8/layout/cycle4"/>
    <dgm:cxn modelId="{38F2B899-F888-4800-9165-63566D9115AC}" type="presParOf" srcId="{696F8E8A-7310-4541-B58B-53D8009571F5}" destId="{2807B755-4441-47B6-B448-7BA25CE8E89C}" srcOrd="0" destOrd="0" presId="urn:microsoft.com/office/officeart/2005/8/layout/cycle4"/>
    <dgm:cxn modelId="{00EBD220-A78A-475F-A37B-EE45CCCB17A9}" type="presParOf" srcId="{2807B755-4441-47B6-B448-7BA25CE8E89C}" destId="{2776C954-9FF4-4A57-B77B-805A7C204F3B}" srcOrd="0" destOrd="0" presId="urn:microsoft.com/office/officeart/2005/8/layout/cycle4"/>
    <dgm:cxn modelId="{92153FE4-C945-4E6E-B911-1F2F4C5D1EB7}" type="presParOf" srcId="{2807B755-4441-47B6-B448-7BA25CE8E89C}" destId="{E384BCCF-E460-4C5E-959F-C7B1049356C1}" srcOrd="1" destOrd="0" presId="urn:microsoft.com/office/officeart/2005/8/layout/cycle4"/>
    <dgm:cxn modelId="{745C6FBF-B4E0-45AF-A9EE-EDD20BDD3E5B}" type="presParOf" srcId="{696F8E8A-7310-4541-B58B-53D8009571F5}" destId="{A5340F9A-7D0A-4382-9B8D-03272370C359}" srcOrd="1" destOrd="0" presId="urn:microsoft.com/office/officeart/2005/8/layout/cycle4"/>
    <dgm:cxn modelId="{35E83EC2-8BA9-4C3D-AD3D-9D1BE6BB20D5}" type="presParOf" srcId="{A5340F9A-7D0A-4382-9B8D-03272370C359}" destId="{50F03AA0-B650-4693-8442-F2C0E226AC85}" srcOrd="0" destOrd="0" presId="urn:microsoft.com/office/officeart/2005/8/layout/cycle4"/>
    <dgm:cxn modelId="{723BDF86-7821-44DE-8DC6-53E3C73DDFB1}" type="presParOf" srcId="{A5340F9A-7D0A-4382-9B8D-03272370C359}" destId="{E34940AC-D8B2-47F6-A2A5-766F789E87D4}" srcOrd="1" destOrd="0" presId="urn:microsoft.com/office/officeart/2005/8/layout/cycle4"/>
    <dgm:cxn modelId="{CA91F238-7A82-4B3A-A8BA-5FD7407785FE}" type="presParOf" srcId="{696F8E8A-7310-4541-B58B-53D8009571F5}" destId="{0DA00376-99AB-4322-BC72-1E078AF47551}" srcOrd="2" destOrd="0" presId="urn:microsoft.com/office/officeart/2005/8/layout/cycle4"/>
    <dgm:cxn modelId="{BD778E92-D9E5-4EEB-88DD-27F0214D7148}" type="presParOf" srcId="{0DA00376-99AB-4322-BC72-1E078AF47551}" destId="{81EA7ED6-A6EB-4E4A-8F3F-4D6369961165}" srcOrd="0" destOrd="0" presId="urn:microsoft.com/office/officeart/2005/8/layout/cycle4"/>
    <dgm:cxn modelId="{B49D9F5E-496E-484C-BDD8-04EE90171BAC}" type="presParOf" srcId="{0DA00376-99AB-4322-BC72-1E078AF47551}" destId="{20ADC99B-ECD2-4440-B0CD-F0752FF53581}" srcOrd="1" destOrd="0" presId="urn:microsoft.com/office/officeart/2005/8/layout/cycle4"/>
    <dgm:cxn modelId="{1A177A68-B0B2-4A94-8F89-2407AC050A32}" type="presParOf" srcId="{696F8E8A-7310-4541-B58B-53D8009571F5}" destId="{01941112-1C23-4E6F-B23F-DE61218419DF}" srcOrd="3" destOrd="0" presId="urn:microsoft.com/office/officeart/2005/8/layout/cycle4"/>
    <dgm:cxn modelId="{54FE828F-07B0-4364-AFB3-64B972208885}" type="presParOf" srcId="{01941112-1C23-4E6F-B23F-DE61218419DF}" destId="{B46CB304-B66F-4E65-A576-BB4DFD5D4742}" srcOrd="0" destOrd="0" presId="urn:microsoft.com/office/officeart/2005/8/layout/cycle4"/>
    <dgm:cxn modelId="{73403BAA-519E-4716-86C8-7D989EFA31A6}" type="presParOf" srcId="{01941112-1C23-4E6F-B23F-DE61218419DF}" destId="{534ECC21-5BE0-473F-8C8A-847D82B39B5C}" srcOrd="1" destOrd="0" presId="urn:microsoft.com/office/officeart/2005/8/layout/cycle4"/>
    <dgm:cxn modelId="{33E04AFB-6D10-4EF8-B71B-4F5823FB8D3B}" type="presParOf" srcId="{696F8E8A-7310-4541-B58B-53D8009571F5}" destId="{0E3F1A2F-579C-4F09-850E-F557E23ADFA5}" srcOrd="4" destOrd="0" presId="urn:microsoft.com/office/officeart/2005/8/layout/cycle4"/>
    <dgm:cxn modelId="{3BB5FA5A-C517-41BA-8FD7-DEA56FF66C4F}" type="presParOf" srcId="{55A5C7D4-0A64-492E-94A5-32F3FCBA2C5E}" destId="{0A422773-385F-4F84-8789-D7BBAE4DF1A9}" srcOrd="1" destOrd="0" presId="urn:microsoft.com/office/officeart/2005/8/layout/cycle4"/>
    <dgm:cxn modelId="{B35F7789-017A-465D-8987-DCE4F53E3AD3}" type="presParOf" srcId="{0A422773-385F-4F84-8789-D7BBAE4DF1A9}" destId="{6B3A30F9-E87B-4CF4-B1B9-9A310273C91E}" srcOrd="0" destOrd="0" presId="urn:microsoft.com/office/officeart/2005/8/layout/cycle4"/>
    <dgm:cxn modelId="{DA241A3E-D22A-43E4-B849-D6119AE4A624}" type="presParOf" srcId="{0A422773-385F-4F84-8789-D7BBAE4DF1A9}" destId="{99B8CAC0-AC6E-4501-B632-F24F593F8F4F}" srcOrd="1" destOrd="0" presId="urn:microsoft.com/office/officeart/2005/8/layout/cycle4"/>
    <dgm:cxn modelId="{3124D387-5F76-4019-AD7F-1EA2A3731EDE}" type="presParOf" srcId="{0A422773-385F-4F84-8789-D7BBAE4DF1A9}" destId="{C8693D1B-4775-4AB4-8CFF-923D1E3252BC}" srcOrd="2" destOrd="0" presId="urn:microsoft.com/office/officeart/2005/8/layout/cycle4"/>
    <dgm:cxn modelId="{FA14FBF3-DC39-4D50-8E45-0E6974DCF9B0}" type="presParOf" srcId="{0A422773-385F-4F84-8789-D7BBAE4DF1A9}" destId="{C3F8DBEF-E3B8-4EF6-94E5-9071E6EE4DC1}" srcOrd="3" destOrd="0" presId="urn:microsoft.com/office/officeart/2005/8/layout/cycle4"/>
    <dgm:cxn modelId="{75331F75-5B21-44DA-88AC-F472BFB0D11C}" type="presParOf" srcId="{0A422773-385F-4F84-8789-D7BBAE4DF1A9}" destId="{73D20704-7A2A-4E93-9E84-C4C353B6638F}" srcOrd="4" destOrd="0" presId="urn:microsoft.com/office/officeart/2005/8/layout/cycle4"/>
    <dgm:cxn modelId="{AF0DD310-EB3D-4F1E-B27C-CCAFA54B5032}" type="presParOf" srcId="{55A5C7D4-0A64-492E-94A5-32F3FCBA2C5E}" destId="{F2992E68-3091-4E65-B676-1693034CCB89}" srcOrd="2" destOrd="0" presId="urn:microsoft.com/office/officeart/2005/8/layout/cycle4"/>
    <dgm:cxn modelId="{7FDB1853-C1C3-4ECD-B8E0-B9CF0A6A47B5}" type="presParOf" srcId="{55A5C7D4-0A64-492E-94A5-32F3FCBA2C5E}" destId="{574154A3-1F18-4C76-A6C1-D7C052A05A65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EA7ED6-A6EB-4E4A-8F3F-4D6369961165}">
      <dsp:nvSpPr>
        <dsp:cNvPr id="0" name=""/>
        <dsp:cNvSpPr/>
      </dsp:nvSpPr>
      <dsp:spPr>
        <a:xfrm>
          <a:off x="4062437" y="2958909"/>
          <a:ext cx="3824262" cy="1392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Что используем для формирования?</a:t>
          </a:r>
          <a:endParaRPr lang="ru-RU" sz="2000" kern="1200" dirty="0"/>
        </a:p>
      </dsp:txBody>
      <dsp:txXfrm>
        <a:off x="5240303" y="3337603"/>
        <a:ext cx="2615809" cy="983147"/>
      </dsp:txXfrm>
    </dsp:sp>
    <dsp:sp modelId="{B46CB304-B66F-4E65-A576-BB4DFD5D4742}">
      <dsp:nvSpPr>
        <dsp:cNvPr id="0" name=""/>
        <dsp:cNvSpPr/>
      </dsp:nvSpPr>
      <dsp:spPr>
        <a:xfrm>
          <a:off x="0" y="2932537"/>
          <a:ext cx="4024558" cy="1392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Как </a:t>
          </a:r>
          <a:r>
            <a:rPr lang="ru-RU" sz="2000" kern="1200" dirty="0" err="1" smtClean="0"/>
            <a:t>мониторим</a:t>
          </a:r>
          <a:r>
            <a:rPr lang="ru-RU" sz="2000" kern="1200" dirty="0" smtClean="0"/>
            <a:t> продвижение к результату?</a:t>
          </a:r>
          <a:endParaRPr lang="ru-RU" sz="2000" kern="1200" dirty="0"/>
        </a:p>
      </dsp:txBody>
      <dsp:txXfrm>
        <a:off x="30587" y="3311231"/>
        <a:ext cx="2756016" cy="983147"/>
      </dsp:txXfrm>
    </dsp:sp>
    <dsp:sp modelId="{50F03AA0-B650-4693-8442-F2C0E226AC85}">
      <dsp:nvSpPr>
        <dsp:cNvPr id="0" name=""/>
        <dsp:cNvSpPr/>
      </dsp:nvSpPr>
      <dsp:spPr>
        <a:xfrm>
          <a:off x="3571477" y="8786"/>
          <a:ext cx="4315222" cy="1392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228600" lvl="1" indent="-228600" algn="r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Какие методы и способы применяем?</a:t>
          </a:r>
          <a:endParaRPr lang="ru-RU" sz="2000" kern="1200" dirty="0"/>
        </a:p>
      </dsp:txBody>
      <dsp:txXfrm>
        <a:off x="4896631" y="39373"/>
        <a:ext cx="2959481" cy="983147"/>
      </dsp:txXfrm>
    </dsp:sp>
    <dsp:sp modelId="{2776C954-9FF4-4A57-B77B-805A7C204F3B}">
      <dsp:nvSpPr>
        <dsp:cNvPr id="0" name=""/>
        <dsp:cNvSpPr/>
      </dsp:nvSpPr>
      <dsp:spPr>
        <a:xfrm>
          <a:off x="0" y="0"/>
          <a:ext cx="3931117" cy="1392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Какие личностные качества формируем?</a:t>
          </a:r>
          <a:endParaRPr lang="ru-RU" sz="2000" kern="1200" dirty="0"/>
        </a:p>
      </dsp:txBody>
      <dsp:txXfrm>
        <a:off x="30587" y="30587"/>
        <a:ext cx="2690607" cy="983147"/>
      </dsp:txXfrm>
    </dsp:sp>
    <dsp:sp modelId="{6B3A30F9-E87B-4CF4-B1B9-9A310273C91E}">
      <dsp:nvSpPr>
        <dsp:cNvPr id="0" name=""/>
        <dsp:cNvSpPr/>
      </dsp:nvSpPr>
      <dsp:spPr>
        <a:xfrm>
          <a:off x="1885947" y="248026"/>
          <a:ext cx="2143649" cy="1884129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Целевые установки</a:t>
          </a:r>
          <a:endParaRPr lang="ru-RU" sz="2000" kern="1200" dirty="0"/>
        </a:p>
      </dsp:txBody>
      <dsp:txXfrm>
        <a:off x="2513807" y="799875"/>
        <a:ext cx="1515789" cy="1332280"/>
      </dsp:txXfrm>
    </dsp:sp>
    <dsp:sp modelId="{99B8CAC0-AC6E-4501-B632-F24F593F8F4F}">
      <dsp:nvSpPr>
        <dsp:cNvPr id="0" name=""/>
        <dsp:cNvSpPr/>
      </dsp:nvSpPr>
      <dsp:spPr>
        <a:xfrm rot="5400000">
          <a:off x="3986863" y="223777"/>
          <a:ext cx="1884129" cy="1932626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Методика </a:t>
          </a:r>
          <a:endParaRPr lang="ru-RU" sz="2000" kern="1200" dirty="0"/>
        </a:p>
      </dsp:txBody>
      <dsp:txXfrm rot="-5400000">
        <a:off x="3962615" y="799874"/>
        <a:ext cx="1366573" cy="1332280"/>
      </dsp:txXfrm>
    </dsp:sp>
    <dsp:sp modelId="{C8693D1B-4775-4AB4-8CFF-923D1E3252BC}">
      <dsp:nvSpPr>
        <dsp:cNvPr id="0" name=""/>
        <dsp:cNvSpPr/>
      </dsp:nvSpPr>
      <dsp:spPr>
        <a:xfrm rot="10800000">
          <a:off x="3918648" y="2201603"/>
          <a:ext cx="2002961" cy="1884129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Ресурсы </a:t>
          </a:r>
          <a:endParaRPr lang="ru-RU" sz="2000" kern="1200" dirty="0"/>
        </a:p>
      </dsp:txBody>
      <dsp:txXfrm rot="10800000">
        <a:off x="3918648" y="2201603"/>
        <a:ext cx="1416307" cy="1332280"/>
      </dsp:txXfrm>
    </dsp:sp>
    <dsp:sp modelId="{C3F8DBEF-E3B8-4EF6-94E5-9071E6EE4DC1}">
      <dsp:nvSpPr>
        <dsp:cNvPr id="0" name=""/>
        <dsp:cNvSpPr/>
      </dsp:nvSpPr>
      <dsp:spPr>
        <a:xfrm rot="16200000">
          <a:off x="1989329" y="2133379"/>
          <a:ext cx="1884129" cy="2038138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Результат</a:t>
          </a:r>
          <a:endParaRPr lang="ru-RU" sz="2000" kern="1200" dirty="0"/>
        </a:p>
      </dsp:txBody>
      <dsp:txXfrm rot="5400000">
        <a:off x="2509282" y="2210383"/>
        <a:ext cx="1441181" cy="1332280"/>
      </dsp:txXfrm>
    </dsp:sp>
    <dsp:sp modelId="{F2992E68-3091-4E65-B676-1693034CCB89}">
      <dsp:nvSpPr>
        <dsp:cNvPr id="0" name=""/>
        <dsp:cNvSpPr/>
      </dsp:nvSpPr>
      <dsp:spPr>
        <a:xfrm>
          <a:off x="3618087" y="1784048"/>
          <a:ext cx="650525" cy="56567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4154A3-1F18-4C76-A6C1-D7C052A05A65}">
      <dsp:nvSpPr>
        <dsp:cNvPr id="0" name=""/>
        <dsp:cNvSpPr/>
      </dsp:nvSpPr>
      <dsp:spPr>
        <a:xfrm rot="10800000">
          <a:off x="3618087" y="2001615"/>
          <a:ext cx="650525" cy="565673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C6F2D-5E0D-47F1-8CD4-9024611A65B4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6D8AA-61A8-49D3-BB6D-E490D31EC2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871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Тема </a:t>
            </a:r>
          </a:p>
          <a:p>
            <a:r>
              <a:rPr lang="ru-RU" dirty="0" smtClean="0"/>
              <a:t>«Сотрудничество классного руководителя с субъектами воспитательной среды:  </a:t>
            </a:r>
          </a:p>
          <a:p>
            <a:r>
              <a:rPr lang="ru-RU" dirty="0" smtClean="0"/>
              <a:t>реализация потенциала.»</a:t>
            </a:r>
          </a:p>
          <a:p>
            <a:endParaRPr lang="ru-RU" dirty="0" smtClean="0"/>
          </a:p>
          <a:p>
            <a:r>
              <a:rPr lang="ru-RU" dirty="0" smtClean="0"/>
              <a:t>План выступления.</a:t>
            </a:r>
          </a:p>
          <a:p>
            <a:r>
              <a:rPr lang="ru-RU" dirty="0" smtClean="0"/>
              <a:t>1.	Целенаправленное использование потенциала внешкольных организаций в воспитательной системе класса. </a:t>
            </a:r>
          </a:p>
          <a:p>
            <a:r>
              <a:rPr lang="ru-RU" dirty="0" smtClean="0"/>
              <a:t>2.	Использование потенциала спортивной школы на примере взаимодействия с МБУ «Спортивная школа Свердловского района».</a:t>
            </a:r>
          </a:p>
          <a:p>
            <a:r>
              <a:rPr lang="ru-RU" dirty="0" smtClean="0"/>
              <a:t>3.	Использование потенциала волонтерских организаций с целью формирования личностных качеств учащихся.</a:t>
            </a:r>
          </a:p>
          <a:p>
            <a:r>
              <a:rPr lang="ru-RU" dirty="0" smtClean="0"/>
              <a:t>4.	Взаимодействие с учреждениями культуры в процессе реализации программы воспитания.</a:t>
            </a:r>
          </a:p>
          <a:p>
            <a:r>
              <a:rPr lang="ru-RU" dirty="0" smtClean="0"/>
              <a:t>5.	Перспективы развития взаимодействия на примере включения классов в юнармейское движение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873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воспитательной системе 11 класса вот уже восьмой год отдельной линией выстроено взаимодействие с различными волонтерскими организациями. Результатом этого взаимодействия стало создание своего волонтерского отряда «Твори добро». На текущий момент система работы отряда выстроена таким образом, что через волонтерскую помощь приютам животных в школе организуются экологические акции «Подари жизнь дереву», «Крышечки добра», «Сдай батарейку и спаси планету», «Чистая среда». Выстроенная в системе волонтерская деятельность в одном классе привела к вовлечению в эту деятельность учащихся всех школы, а волонтерский отряд стал организатором множества школьных дел. На сегодняшний день волонтерский отряд имеет более пяти постоянных адресов помощи.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9583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Все это, выстроенное целенаправленно на формирование определенных личностных качеств, позволяет классному руководителю достигать целей используя потенциал внешних по отношению к школе субъектов воспитательной деятельности. Да, на первом этапе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ресурсозатратность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самого классного руководителя значительно возрастает. Но планомерное системное привлечение иных (нежели школа) субъектов воспитательного процесса позволяет с течением времени переложить часть ежедневной деятельности на самих детей, формируя в них самостоятельность и ответственность, и на сотрудников внешних организаций, разворачивая их потенциал на достижение своих воспитательных целей.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632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Тема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«Сотрудничество классного руководителя с субъектами воспитательной среды: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реализация потенциала.»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План выступления.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Целенаправленное использование потенциала внешкольных организаций в воспитательной системе класса.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Использование потенциала спортивной школы на примере взаимодействия с МБУ «Спортивная школа Свердловского района».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Использование потенциала волонтерских организаций с целью формирования личностных качеств учащихся.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Взаимодействие с учреждениями культуры в процессе реализации программы воспитания.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Перспективы развития взаимодействия на примере включения классов в юнармейское движение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29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Современное общество, окружающее ребенка, несет в себе колоссальное воздействие на формирование его личности. Кроме государственных школ сегодня существует большое количество объединений различной направленности: волонтерские организации, спортивные и музыкальные школы, учреждения дополнительного образования, военно-патриотические клубы. В воспитательную среду школы включены общероссийские движения –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юнармия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РДШ. А еще есть детские театры, кинотеатры, музеи, библиотеки,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квест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-компании и т.п. Все это создает огромную разнонаправленную среду, в которой ребенок каким-то образом существует. Зачастую классные руководители включают в план воспитательной работы разовые мероприятия, в рамках которых происходит взаимодействие с этими внешкольными организациями. Безусловно это хорошо, когда седьмой класс сходил в театр юного зрителя и посмотрел спектакль Недоросль. Это замечательно, если второй класс сходил на презентацию книги Э. Матвеева «Лесная биржа» в библиотеку им. А.С. Пушкина. Это великолепно, если весь десятый класс пришел в качестве болельщиков на баскетбольный матч с участием пермского клуба Парма. Но…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242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 хочет классный руководитель, собирая детей в театр? в музей? на экскурсию? на спортивное соревнование? Зачем вообще классный руководитель проводит мероприятия за пределами классного кабинета?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данные вопросы возможно два типа ответов: первый отразит ситуативные задачи классного руководителя (давно не смотрели спектакль, а приобщать детей к искусству необходимо; когда они еще смогут сходить в театр?), второй покажет системную работу по формированию той или иной мировоззренческой установки. Всем нам понятно, что с точки зрения развития личности второй тип ответов предпочтительнее. Однако в реальной жизни чаще встречается именно первый.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941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Выстроить системную работу с другими субъектами воспитания классному руководителю непросто. Но только системная длительная работа может дать те плоды, на которые мы рассчитываем. И начинать здесь надо с понимания целевых установок воспитательной деятельности в отдельно взятом классном коллективе. Когда классный руководитель будет в перспективе понимать «зачем ему спортивный матч» он максимально сможет реализовать воспитательный потенциал этого матча.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822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Чтобы классный руководитель мог перейти от ситуативного видения своей деятельности к системному, в нашей школе создана проблемная группа по выстраиванию воспитательной системы. В состав группы включены классные руководители, психологи, социальные педагоги. Основная задача данной группы – разработка методических рекомендаций классным руководителям по выстраиванию воспитательной системы в классе. Одним из направлений деятельности в рамках воспитательной системы школы определено – взаимодействие с внешними по отношению к школе субъектами воспитательной среды.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733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начальной школе выстроены системные отношения со спортивной школой Свердловского района г. Перми: на параллели первых и вторых классов есть по одному классу, которые в рамках внутренней терминологии условно названы «спортивными классами». Учащиеся этих классов являются «воспитанниками» спортивной школы Свердловского района, занимаются различными видами спорта. Большая часть класса – это одна хоккейная команда. Совместно с тренером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всего класса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разработана программа, направленная на формирование у учащихся потребности в здоровом образе жизни. На базе школьного спортивного зала выстроена система занятий по общей физической подготовке. В систему классных часов включены совместные с тренером и спортивным врачом беседы о правильном питании, режиме дня, сохранении своего здоровья. В программу внеурочной деятельности включены совместные с родителями спортивные праздники, выезды на тренировки, соревнования. В программе школьных мероприятий данные классы являются ответственными за проведение спортивных соревнований на своей параллели.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984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 данным психологического мониторинга такой системный подход уже в течение первого года взаимодействия показывает устойчивую положительную динамику как физического, так и нравственного развития учащихся; формирует у учащихся взаимовыручку, умение работать в команде, брать на себя ответственность.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1275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воспитательную работу классного руководителя 7 класса встроено системное сотрудничество с библиотеками города. Ведущее место в этой деятельности отводится библиотеке №1 им. Л.Н. Толстого. Классным руководителем разработана серия читательских встреч, на которых учащиеся обсуждают какие произведения современных авторов они будут читать. После прочтения книг всегда проходят бурные дискуссии по поднятым в произведениях проблемам. Важно, что ребята читают произведения не в интернете, а в книгах, изданных на бумаге. Для этого им необходимо пойти в библиотеку. Да и о самих новинках они узнают из встреч с библиотекарями, которые регулярно проводятся в классе. Эти встречи формируют бережное отношение к слову, расширяют не только словарный запас, но и кругозор учащихся. Воспитательный потенциал реализован так же через участие школьников в городских мероприятиях, проводимых библиотеками города. На базе школьной библиотеки постоянно действует выездной читальный зал Центральной детской библиотеки, существует Межбиблиотечный абонемент со всеми детскими библиотеками города. К 300-летию Перми учащимися этого класса совместно с библиотекой №1 разработан проект «Нескучные прогулки по Перми».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6D8AA-61A8-49D3-BB6D-E490D31EC2F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268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Сотрудничество классного руководителя и субъектов воспитательной среды: реализация потенциала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448595" y="4284616"/>
            <a:ext cx="5342708" cy="1214847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</a:rPr>
              <a:t>Директор </a:t>
            </a:r>
            <a:r>
              <a:rPr lang="ru-RU" sz="2400" b="1" dirty="0">
                <a:solidFill>
                  <a:srgbClr val="002060"/>
                </a:solidFill>
              </a:rPr>
              <a:t>МАОУ </a:t>
            </a:r>
            <a:r>
              <a:rPr lang="ru-RU" sz="2400" b="1" dirty="0" smtClean="0">
                <a:solidFill>
                  <a:srgbClr val="002060"/>
                </a:solidFill>
              </a:rPr>
              <a:t>«СОШ </a:t>
            </a:r>
            <a:r>
              <a:rPr lang="ru-RU" sz="2400" b="1" dirty="0">
                <a:solidFill>
                  <a:srgbClr val="002060"/>
                </a:solidFill>
              </a:rPr>
              <a:t>№</a:t>
            </a:r>
            <a:r>
              <a:rPr lang="ru-RU" sz="2400" b="1" dirty="0" smtClean="0">
                <a:solidFill>
                  <a:srgbClr val="002060"/>
                </a:solidFill>
              </a:rPr>
              <a:t>42» </a:t>
            </a:r>
            <a:r>
              <a:rPr lang="ru-RU" sz="2400" b="1" dirty="0">
                <a:solidFill>
                  <a:srgbClr val="002060"/>
                </a:solidFill>
              </a:rPr>
              <a:t>г. Перми</a:t>
            </a:r>
          </a:p>
          <a:p>
            <a:pPr algn="r"/>
            <a:r>
              <a:rPr lang="ru-RU" sz="2400" b="1" dirty="0" err="1">
                <a:solidFill>
                  <a:srgbClr val="002060"/>
                </a:solidFill>
              </a:rPr>
              <a:t>Кутищева</a:t>
            </a:r>
            <a:r>
              <a:rPr lang="ru-RU" sz="2400" b="1" dirty="0">
                <a:solidFill>
                  <a:srgbClr val="002060"/>
                </a:solidFill>
              </a:rPr>
              <a:t> Наталья Сергеевна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2127" y="32990"/>
            <a:ext cx="6348149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800000"/>
                  </a:solidFill>
                  <a:prstDash val="solid"/>
                </a:ln>
                <a:solidFill>
                  <a:srgbClr val="FF3399"/>
                </a:solidFill>
                <a:effectLst/>
              </a:rPr>
              <a:t>Волонтерский отряд</a:t>
            </a:r>
            <a:endParaRPr lang="ru-RU" sz="5400" b="1" cap="none" spc="0" dirty="0">
              <a:ln w="22225">
                <a:solidFill>
                  <a:srgbClr val="800000"/>
                </a:solidFill>
                <a:prstDash val="solid"/>
              </a:ln>
              <a:solidFill>
                <a:srgbClr val="FF3399"/>
              </a:solidFill>
              <a:effectLst/>
            </a:endParaRPr>
          </a:p>
        </p:txBody>
      </p:sp>
      <p:sp>
        <p:nvSpPr>
          <p:cNvPr id="14" name="Стрелка вправо с вырезом 13"/>
          <p:cNvSpPr/>
          <p:nvPr/>
        </p:nvSpPr>
        <p:spPr>
          <a:xfrm>
            <a:off x="0" y="742516"/>
            <a:ext cx="4545672" cy="1190026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Помощь животным</a:t>
            </a:r>
            <a:endParaRPr lang="ru-RU" sz="2800" b="1" dirty="0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901238" y="1665846"/>
            <a:ext cx="4545672" cy="1190026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Нужны средства</a:t>
            </a:r>
            <a:endParaRPr lang="ru-RU" sz="2800" b="1" dirty="0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1802476" y="2589176"/>
            <a:ext cx="4545672" cy="1190026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Собираю макулатуру</a:t>
            </a:r>
            <a:endParaRPr lang="ru-RU" sz="2800" b="1" dirty="0"/>
          </a:p>
        </p:txBody>
      </p:sp>
      <p:sp>
        <p:nvSpPr>
          <p:cNvPr id="17" name="Стрелка вправо с вырезом 16"/>
          <p:cNvSpPr/>
          <p:nvPr/>
        </p:nvSpPr>
        <p:spPr>
          <a:xfrm>
            <a:off x="2760323" y="3512506"/>
            <a:ext cx="4545672" cy="1190026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Собираю батарейки</a:t>
            </a:r>
            <a:endParaRPr lang="ru-RU" sz="2800" b="1" dirty="0"/>
          </a:p>
        </p:txBody>
      </p:sp>
      <p:sp>
        <p:nvSpPr>
          <p:cNvPr id="18" name="Стрелка вправо с вырезом 17"/>
          <p:cNvSpPr/>
          <p:nvPr/>
        </p:nvSpPr>
        <p:spPr>
          <a:xfrm>
            <a:off x="3582798" y="4453030"/>
            <a:ext cx="4667882" cy="1190026"/>
          </a:xfrm>
          <a:prstGeom prst="notchedRightArrow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Улучшаю экологию</a:t>
            </a:r>
            <a:endParaRPr lang="ru-RU" sz="2800" b="1" dirty="0"/>
          </a:p>
        </p:txBody>
      </p:sp>
      <p:sp>
        <p:nvSpPr>
          <p:cNvPr id="22" name="Блок-схема: магнитный диск 21"/>
          <p:cNvSpPr/>
          <p:nvPr/>
        </p:nvSpPr>
        <p:spPr>
          <a:xfrm>
            <a:off x="-31211" y="4101738"/>
            <a:ext cx="3135085" cy="2756262"/>
          </a:xfrm>
          <a:prstGeom prst="flowChartMagneticDisk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2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Опыт 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социально значимых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дел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97188" y="826881"/>
            <a:ext cx="4746812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rgbClr val="800000"/>
                  </a:solidFill>
                  <a:prstDash val="solid"/>
                </a:ln>
                <a:solidFill>
                  <a:srgbClr val="FF3399"/>
                </a:solidFill>
                <a:effectLst/>
              </a:rPr>
              <a:t>«Твори добро»</a:t>
            </a:r>
            <a:endParaRPr lang="ru-RU" sz="5400" b="1" cap="none" spc="0" dirty="0">
              <a:ln w="22225">
                <a:solidFill>
                  <a:srgbClr val="800000"/>
                </a:solidFill>
                <a:prstDash val="solid"/>
              </a:ln>
              <a:solidFill>
                <a:srgbClr val="FF3399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0681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57550" cy="3087725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58490" y="365126"/>
            <a:ext cx="4256859" cy="1325563"/>
          </a:xfrm>
        </p:spPr>
        <p:txBody>
          <a:bodyPr>
            <a:normAutofit/>
          </a:bodyPr>
          <a:lstStyle/>
          <a:p>
            <a:pPr algn="r"/>
            <a:r>
              <a:rPr lang="ru-RU" sz="4800" dirty="0" smtClean="0">
                <a:solidFill>
                  <a:srgbClr val="7030A0"/>
                </a:solidFill>
                <a:latin typeface="Bahnschrift" panose="020B0502040204020203" pitchFamily="34" charset="0"/>
              </a:rPr>
              <a:t>Перспективы</a:t>
            </a:r>
            <a:endParaRPr lang="ru-RU" sz="4800" dirty="0">
              <a:solidFill>
                <a:srgbClr val="7030A0"/>
              </a:solidFill>
              <a:latin typeface="Bahnschrift" panose="020B05020402040202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155" y="370926"/>
            <a:ext cx="3958046" cy="395804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537" y="4314661"/>
            <a:ext cx="2892253" cy="225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939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59259E-6 L 1.94444E-6 0.1044 C 1.94444E-6 0.15116 0.05486 0.20903 0.09965 0.20903 L 0.19948 0.20903 " pathEditMode="relative" rAng="0" ptsTypes="AA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65" y="1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58"/>
            <a:ext cx="9144000" cy="127592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Основные моменты</a:t>
            </a:r>
            <a:endParaRPr lang="ru-RU" sz="4800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  <p:grpSp>
        <p:nvGrpSpPr>
          <p:cNvPr id="78" name="Group 2"/>
          <p:cNvGrpSpPr>
            <a:grpSpLocks/>
          </p:cNvGrpSpPr>
          <p:nvPr/>
        </p:nvGrpSpPr>
        <p:grpSpPr bwMode="auto">
          <a:xfrm>
            <a:off x="762000" y="4159624"/>
            <a:ext cx="5105400" cy="555625"/>
            <a:chOff x="1248" y="1440"/>
            <a:chExt cx="3216" cy="350"/>
          </a:xfrm>
        </p:grpSpPr>
        <p:sp>
          <p:nvSpPr>
            <p:cNvPr id="79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  <a:contourClr>
                <a:srgbClr val="FF7C8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24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err="1" smtClean="0">
                  <a:solidFill>
                    <a:srgbClr val="000000"/>
                  </a:solidFill>
                </a:rPr>
                <a:t>Волонтерство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2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83" name="Group 7"/>
          <p:cNvGrpSpPr>
            <a:grpSpLocks/>
          </p:cNvGrpSpPr>
          <p:nvPr/>
        </p:nvGrpSpPr>
        <p:grpSpPr bwMode="auto">
          <a:xfrm>
            <a:off x="762000" y="1645024"/>
            <a:ext cx="6597654" cy="555625"/>
            <a:chOff x="1248" y="2030"/>
            <a:chExt cx="4156" cy="350"/>
          </a:xfrm>
        </p:grpSpPr>
        <p:sp>
          <p:nvSpPr>
            <p:cNvPr id="84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  <a:contourClr>
                <a:srgbClr val="99CC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86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314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Целеполагание при взаимодействии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87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88" name="Group 12"/>
          <p:cNvGrpSpPr>
            <a:grpSpLocks/>
          </p:cNvGrpSpPr>
          <p:nvPr/>
        </p:nvGrpSpPr>
        <p:grpSpPr bwMode="auto">
          <a:xfrm>
            <a:off x="762000" y="2483224"/>
            <a:ext cx="5138738" cy="555625"/>
            <a:chOff x="1248" y="2640"/>
            <a:chExt cx="3237" cy="350"/>
          </a:xfrm>
        </p:grpSpPr>
        <p:sp>
          <p:nvSpPr>
            <p:cNvPr id="89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  <a:contourClr>
                <a:srgbClr val="00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1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2229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Спортивное направление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2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93" name="Group 17"/>
          <p:cNvGrpSpPr>
            <a:grpSpLocks/>
          </p:cNvGrpSpPr>
          <p:nvPr/>
        </p:nvGrpSpPr>
        <p:grpSpPr bwMode="auto">
          <a:xfrm>
            <a:off x="762000" y="3321424"/>
            <a:ext cx="7467606" cy="555625"/>
            <a:chOff x="1248" y="3230"/>
            <a:chExt cx="4704" cy="350"/>
          </a:xfrm>
        </p:grpSpPr>
        <p:sp>
          <p:nvSpPr>
            <p:cNvPr id="94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5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  <a:contourClr>
                <a:srgbClr val="FF9933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96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369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Взаимодействие с учреждениями культуры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97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98" name="Group 22"/>
          <p:cNvGrpSpPr>
            <a:grpSpLocks/>
          </p:cNvGrpSpPr>
          <p:nvPr/>
        </p:nvGrpSpPr>
        <p:grpSpPr bwMode="auto">
          <a:xfrm>
            <a:off x="762000" y="5020049"/>
            <a:ext cx="5105400" cy="555625"/>
            <a:chOff x="1248" y="3230"/>
            <a:chExt cx="3216" cy="350"/>
          </a:xfrm>
        </p:grpSpPr>
        <p:sp>
          <p:nvSpPr>
            <p:cNvPr id="9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  <a:contourClr>
                <a:srgbClr val="9900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101" name="Text Box 25"/>
            <p:cNvSpPr txBox="1">
              <a:spLocks noChangeArrowheads="1"/>
            </p:cNvSpPr>
            <p:nvPr/>
          </p:nvSpPr>
          <p:spPr bwMode="gray">
            <a:xfrm>
              <a:off x="2256" y="3272"/>
              <a:ext cx="1993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400" dirty="0" smtClean="0">
                  <a:solidFill>
                    <a:srgbClr val="000000"/>
                  </a:solidFill>
                </a:rPr>
                <a:t>Работа на перспективу</a:t>
              </a:r>
              <a:endParaRPr lang="en-US" sz="2400" dirty="0">
                <a:solidFill>
                  <a:srgbClr val="000000"/>
                </a:solidFill>
              </a:endParaRPr>
            </a:p>
          </p:txBody>
        </p:sp>
        <p:sp>
          <p:nvSpPr>
            <p:cNvPr id="10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File:Stick-figure-balancing-gadgets.gif - Wikimedia Commons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2" y="1459494"/>
            <a:ext cx="3435170" cy="3635020"/>
          </a:xfrm>
        </p:spPr>
      </p:pic>
      <p:sp>
        <p:nvSpPr>
          <p:cNvPr id="5" name="Штриховая стрелка вправо 4"/>
          <p:cNvSpPr/>
          <p:nvPr/>
        </p:nvSpPr>
        <p:spPr>
          <a:xfrm rot="-8880000">
            <a:off x="1164589" y="1560209"/>
            <a:ext cx="2249382" cy="78961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1800000">
            <a:off x="5928218" y="4533776"/>
            <a:ext cx="2249382" cy="789613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-1320000">
            <a:off x="6047611" y="1524197"/>
            <a:ext cx="2249382" cy="789613"/>
          </a:xfrm>
          <a:prstGeom prst="striped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3256649" y="5439453"/>
            <a:ext cx="2047480" cy="789613"/>
          </a:xfrm>
          <a:prstGeom prst="strip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 rot="6840000">
            <a:off x="2072568" y="5326619"/>
            <a:ext cx="2249382" cy="789613"/>
          </a:xfrm>
          <a:prstGeom prst="stripedRightArrow">
            <a:avLst/>
          </a:prstGeom>
          <a:solidFill>
            <a:srgbClr val="F937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9600000">
            <a:off x="1163349" y="4415714"/>
            <a:ext cx="2249382" cy="789613"/>
          </a:xfrm>
          <a:prstGeom prst="stripedRightArrow">
            <a:avLst/>
          </a:prstGeom>
          <a:solidFill>
            <a:srgbClr val="F77D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 rot="10800000">
            <a:off x="939902" y="2638381"/>
            <a:ext cx="2249382" cy="789613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 rot="10800000">
            <a:off x="962394" y="3360096"/>
            <a:ext cx="2249382" cy="789613"/>
          </a:xfrm>
          <a:prstGeom prst="strip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4131592" y="5441712"/>
            <a:ext cx="2052000" cy="789613"/>
          </a:xfrm>
          <a:prstGeom prst="stripedRightArrow">
            <a:avLst/>
          </a:prstGeom>
          <a:solidFill>
            <a:srgbClr val="949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4080000">
            <a:off x="5083603" y="5333887"/>
            <a:ext cx="2249382" cy="789613"/>
          </a:xfrm>
          <a:prstGeom prst="strip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6237292" y="3466808"/>
            <a:ext cx="2249382" cy="789613"/>
          </a:xfrm>
          <a:prstGeom prst="stripedRightArrow">
            <a:avLst/>
          </a:prstGeom>
          <a:solidFill>
            <a:srgbClr val="B977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>
            <a:off x="6246925" y="2595836"/>
            <a:ext cx="2249382" cy="789613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842328" y="208298"/>
            <a:ext cx="74593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Классный руководитель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121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3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708701" y="671031"/>
            <a:ext cx="1896673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?</a:t>
            </a:r>
            <a:endParaRPr lang="ru-RU" sz="2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66123" y="1759580"/>
            <a:ext cx="1777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театр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05169" y="1899199"/>
            <a:ext cx="20294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музей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8776" y="3244828"/>
            <a:ext cx="1662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кино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45341" y="59820"/>
            <a:ext cx="39998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</a:t>
            </a:r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портивный </a:t>
            </a:r>
          </a:p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матч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3777" y="3077652"/>
            <a:ext cx="3173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экскурсия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1632221" y="4268116"/>
            <a:ext cx="1426236" cy="1220095"/>
            <a:chOff x="1426079" y="4263572"/>
            <a:chExt cx="1426236" cy="1220095"/>
          </a:xfrm>
        </p:grpSpPr>
        <p:sp>
          <p:nvSpPr>
            <p:cNvPr id="11" name="Шеврон 10"/>
            <p:cNvSpPr/>
            <p:nvPr/>
          </p:nvSpPr>
          <p:spPr>
            <a:xfrm rot="8268739">
              <a:off x="2367683" y="4263572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Шеврон 12"/>
            <p:cNvSpPr/>
            <p:nvPr/>
          </p:nvSpPr>
          <p:spPr>
            <a:xfrm rot="8180253">
              <a:off x="1426079" y="4999035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4" name="Шеврон 13"/>
            <p:cNvSpPr/>
            <p:nvPr/>
          </p:nvSpPr>
          <p:spPr>
            <a:xfrm rot="8156639">
              <a:off x="1890776" y="4605845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234950" y="4293212"/>
            <a:ext cx="1276679" cy="1211089"/>
            <a:chOff x="5495904" y="4272618"/>
            <a:chExt cx="1276679" cy="1211089"/>
          </a:xfrm>
        </p:grpSpPr>
        <p:sp>
          <p:nvSpPr>
            <p:cNvPr id="12" name="Шеврон 11"/>
            <p:cNvSpPr/>
            <p:nvPr/>
          </p:nvSpPr>
          <p:spPr>
            <a:xfrm rot="2640367">
              <a:off x="5495904" y="4272618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5" name="Шеврон 14"/>
            <p:cNvSpPr/>
            <p:nvPr/>
          </p:nvSpPr>
          <p:spPr>
            <a:xfrm rot="2640367">
              <a:off x="5940541" y="4615254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Шеврон 15"/>
            <p:cNvSpPr/>
            <p:nvPr/>
          </p:nvSpPr>
          <p:spPr>
            <a:xfrm rot="2640367">
              <a:off x="6287951" y="4999075"/>
              <a:ext cx="484632" cy="484632"/>
            </a:xfrm>
            <a:prstGeom prst="chevron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45988" y="5520061"/>
            <a:ext cx="4421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chemeClr val="accent5">
                    <a:lumMod val="50000"/>
                  </a:schemeClr>
                </a:solidFill>
                <a:latin typeface="Bahnschrift" panose="020B0502040204020203" pitchFamily="34" charset="0"/>
              </a:rPr>
              <a:t>ситуативный</a:t>
            </a:r>
            <a:endParaRPr lang="ru-RU" sz="4800" i="1" dirty="0">
              <a:solidFill>
                <a:schemeClr val="accent5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59676" y="5391058"/>
            <a:ext cx="44219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i="1" dirty="0" smtClean="0">
                <a:solidFill>
                  <a:schemeClr val="accent5">
                    <a:lumMod val="50000"/>
                  </a:schemeClr>
                </a:solidFill>
                <a:latin typeface="Bahnschrift" panose="020B0502040204020203" pitchFamily="34" charset="0"/>
              </a:rPr>
              <a:t>целевой</a:t>
            </a:r>
            <a:endParaRPr lang="ru-RU" sz="4800" i="1" dirty="0">
              <a:solidFill>
                <a:schemeClr val="accent5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30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5494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5494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4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400"/>
                            </p:stCondLst>
                            <p:childTnLst>
                              <p:par>
                                <p:cTn id="66" presetID="1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5494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D54949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7" grpId="0"/>
      <p:bldP spid="8" grpId="0"/>
      <p:bldP spid="9" grpId="0"/>
      <p:bldP spid="10" grpId="0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Users\natali\AppData\Local\Microsoft\Windows\Temporary Internet Files\Content.IE5\N40G48HU\1128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97" y="1757457"/>
            <a:ext cx="3845426" cy="333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Users\natali\AppData\Local\Microsoft\Windows\Temporary Internet Files\Content.IE5\N40G48HU\11281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449" y="1757457"/>
            <a:ext cx="3855088" cy="334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 descr="File:Stick-figure-balancing-gadgets.gif - Wikimedia Commons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332" y="1459494"/>
            <a:ext cx="3435170" cy="3635020"/>
          </a:xfrm>
        </p:spPr>
      </p:pic>
      <p:sp>
        <p:nvSpPr>
          <p:cNvPr id="5" name="Штриховая стрелка вправо 4"/>
          <p:cNvSpPr/>
          <p:nvPr/>
        </p:nvSpPr>
        <p:spPr>
          <a:xfrm rot="-8880000">
            <a:off x="1164589" y="1560209"/>
            <a:ext cx="2249382" cy="78961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Штриховая стрелка вправо 13"/>
          <p:cNvSpPr/>
          <p:nvPr/>
        </p:nvSpPr>
        <p:spPr>
          <a:xfrm rot="1800000">
            <a:off x="5928218" y="4533776"/>
            <a:ext cx="2249382" cy="789613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Штриховая стрелка вправо 14"/>
          <p:cNvSpPr/>
          <p:nvPr/>
        </p:nvSpPr>
        <p:spPr>
          <a:xfrm rot="-1320000">
            <a:off x="6047611" y="1524197"/>
            <a:ext cx="2249382" cy="789613"/>
          </a:xfrm>
          <a:prstGeom prst="striped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Штриховая стрелка вправо 15"/>
          <p:cNvSpPr/>
          <p:nvPr/>
        </p:nvSpPr>
        <p:spPr>
          <a:xfrm rot="5400000">
            <a:off x="3256649" y="5439453"/>
            <a:ext cx="2047480" cy="789613"/>
          </a:xfrm>
          <a:prstGeom prst="strip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Штриховая стрелка вправо 16"/>
          <p:cNvSpPr/>
          <p:nvPr/>
        </p:nvSpPr>
        <p:spPr>
          <a:xfrm rot="6840000">
            <a:off x="2072568" y="5326619"/>
            <a:ext cx="2249382" cy="789613"/>
          </a:xfrm>
          <a:prstGeom prst="stripedRightArrow">
            <a:avLst/>
          </a:prstGeom>
          <a:solidFill>
            <a:srgbClr val="F9373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Штриховая стрелка вправо 17"/>
          <p:cNvSpPr/>
          <p:nvPr/>
        </p:nvSpPr>
        <p:spPr>
          <a:xfrm rot="9600000">
            <a:off x="1163349" y="4415714"/>
            <a:ext cx="2249382" cy="789613"/>
          </a:xfrm>
          <a:prstGeom prst="stripedRightArrow">
            <a:avLst/>
          </a:prstGeom>
          <a:solidFill>
            <a:srgbClr val="F77D3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 rot="10800000">
            <a:off x="939902" y="2638381"/>
            <a:ext cx="2249382" cy="789613"/>
          </a:xfrm>
          <a:prstGeom prst="striped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триховая стрелка вправо 19"/>
          <p:cNvSpPr/>
          <p:nvPr/>
        </p:nvSpPr>
        <p:spPr>
          <a:xfrm rot="10800000">
            <a:off x="962394" y="3360096"/>
            <a:ext cx="2249382" cy="789613"/>
          </a:xfrm>
          <a:prstGeom prst="strip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Штриховая стрелка вправо 20"/>
          <p:cNvSpPr/>
          <p:nvPr/>
        </p:nvSpPr>
        <p:spPr>
          <a:xfrm rot="5400000">
            <a:off x="4131592" y="5441712"/>
            <a:ext cx="2052000" cy="789613"/>
          </a:xfrm>
          <a:prstGeom prst="stripedRightArrow">
            <a:avLst/>
          </a:prstGeom>
          <a:solidFill>
            <a:srgbClr val="949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Штриховая стрелка вправо 21"/>
          <p:cNvSpPr/>
          <p:nvPr/>
        </p:nvSpPr>
        <p:spPr>
          <a:xfrm rot="4080000">
            <a:off x="5083603" y="5333887"/>
            <a:ext cx="2249382" cy="789613"/>
          </a:xfrm>
          <a:prstGeom prst="striped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Штриховая стрелка вправо 22"/>
          <p:cNvSpPr/>
          <p:nvPr/>
        </p:nvSpPr>
        <p:spPr>
          <a:xfrm>
            <a:off x="6237292" y="3466808"/>
            <a:ext cx="2249382" cy="789613"/>
          </a:xfrm>
          <a:prstGeom prst="stripedRightArrow">
            <a:avLst/>
          </a:prstGeom>
          <a:solidFill>
            <a:srgbClr val="B977A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Штриховая стрелка вправо 23"/>
          <p:cNvSpPr/>
          <p:nvPr/>
        </p:nvSpPr>
        <p:spPr>
          <a:xfrm>
            <a:off x="6246925" y="2595836"/>
            <a:ext cx="2249382" cy="789613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Выноска со стрелкой вверх 24"/>
          <p:cNvSpPr/>
          <p:nvPr/>
        </p:nvSpPr>
        <p:spPr>
          <a:xfrm>
            <a:off x="2978332" y="347017"/>
            <a:ext cx="3435170" cy="1211776"/>
          </a:xfrm>
          <a:prstGeom prst="upArrowCallou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Arial Black" panose="020B0A04020102020204" pitchFamily="34" charset="0"/>
              </a:rPr>
              <a:t>цель</a:t>
            </a:r>
            <a:endParaRPr lang="ru-RU" sz="4800" dirty="0">
              <a:latin typeface="Arial Black" panose="020B0A04020102020204" pitchFamily="34" charset="0"/>
            </a:endParaRPr>
          </a:p>
        </p:txBody>
      </p:sp>
      <p:sp>
        <p:nvSpPr>
          <p:cNvPr id="26" name="Штриховая стрелка вправо 25"/>
          <p:cNvSpPr/>
          <p:nvPr/>
        </p:nvSpPr>
        <p:spPr>
          <a:xfrm rot="9453906">
            <a:off x="5935053" y="1534772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триховая стрелка вправо 37"/>
          <p:cNvSpPr/>
          <p:nvPr/>
        </p:nvSpPr>
        <p:spPr>
          <a:xfrm rot="10800000">
            <a:off x="6123763" y="2593152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Штриховая стрелка вправо 38"/>
          <p:cNvSpPr/>
          <p:nvPr/>
        </p:nvSpPr>
        <p:spPr>
          <a:xfrm rot="10800000">
            <a:off x="6133502" y="3462575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Штриховая стрелка вправо 39"/>
          <p:cNvSpPr/>
          <p:nvPr/>
        </p:nvSpPr>
        <p:spPr>
          <a:xfrm rot="12640457">
            <a:off x="5870977" y="4542513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Штриховая стрелка вправо 40"/>
          <p:cNvSpPr/>
          <p:nvPr/>
        </p:nvSpPr>
        <p:spPr>
          <a:xfrm rot="14817781">
            <a:off x="4999072" y="5290781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Штриховая стрелка вправо 41"/>
          <p:cNvSpPr/>
          <p:nvPr/>
        </p:nvSpPr>
        <p:spPr>
          <a:xfrm rot="16200000">
            <a:off x="4046765" y="5420227"/>
            <a:ext cx="208593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Штриховая стрелка вправо 42"/>
          <p:cNvSpPr/>
          <p:nvPr/>
        </p:nvSpPr>
        <p:spPr>
          <a:xfrm rot="16200000">
            <a:off x="3229362" y="5414085"/>
            <a:ext cx="2073649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Штриховая стрелка вправо 43"/>
          <p:cNvSpPr/>
          <p:nvPr/>
        </p:nvSpPr>
        <p:spPr>
          <a:xfrm rot="17648718">
            <a:off x="2087085" y="5279289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Штриховая стрелка вправо 44"/>
          <p:cNvSpPr/>
          <p:nvPr/>
        </p:nvSpPr>
        <p:spPr>
          <a:xfrm rot="20447553">
            <a:off x="1194089" y="4313447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Штриховая стрелка вправо 45"/>
          <p:cNvSpPr/>
          <p:nvPr/>
        </p:nvSpPr>
        <p:spPr>
          <a:xfrm>
            <a:off x="1000454" y="3360096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Штриховая стрелка вправо 46"/>
          <p:cNvSpPr/>
          <p:nvPr/>
        </p:nvSpPr>
        <p:spPr>
          <a:xfrm>
            <a:off x="984886" y="2565268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Штриховая стрелка вправо 47"/>
          <p:cNvSpPr/>
          <p:nvPr/>
        </p:nvSpPr>
        <p:spPr>
          <a:xfrm rot="1886673">
            <a:off x="1292720" y="1473971"/>
            <a:ext cx="2249382" cy="789613"/>
          </a:xfrm>
          <a:prstGeom prst="striped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71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" presetClass="exit" presetSubtype="9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4" grpId="1" animBg="1"/>
      <p:bldP spid="15" grpId="0" animBg="1"/>
      <p:bldP spid="16" grpId="1" animBg="1"/>
      <p:bldP spid="17" grpId="1" animBg="1"/>
      <p:bldP spid="18" grpId="1" animBg="1"/>
      <p:bldP spid="19" grpId="1" animBg="1"/>
      <p:bldP spid="20" grpId="1" animBg="1"/>
      <p:bldP spid="21" grpId="1" animBg="1"/>
      <p:bldP spid="22" grpId="1" animBg="1"/>
      <p:bldP spid="23" grpId="1" animBg="1"/>
      <p:bldP spid="24" grpId="1" animBg="1"/>
      <p:bldP spid="25" grpId="0" animBg="1"/>
      <p:bldP spid="2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Проблемная группа</a:t>
            </a:r>
            <a:endParaRPr lang="ru-RU" b="1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0220891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345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509954"/>
            <a:ext cx="9144000" cy="6348046"/>
            <a:chOff x="0" y="0"/>
            <a:chExt cx="9144000" cy="6858000"/>
          </a:xfrm>
        </p:grpSpPr>
        <p:pic>
          <p:nvPicPr>
            <p:cNvPr id="2052" name="Picture 4" descr="F:\Users\natali\AppData\Local\Microsoft\Windows\Temporary Internet Files\Content.IE5\N40G48HU\hokkey01-653x434[1]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2969" y="0"/>
              <a:ext cx="3851031" cy="2559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5" name="Picture 7" descr="F:\Users\natali\AppData\Local\Microsoft\Windows\Temporary Internet Files\Content.IE5\2PNWEYQ3\file[1]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53712"/>
              <a:ext cx="4389120" cy="2304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72" name="Picture 24" descr="F:\Users\natali\AppData\Local\Microsoft\Windows\Temporary Internet Files\Content.IE5\JVC4KDCI\aux-head-1598937228-202020901_rady_tut_t[1]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851031" cy="2460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89" name="Picture 41" descr="F:\Users\natali\AppData\Local\Microsoft\Windows\Temporary Internet Files\Content.IE5\N40G48HU\d81db3c9bf04dcc3866454a1e65eced0[1]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4553712"/>
              <a:ext cx="3048000" cy="2304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130562" cy="633046"/>
          </a:xfrm>
          <a:solidFill>
            <a:srgbClr val="7030A0">
              <a:alpha val="70000"/>
            </a:srgbClr>
          </a:solidFill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Спортивное направление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 rot="16200000">
            <a:off x="828233" y="3118045"/>
            <a:ext cx="2194564" cy="984736"/>
          </a:xfrm>
          <a:prstGeom prst="homePlate">
            <a:avLst/>
          </a:prstGeom>
          <a:solidFill>
            <a:srgbClr val="7030A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 smtClean="0"/>
              <a:t>Родительские собрания</a:t>
            </a:r>
            <a:endParaRPr lang="ru-RU" sz="2300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3276893" y="2746787"/>
            <a:ext cx="2224454" cy="1978270"/>
          </a:xfrm>
          <a:prstGeom prst="flowChartMagneticDisk">
            <a:avLst/>
          </a:prstGeom>
          <a:solidFill>
            <a:srgbClr val="7030A0">
              <a:alpha val="6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Внеклассные дела</a:t>
            </a:r>
            <a:endParaRPr lang="ru-RU" sz="2800" dirty="0"/>
          </a:p>
        </p:txBody>
      </p:sp>
      <p:sp>
        <p:nvSpPr>
          <p:cNvPr id="9" name="Стрелка углом вверх 8"/>
          <p:cNvSpPr/>
          <p:nvPr/>
        </p:nvSpPr>
        <p:spPr>
          <a:xfrm>
            <a:off x="4389120" y="2879123"/>
            <a:ext cx="3230880" cy="2429016"/>
          </a:xfrm>
          <a:prstGeom prst="bentUpArrow">
            <a:avLst/>
          </a:prstGeom>
          <a:solidFill>
            <a:srgbClr val="7030A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Классные часы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7391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Users\natali\AppData\Local\Microsoft\Windows\Temporary Internet Files\Content.IE5\N40G48HU\Biblioskazka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1412" y="1893277"/>
            <a:ext cx="3723542" cy="496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882445"/>
            <a:ext cx="31414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AC144E"/>
                </a:solidFill>
                <a:cs typeface="Mongolian Baiti" panose="03000500000000000000" pitchFamily="66" charset="0"/>
              </a:rPr>
              <a:t>Командное </a:t>
            </a:r>
          </a:p>
          <a:p>
            <a:r>
              <a:rPr lang="ru-RU" sz="3200" b="1" dirty="0" smtClean="0">
                <a:solidFill>
                  <a:srgbClr val="AC144E"/>
                </a:solidFill>
                <a:cs typeface="Mongolian Baiti" panose="03000500000000000000" pitchFamily="66" charset="0"/>
              </a:rPr>
              <a:t>взаимодействие</a:t>
            </a:r>
            <a:endParaRPr lang="ru-RU" sz="3200" b="1" dirty="0">
              <a:solidFill>
                <a:srgbClr val="AC144E"/>
              </a:solidFill>
              <a:cs typeface="Mongolian Baiti" panose="03000500000000000000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34308" y="369402"/>
            <a:ext cx="45606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AC144E"/>
                </a:solidFill>
                <a:cs typeface="Mongolian Baiti" panose="03000500000000000000" pitchFamily="66" charset="0"/>
              </a:rPr>
              <a:t>Правильное отношение </a:t>
            </a:r>
          </a:p>
          <a:p>
            <a:pPr algn="ctr"/>
            <a:r>
              <a:rPr lang="ru-RU" sz="3200" b="1" dirty="0" smtClean="0">
                <a:solidFill>
                  <a:srgbClr val="AC144E"/>
                </a:solidFill>
                <a:cs typeface="Mongolian Baiti" panose="03000500000000000000" pitchFamily="66" charset="0"/>
              </a:rPr>
              <a:t>к своему здоровью</a:t>
            </a:r>
            <a:endParaRPr lang="ru-RU" sz="3200" b="1" dirty="0">
              <a:solidFill>
                <a:srgbClr val="AC144E"/>
              </a:solidFill>
              <a:cs typeface="Mongolian Baiti" panose="03000500000000000000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6785" y="1938377"/>
            <a:ext cx="40972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solidFill>
                  <a:srgbClr val="AC144E"/>
                </a:solidFill>
                <a:cs typeface="Mongolian Baiti" panose="03000500000000000000" pitchFamily="66" charset="0"/>
              </a:rPr>
              <a:t>Целеустремленность </a:t>
            </a:r>
            <a:endParaRPr lang="ru-RU" sz="3200" b="1" dirty="0">
              <a:solidFill>
                <a:srgbClr val="AC144E"/>
              </a:solidFill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40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923" y="96716"/>
            <a:ext cx="89778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Взаимодействие с учреждениями культуры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 descr="F:\Users\natali\AppData\Local\Microsoft\Windows\Temporary Internet Files\Content.IE5\N40G48HU\1200px-Sparendach_von_innen_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08" y="834877"/>
            <a:ext cx="3494522" cy="262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углом вверх 2"/>
          <p:cNvSpPr/>
          <p:nvPr/>
        </p:nvSpPr>
        <p:spPr>
          <a:xfrm flipV="1">
            <a:off x="3725529" y="1257298"/>
            <a:ext cx="3158848" cy="1477110"/>
          </a:xfrm>
          <a:prstGeom prst="bentUp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документ 4"/>
          <p:cNvSpPr/>
          <p:nvPr/>
        </p:nvSpPr>
        <p:spPr>
          <a:xfrm>
            <a:off x="4648722" y="2734408"/>
            <a:ext cx="4198774" cy="2162516"/>
          </a:xfrm>
          <a:prstGeom prst="flowChartDocument">
            <a:avLst/>
          </a:prstGeom>
          <a:solidFill>
            <a:schemeClr val="accent6">
              <a:lumMod val="75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Совместное обсуждение</a:t>
            </a:r>
            <a:endParaRPr lang="ru-RU" sz="3600" dirty="0"/>
          </a:p>
        </p:txBody>
      </p:sp>
      <p:sp>
        <p:nvSpPr>
          <p:cNvPr id="21" name="Блок-схема: документ 20"/>
          <p:cNvSpPr/>
          <p:nvPr/>
        </p:nvSpPr>
        <p:spPr>
          <a:xfrm>
            <a:off x="4429782" y="2942883"/>
            <a:ext cx="4198774" cy="2162516"/>
          </a:xfrm>
          <a:prstGeom prst="flowChartDocument">
            <a:avLst/>
          </a:prstGeom>
          <a:solidFill>
            <a:schemeClr val="accent6">
              <a:lumMod val="75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Чтение книги на бумажном носителе</a:t>
            </a:r>
            <a:endParaRPr lang="ru-RU" sz="3600" dirty="0"/>
          </a:p>
        </p:txBody>
      </p:sp>
      <p:sp>
        <p:nvSpPr>
          <p:cNvPr id="22" name="Блок-схема: документ 21"/>
          <p:cNvSpPr/>
          <p:nvPr/>
        </p:nvSpPr>
        <p:spPr>
          <a:xfrm>
            <a:off x="4243230" y="3183207"/>
            <a:ext cx="4198774" cy="2162516"/>
          </a:xfrm>
          <a:prstGeom prst="flowChartDocument">
            <a:avLst/>
          </a:prstGeom>
          <a:solidFill>
            <a:schemeClr val="accent6">
              <a:lumMod val="75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Выбор книги в библиотеке</a:t>
            </a:r>
            <a:endParaRPr lang="ru-RU" sz="3600" dirty="0"/>
          </a:p>
        </p:txBody>
      </p:sp>
      <p:sp>
        <p:nvSpPr>
          <p:cNvPr id="7" name="Блок-схема: магнитный диск 6"/>
          <p:cNvSpPr/>
          <p:nvPr/>
        </p:nvSpPr>
        <p:spPr>
          <a:xfrm>
            <a:off x="109904" y="5846885"/>
            <a:ext cx="3881804" cy="788494"/>
          </a:xfrm>
          <a:prstGeom prst="flowChartMagneticDisk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Читательская компетенция</a:t>
            </a:r>
            <a:endParaRPr lang="ru-RU" sz="2400" b="1" dirty="0"/>
          </a:p>
        </p:txBody>
      </p:sp>
      <p:sp>
        <p:nvSpPr>
          <p:cNvPr id="25" name="Блок-схема: магнитный диск 24"/>
          <p:cNvSpPr/>
          <p:nvPr/>
        </p:nvSpPr>
        <p:spPr>
          <a:xfrm>
            <a:off x="109904" y="5224038"/>
            <a:ext cx="3881804" cy="788494"/>
          </a:xfrm>
          <a:prstGeom prst="flowChartMagneticDisk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Профориентация </a:t>
            </a:r>
            <a:endParaRPr lang="ru-RU" sz="2400" b="1" dirty="0"/>
          </a:p>
        </p:txBody>
      </p:sp>
      <p:sp>
        <p:nvSpPr>
          <p:cNvPr id="26" name="Блок-схема: магнитный диск 25"/>
          <p:cNvSpPr/>
          <p:nvPr/>
        </p:nvSpPr>
        <p:spPr>
          <a:xfrm>
            <a:off x="109904" y="4557229"/>
            <a:ext cx="3881804" cy="788494"/>
          </a:xfrm>
          <a:prstGeom prst="flowChartMagneticDisk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Ценность знаний</a:t>
            </a:r>
            <a:endParaRPr lang="ru-RU" sz="2400" b="1" dirty="0"/>
          </a:p>
        </p:txBody>
      </p:sp>
      <p:sp>
        <p:nvSpPr>
          <p:cNvPr id="27" name="Блок-схема: магнитный диск 26"/>
          <p:cNvSpPr/>
          <p:nvPr/>
        </p:nvSpPr>
        <p:spPr>
          <a:xfrm>
            <a:off x="109904" y="3870218"/>
            <a:ext cx="3881804" cy="788494"/>
          </a:xfrm>
          <a:prstGeom prst="flowChartMagneticDisk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  <a:tileRect/>
          </a:gra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Взаимодействие 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243230" y="6635379"/>
            <a:ext cx="472757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3366"/>
                </a:solidFill>
              </a:rPr>
              <a:t>«Нескучные </a:t>
            </a:r>
          </a:p>
          <a:p>
            <a:r>
              <a:rPr lang="ru-RU" sz="4400" b="1" dirty="0" smtClean="0">
                <a:solidFill>
                  <a:srgbClr val="003366"/>
                </a:solidFill>
              </a:rPr>
              <a:t>	прогулки </a:t>
            </a:r>
          </a:p>
          <a:p>
            <a:r>
              <a:rPr lang="ru-RU" sz="4400" b="1" dirty="0" smtClean="0">
                <a:solidFill>
                  <a:srgbClr val="003366"/>
                </a:solidFill>
              </a:rPr>
              <a:t>		по Перми»</a:t>
            </a:r>
            <a:endParaRPr lang="ru-RU" sz="4400" b="1" dirty="0">
              <a:solidFill>
                <a:srgbClr val="003366"/>
              </a:solidFill>
            </a:endParaRPr>
          </a:p>
        </p:txBody>
      </p:sp>
      <p:sp>
        <p:nvSpPr>
          <p:cNvPr id="20" name="Блок-схема: документ 19"/>
          <p:cNvSpPr/>
          <p:nvPr/>
        </p:nvSpPr>
        <p:spPr>
          <a:xfrm>
            <a:off x="3977052" y="3455769"/>
            <a:ext cx="4198774" cy="2162516"/>
          </a:xfrm>
          <a:prstGeom prst="flowChartDocument">
            <a:avLst/>
          </a:prstGeom>
          <a:solidFill>
            <a:schemeClr val="accent6">
              <a:lumMod val="75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Выбор произведения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11129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xit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xit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-0.01649 -0.50833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-2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7" grpId="0" animBg="1"/>
      <p:bldP spid="25" grpId="0" animBg="1"/>
      <p:bldP spid="26" grpId="0" animBg="1"/>
      <p:bldP spid="27" grpId="0" animBg="1"/>
      <p:bldP spid="8" grpId="0"/>
      <p:bldP spid="8" grpId="1"/>
      <p:bldP spid="2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1168</Words>
  <Application>Microsoft Office PowerPoint</Application>
  <PresentationFormat>Экран (4:3)</PresentationFormat>
  <Paragraphs>107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Arial Black</vt:lpstr>
      <vt:lpstr>Bahnschrift</vt:lpstr>
      <vt:lpstr>Calibri</vt:lpstr>
      <vt:lpstr>Calibri Light</vt:lpstr>
      <vt:lpstr>Mongolian Baiti</vt:lpstr>
      <vt:lpstr>Тема Office</vt:lpstr>
      <vt:lpstr>Сотрудничество классного руководителя и субъектов воспитательной среды: реализация потенциала</vt:lpstr>
      <vt:lpstr>Основные моменты</vt:lpstr>
      <vt:lpstr>Презентация PowerPoint</vt:lpstr>
      <vt:lpstr>Презентация PowerPoint</vt:lpstr>
      <vt:lpstr>Презентация PowerPoint</vt:lpstr>
      <vt:lpstr>Проблемная группа</vt:lpstr>
      <vt:lpstr>Спортивное направление</vt:lpstr>
      <vt:lpstr>Презентация PowerPoint</vt:lpstr>
      <vt:lpstr>Презентация PowerPoint</vt:lpstr>
      <vt:lpstr>Презентация PowerPoint</vt:lpstr>
      <vt:lpstr>Перспективы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Залеляева Татьяна Владимировна</cp:lastModifiedBy>
  <cp:revision>57</cp:revision>
  <dcterms:created xsi:type="dcterms:W3CDTF">2014-11-21T11:00:06Z</dcterms:created>
  <dcterms:modified xsi:type="dcterms:W3CDTF">2021-02-16T12:15:17Z</dcterms:modified>
</cp:coreProperties>
</file>