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61" r:id="rId5"/>
    <p:sldId id="259" r:id="rId6"/>
    <p:sldId id="262" r:id="rId7"/>
    <p:sldId id="263" r:id="rId8"/>
    <p:sldId id="264" r:id="rId9"/>
    <p:sldId id="266" r:id="rId10"/>
    <p:sldId id="267" r:id="rId11"/>
    <p:sldId id="265" r:id="rId12"/>
    <p:sldId id="268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81" d="100"/>
          <a:sy n="81" d="100"/>
        </p:scale>
        <p:origin x="-300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188E199-8AC2-443E-B5C3-9F94C562CA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43721" y="732623"/>
            <a:ext cx="964367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BC3EF203-1DBF-489B-BD8A-B3D2B9C50A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43721" y="3212298"/>
            <a:ext cx="964367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47C1332-AD23-4769-A529-4E89A79A9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8D9C-1FD4-4164-85DC-99AAD0EEBFF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018C03D-B20D-4DA2-9248-D2338BA65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6CB73E7-273F-4EE6-93EB-5E3FF2741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178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094D084-2427-46FE-A37D-30FAC19E5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09475C0-62C8-4315-81E2-EF12F77F91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C057C69-444C-4530-86A4-E5ADC7D69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8D9C-1FD4-4164-85DC-99AAD0EEBFF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5153471-5350-4756-8E11-7D7287B41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0AA70A5-ADC1-453E-B16C-A752A623B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812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15B3707E-7B89-467F-90B2-22C401B976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797F2764-9A52-4232-BE61-C5E9210D83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53E8508-FDBA-4F6C-B392-286EC5119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8D9C-1FD4-4164-85DC-99AAD0EEBFF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C8B1577-2378-4B21-AE86-8B2581788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CDC6B5B-FEE9-4293-B1E0-1FB2C16DB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842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B396AD8-A663-46E8-B2EF-B0E5E2D90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678DF20-28F3-4E69-BD29-87F14DB49C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CF4C31A-CDFB-41AE-8342-4942D8AE4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8D9C-1FD4-4164-85DC-99AAD0EEBFF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46166EF-A3F0-4A5F-9EE7-120D9E204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189FFAD-7E5E-4CB7-A1EE-5A4357AC2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355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008E0D-9627-4D77-A97B-6DDB638D1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987" y="735378"/>
            <a:ext cx="10283146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DBDB196-0CD3-4909-BF93-4D1E65CB4D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43987" y="3615103"/>
            <a:ext cx="10283146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19090B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0D3DD09-7BCD-4D7D-8978-AF26906FE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8D9C-1FD4-4164-85DC-99AAD0EEBFF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66FB80D-C33D-43FA-83B7-BF2C4F381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E7BC032-F3C2-4CAF-AE0D-1F6B04610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0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01D33C3-D5A8-45CF-B604-DC60519EE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CA62A9F-E067-496E-89E6-5A8BADB161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372724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4AA890F-BAB3-46B0-8968-F0B5C421AA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5849" y="1825625"/>
            <a:ext cx="5372724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19084DCF-4CA6-4F3F-9580-68D3F45B0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8D9C-1FD4-4164-85DC-99AAD0EEBFF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7F9B569-02DC-4DFD-A259-B37858105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72790701-EC32-4EF7-8883-5244AF4C6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813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3F52249-CD94-40B6-A56E-0C64D66BF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966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1211133-0815-4731-9B8D-AECC73C575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966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E92FB9D-D6B3-42FD-BF36-E39366D3A0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1966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EB0E5DD2-1B82-4E9F-81D7-7D89975267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208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BDEAC7AD-890C-46CF-A2B1-C8D61DAD10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5208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D721060C-0F32-41CE-9445-994FE76715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8D9C-1FD4-4164-85DC-99AAD0EEBFF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5DEA274D-1713-4800-8003-EC14704C5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0D48ED15-F7EA-4E24-B685-B1E7AE174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252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5D51418-0F32-48D3-A837-7AB8A752A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1088FEBA-6061-413E-BA59-E053B6BCF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8D9C-1FD4-4164-85DC-99AAD0EEBFF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FD24EE7E-47AC-4365-8A9A-07E183AD1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36DD4D6A-5042-4B64-8018-0C27F952E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880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E14ABE33-8D25-4365-9021-26388B573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8D9C-1FD4-4164-85DC-99AAD0EEBFF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001FF4E8-CC6A-4B4F-A8C3-5605BA6B7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B7F06F5-C467-48EB-BB56-BF23E7D29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095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5E460B-BF71-4345-B05B-688E53459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10F75F8-0F4A-402B-97D4-BAD8C5CC56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F86472FF-A4D4-47D2-AB40-BD0BDC6366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ACC07CDC-4DCD-47D9-A63F-EEA8755C0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8D9C-1FD4-4164-85DC-99AAD0EEBFF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3B8DF89D-5B59-407F-9046-F64AB01B5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87AC890-AEC6-4307-8528-EE15D9D27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081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E777309-1FDE-4108-B69C-B91C1B222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8068CECB-0A1F-435E-955A-CFEB08ACA5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B30B3610-2D2D-46EC-832C-CFDAC10581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BAD8E92E-1AFD-4D83-9FCB-72DBCC4FF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DF8D9C-1FD4-4164-85DC-99AAD0EEBFF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E868EDD5-9D9A-4672-931D-A6550EE2D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7A2636F-9280-4CA9-8B9F-BA919504E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740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8CB1A9B-8186-47B2-B66E-3413F922F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5045"/>
            <a:ext cx="1082414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unset" dir="t"/>
            </a:scene3d>
            <a:sp3d extrusionH="57150" contourW="12700" prstMaterial="metal">
              <a:bevelT w="82550" h="38100" prst="coolSlant"/>
              <a:bevelB w="38100" h="38100"/>
              <a:contourClr>
                <a:srgbClr val="7A2A35"/>
              </a:contourClr>
            </a:sp3d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F375280E-AFB4-4D25-9D20-78A29D9719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45545"/>
            <a:ext cx="1082414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15CA39F-E66C-44BB-8219-AD12BEBF91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F8D9C-1FD4-4164-85DC-99AAD0EEBFF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2BBDFB2-A635-43C6-ADA3-9BAABC76E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53BF5E3-5BB3-4F0F-BCE4-C4D09D3DFC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9226F3-FBE9-4461-840D-A5D7A20A10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601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rgbClr val="7A2A35"/>
          </a:solidFill>
          <a:latin typeface="Arial Black" panose="020B0A040201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A0%D0%BE%D0%B4%D0%B8%D1%82%D0%B5%D0%BB%D0%B8#cite_note-2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&#1089;&#1074;&#1077;&#1076;&#1077;&#1085;&#1080;&#1103;%20&#1086;&#1073;%20&#1091;&#1095;&#1072;&#1097;&#1080;&#1093;&#1089;&#1103;%20&#1082;&#1083;&#1072;&#1089;&#1089;&#1072;.doc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D35E073-2E55-4ABF-BDEB-19C74597E1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Работа с родителями </a:t>
            </a:r>
            <a:r>
              <a:rPr lang="ru-RU" b="1" dirty="0" smtClean="0"/>
              <a:t>в </a:t>
            </a:r>
            <a:r>
              <a:rPr lang="ru-RU" b="1" dirty="0"/>
              <a:t>современной школе.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(из опыта работы).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C7B133C1-81EC-491E-A564-1110991300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43721" y="4220308"/>
            <a:ext cx="9643675" cy="2157046"/>
          </a:xfrm>
        </p:spPr>
        <p:txBody>
          <a:bodyPr>
            <a:normAutofit fontScale="70000" lnSpcReduction="20000"/>
          </a:bodyPr>
          <a:lstStyle/>
          <a:p>
            <a:pPr algn="r"/>
            <a:endParaRPr lang="ru-RU" dirty="0" smtClean="0"/>
          </a:p>
          <a:p>
            <a:pPr algn="r"/>
            <a:endParaRPr lang="ru-RU" dirty="0"/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Шуклина Лариса Леонидовна,</a:t>
            </a: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Классный руководитель,</a:t>
            </a: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Учитель математики </a:t>
            </a: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МАОУ «Лицей «ВЕКТОРиЯ»</a:t>
            </a:r>
          </a:p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г. Лысьва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9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/>
              <a:t>5. Родители – главные помощники в </a:t>
            </a:r>
            <a:r>
              <a:rPr lang="ru-RU" sz="4000" dirty="0" err="1"/>
              <a:t>профориентационной</a:t>
            </a:r>
            <a:r>
              <a:rPr lang="ru-RU" sz="4000" dirty="0"/>
              <a:t> работе.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/>
              <a:t>для этого изучаю место работы родителей;</a:t>
            </a:r>
          </a:p>
          <a:p>
            <a:r>
              <a:rPr lang="ru-RU" dirty="0" smtClean="0"/>
              <a:t> </a:t>
            </a:r>
            <a:r>
              <a:rPr lang="ru-RU" dirty="0"/>
              <a:t>приглашаю родителей провести мастер – классы или предлагаю провести экскурсии на работу . 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963" y="3575537"/>
            <a:ext cx="4288375" cy="256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922" y="3704492"/>
            <a:ext cx="4162986" cy="244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6634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4000" dirty="0" smtClean="0"/>
              <a:t>6. Родительские </a:t>
            </a:r>
            <a:r>
              <a:rPr lang="ru-RU" sz="4000" dirty="0"/>
              <a:t>собрания – проводи четко, быстро и понятно.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Провожу </a:t>
            </a:r>
            <a:r>
              <a:rPr lang="ru-RU" dirty="0"/>
              <a:t>в год 4 собрания: первое – организационное , второе и третье – тематические, четвертое – итоговое. </a:t>
            </a:r>
          </a:p>
          <a:p>
            <a:r>
              <a:rPr lang="ru-RU" dirty="0"/>
              <a:t>Темы собраний на год выбирают сами родители из предложенных тематик или предлагают свои. </a:t>
            </a:r>
          </a:p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320" y="3798276"/>
            <a:ext cx="5621217" cy="2543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758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>7. Живи </a:t>
            </a:r>
            <a:r>
              <a:rPr lang="ru-RU" dirty="0"/>
              <a:t>в ногу со временем.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создали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беседу родителей и классного руководителя, в которой обсуждаются насущные вопросы,  доводится информация важная и срочная до родителей;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все индивидуальные вопросы по каждому ребенку решаются либо в личных сообщениях, либо по телефону;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проведение онлайн – собрания на платформе «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zoom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»; в планах на платформе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Учи.ру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общение с родителями на свежем воздухе на детских мероприятиях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816" y="4807276"/>
            <a:ext cx="4149968" cy="1863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527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Родители для меня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</a:t>
            </a:r>
            <a:r>
              <a:rPr lang="ru-RU" dirty="0" smtClean="0"/>
              <a:t>одные для своих детей,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ни всегда по всюду с нами.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Д</a:t>
            </a:r>
            <a:r>
              <a:rPr lang="ru-RU" dirty="0" smtClean="0"/>
              <a:t>вижение нам создают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 сами двигаются с нами.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Т</a:t>
            </a:r>
            <a:r>
              <a:rPr lang="ru-RU" dirty="0" smtClean="0"/>
              <a:t>ак развиваемся мы вместе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жедневно день за днем.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Л</a:t>
            </a:r>
            <a:r>
              <a:rPr lang="ru-RU" dirty="0" smtClean="0"/>
              <a:t>юбовь мы дарим снова вместе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 в ногу со временем идем!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1108" y="1922585"/>
            <a:ext cx="4958861" cy="4384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859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Родители -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это те лица, которые обязаны заботиться о детях и их воспитании (ст. 38 Конституции РФ)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018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Родители -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fontAlgn="base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Федеральный закон "Об образовании в Российской Федерации" №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273-ФЗ. Статья 44. Права, обязанности и ответственность в сфере образования родителей (законных представителей) несовершеннолетних обучающихся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П.1 </a:t>
            </a:r>
            <a:r>
              <a:rPr lang="ru-RU" sz="4000" i="1" u="sng" dirty="0">
                <a:latin typeface="Times New Roman" pitchFamily="18" charset="0"/>
                <a:cs typeface="Times New Roman" pitchFamily="18" charset="0"/>
              </a:rPr>
              <a:t>Родители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( законные представители)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 несовершеннолетних обучающихся </a:t>
            </a:r>
            <a:r>
              <a:rPr lang="ru-RU" sz="4000" i="1" u="sng" dirty="0">
                <a:latin typeface="Times New Roman" pitchFamily="18" charset="0"/>
                <a:cs typeface="Times New Roman" pitchFamily="18" charset="0"/>
              </a:rPr>
              <a:t>имеют преимущественное право на обучение и воспитание детей перед всеми другими лицами.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Они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обязаны заложить основы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физического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, нравственного и интеллектуального развития личности ребенка.</a:t>
            </a: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П. 2. Органы государственной власти и органы местного самоуправления, образовательные организации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оказывают помощь родителям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(законным представителям)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несовершеннолетних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обучающихся в воспитании детей, охране и укреплении их физического и психического здоровья, развитии индивидуальных способностей и необходимой коррекции нарушений их развития</a:t>
            </a:r>
            <a:r>
              <a:rPr lang="ru-RU" sz="4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6311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Родители -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6815" y="1688122"/>
            <a:ext cx="10824148" cy="491197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4000" dirty="0"/>
              <a:t>	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родственники человека, 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составляющие основу его 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семьи.</a:t>
            </a:r>
            <a:endParaRPr lang="ru-RU" sz="39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Роль родителей в отношении ребёнка имеет сложный и глубокий характер и колеблется в зависимости от культуры, религии и народа. Родители как воспитатели несут тоже ответственность за поведение своего ребёнка в обществе</a:t>
            </a:r>
            <a:r>
              <a:rPr lang="ru-RU" sz="3900" baseline="30000" dirty="0">
                <a:latin typeface="Times New Roman" pitchFamily="18" charset="0"/>
                <a:cs typeface="Times New Roman" pitchFamily="18" charset="0"/>
                <a:hlinkClick r:id="rId2"/>
              </a:rPr>
              <a:t>]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. Таким образом, этические нормы родительской опеки и воспитания ребёнка лежат в основе благополучия и поведения как каждого человека, так и общества в целом.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Википедия</a:t>
            </a:r>
            <a:endParaRPr lang="ru-RU" sz="39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6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строится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родительские </a:t>
            </a:r>
            <a:r>
              <a:rPr lang="ru-RU" dirty="0"/>
              <a:t>собрания , на которых идет обсуждение обучения, поведения;</a:t>
            </a:r>
          </a:p>
          <a:p>
            <a:r>
              <a:rPr lang="ru-RU" dirty="0" smtClean="0"/>
              <a:t>индивидуальные </a:t>
            </a:r>
            <a:r>
              <a:rPr lang="ru-RU" dirty="0"/>
              <a:t>консультации;</a:t>
            </a:r>
          </a:p>
          <a:p>
            <a:r>
              <a:rPr lang="ru-RU" dirty="0" smtClean="0"/>
              <a:t>посещение </a:t>
            </a:r>
            <a:r>
              <a:rPr lang="ru-RU" dirty="0"/>
              <a:t>семей на дому;</a:t>
            </a:r>
          </a:p>
          <a:p>
            <a:r>
              <a:rPr lang="ru-RU" dirty="0" smtClean="0"/>
              <a:t>общешкольный </a:t>
            </a:r>
            <a:r>
              <a:rPr lang="ru-RU" dirty="0"/>
              <a:t>родительский комитет;</a:t>
            </a:r>
          </a:p>
          <a:p>
            <a:r>
              <a:rPr lang="ru-RU" dirty="0" smtClean="0"/>
              <a:t>организация </a:t>
            </a:r>
            <a:r>
              <a:rPr lang="ru-RU" dirty="0"/>
              <a:t>работы классного родительского комитета;</a:t>
            </a:r>
          </a:p>
          <a:p>
            <a:r>
              <a:rPr lang="ru-RU" dirty="0" smtClean="0"/>
              <a:t>посещение </a:t>
            </a:r>
            <a:r>
              <a:rPr lang="ru-RU" dirty="0"/>
              <a:t>праздников.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5277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9923" y="410308"/>
            <a:ext cx="10824148" cy="1617785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>1. Будь </a:t>
            </a:r>
            <a:r>
              <a:rPr lang="ru-RU" dirty="0"/>
              <a:t>открытой для своих родителей.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расположить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 себе родителей ( знакомлюсь </a:t>
            </a:r>
            <a:r>
              <a:rPr lang="ru-RU" dirty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с анкетой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каждой семьи, запоминаю имена и отчества, место работы, состав семьи, положение)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общаться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родителями на позитиве;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четко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проговорить , где и  когда родители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могут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связаться с Вами;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главное – улыбайтесь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1352" y="2818561"/>
            <a:ext cx="3012833" cy="2152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045" y="4232029"/>
            <a:ext cx="2215661" cy="2319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0380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2. Живи </a:t>
            </a:r>
            <a:r>
              <a:rPr lang="ru-RU" sz="4000" dirty="0"/>
              <a:t>по принципу </a:t>
            </a:r>
            <a:r>
              <a:rPr lang="ru-RU" sz="4000" dirty="0" smtClean="0"/>
              <a:t>:</a:t>
            </a:r>
            <a:br>
              <a:rPr lang="ru-RU" sz="4000" dirty="0" smtClean="0"/>
            </a:br>
            <a:r>
              <a:rPr lang="ru-RU" sz="4000" dirty="0" smtClean="0"/>
              <a:t> </a:t>
            </a:r>
            <a:r>
              <a:rPr lang="ru-RU" sz="4000" dirty="0"/>
              <a:t>родители  - голова,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классный </a:t>
            </a:r>
            <a:r>
              <a:rPr lang="ru-RU" sz="4000" dirty="0"/>
              <a:t>руководитель – шея.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советуйся с родителями по различным поводам ( мероприятия, формы проведения уроков, проведение каникул, занятость учащихся).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дай понять родителям, что они значимы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учебно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воспитательном процессе школы.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Родители становятся союзниками классного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руководителя.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Admin\Desktop\Березка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893" y="4679188"/>
            <a:ext cx="3305907" cy="1884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117" y="4679189"/>
            <a:ext cx="3223852" cy="1884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293" y="4687323"/>
            <a:ext cx="4056184" cy="1875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753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>3. Делегируй </a:t>
            </a:r>
            <a:r>
              <a:rPr lang="ru-RU" dirty="0"/>
              <a:t>родителям полномочия.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ненавязчиво предлагаю на обсуждение мероприятия и сразу находятся родители, которые это организуют;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родители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неоднократно соглашались сопровождать ребят на различные мероприятия – театр, трамплин, экскурсия по городу  без классного руководителя;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привлекать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родителей к различным современным играм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любое мероприятие – только с родителями.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Родители имеют возможность общаться с друг другом,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посмотреть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классный коллектив с другой стороны.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3354" y="3757518"/>
            <a:ext cx="3176950" cy="2629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943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4400" dirty="0" smtClean="0"/>
              <a:t>4. Сделай </a:t>
            </a:r>
            <a:r>
              <a:rPr lang="ru-RU" sz="4400" dirty="0"/>
              <a:t>родителя своим союзником.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никогда про ребенка не говори с родителем без самого ребенка, если ребенок в чем-то виноват;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показать родителю ребенка с разных сторон ( учеба, поведение, занятость, активность). Для этого каждый год выстраивается рейтинг в классном коллективе не только детей, но и их родителей. Это стимулирует всех.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403" y="4079631"/>
            <a:ext cx="3269381" cy="2986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792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+универсал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+универсал1.potx" id="{FDBB0FB3-210D-4A66-9C57-4221D1EBB65A}" vid="{D3D6E0F1-C57E-4FBB-9F75-EA8DDBC5BF8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+универсал2</Template>
  <TotalTime>92</TotalTime>
  <Words>536</Words>
  <Application>Microsoft Office PowerPoint</Application>
  <PresentationFormat>Произвольный</PresentationFormat>
  <Paragraphs>65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+универсал2</vt:lpstr>
      <vt:lpstr>Работа с родителями в современной школе. (из опыта работы).</vt:lpstr>
      <vt:lpstr>Родители - </vt:lpstr>
      <vt:lpstr>Родители - </vt:lpstr>
      <vt:lpstr>Родители - </vt:lpstr>
      <vt:lpstr>Работа строится</vt:lpstr>
      <vt:lpstr>1. Будь открытой для своих родителей.  </vt:lpstr>
      <vt:lpstr>2. Живи по принципу :  родители  - голова,  классный руководитель – шея. </vt:lpstr>
      <vt:lpstr>3. Делегируй родителям полномочия. </vt:lpstr>
      <vt:lpstr>4. Сделай родителя своим союзником. </vt:lpstr>
      <vt:lpstr>5. Родители – главные помощники в профориентационной работе. </vt:lpstr>
      <vt:lpstr>6. Родительские собрания – проводи четко, быстро и понятно. </vt:lpstr>
      <vt:lpstr>7. Живи в ногу со временем.  </vt:lpstr>
      <vt:lpstr>Родители для меня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Универсальный</dc:title>
  <dc:creator>Эрика</dc:creator>
  <cp:lastModifiedBy>Admin</cp:lastModifiedBy>
  <cp:revision>13</cp:revision>
  <dcterms:created xsi:type="dcterms:W3CDTF">2020-05-21T08:34:07Z</dcterms:created>
  <dcterms:modified xsi:type="dcterms:W3CDTF">2021-02-16T17:17:39Z</dcterms:modified>
</cp:coreProperties>
</file>