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7" r:id="rId10"/>
    <p:sldId id="288" r:id="rId11"/>
    <p:sldId id="257" r:id="rId12"/>
    <p:sldId id="266" r:id="rId13"/>
    <p:sldId id="265" r:id="rId14"/>
    <p:sldId id="262" r:id="rId15"/>
    <p:sldId id="263" r:id="rId16"/>
    <p:sldId id="264" r:id="rId17"/>
    <p:sldId id="268" r:id="rId18"/>
    <p:sldId id="270" r:id="rId19"/>
    <p:sldId id="277" r:id="rId20"/>
    <p:sldId id="278" r:id="rId21"/>
    <p:sldId id="275" r:id="rId22"/>
    <p:sldId id="271" r:id="rId23"/>
    <p:sldId id="274" r:id="rId2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754" autoAdjust="0"/>
  </p:normalViewPr>
  <p:slideViewPr>
    <p:cSldViewPr>
      <p:cViewPr varScale="1">
        <p:scale>
          <a:sx n="75" d="100"/>
          <a:sy n="75" d="100"/>
        </p:scale>
        <p:origin x="183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28139-4306-4D59-9846-F9710225F823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FF22D-BEBC-4747-BA90-ACB5F25735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77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6427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20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20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569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3065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2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2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2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139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139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139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917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386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328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231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FF22D-BEBC-4747-BA90-ACB5F25735A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32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1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jpeg"/><Relationship Id="rId11" Type="http://schemas.openxmlformats.org/officeDocument/2006/relationships/image" Target="../media/image70.png"/><Relationship Id="rId5" Type="http://schemas.openxmlformats.org/officeDocument/2006/relationships/image" Target="../media/image64.png"/><Relationship Id="rId10" Type="http://schemas.openxmlformats.org/officeDocument/2006/relationships/image" Target="../media/image69.png"/><Relationship Id="rId4" Type="http://schemas.openxmlformats.org/officeDocument/2006/relationships/image" Target="../media/image63.jpeg"/><Relationship Id="rId9" Type="http://schemas.openxmlformats.org/officeDocument/2006/relationships/image" Target="../media/image6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358792/3d0cac60971a511280cbba229d9b6329c07731f7/#dst100019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285859"/>
            <a:ext cx="7818092" cy="2481899"/>
          </a:xfrm>
          <a:noFill/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ФОРМЫ ДЕТСКО – РОДИТЕЛЬСКОГО ВЗАИМОДЕЙСТВИЯ В ОРГАНИЗАЦИИ ВОСПИТЫВАЮЩЕЙ ДЕЯТЕЛЬНОСТИ </a:t>
            </a:r>
            <a:br>
              <a:rPr lang="ru-RU" sz="2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</a:br>
            <a:r>
              <a:rPr lang="ru-RU" sz="2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С КЛАССНЫМ КОЛЛЕКТИВОМ </a:t>
            </a:r>
            <a:endParaRPr lang="ru-RU" sz="26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857628"/>
            <a:ext cx="4000528" cy="228601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Татьяна Робертовна </a:t>
            </a:r>
            <a:r>
              <a:rPr lang="ru-RU" sz="2400" b="1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Хайшбашян</a:t>
            </a:r>
            <a:r>
              <a:rPr lang="ru-RU" sz="24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,</a:t>
            </a:r>
          </a:p>
          <a:p>
            <a:r>
              <a:rPr lang="ru-RU" sz="2400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учитель начальных </a:t>
            </a:r>
            <a:r>
              <a:rPr lang="ru-RU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классов, заместитель директора по УВР</a:t>
            </a:r>
            <a:endParaRPr lang="ru-RU" sz="2400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7704" y="357166"/>
            <a:ext cx="5832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МАОУ «ГИМНАЗИЯ №2» «СОЛНЕЧНАЯ РАДУГА»</a:t>
            </a:r>
          </a:p>
          <a:p>
            <a:pPr algn="ctr"/>
            <a:endParaRPr lang="ru-RU" sz="1400" b="1" dirty="0" smtClean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УПРАВЛЕНИЕ ОБРАЗОВАНИЯ АДМИНИСТРАЦИИ СОЛИКАМСКОГО  ГОРОДСКОГО ОКРУГА</a:t>
            </a: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248" y="3767759"/>
            <a:ext cx="4572000" cy="2875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F:\эмблема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1622481" cy="838446"/>
          </a:xfrm>
          <a:prstGeom prst="rect">
            <a:avLst/>
          </a:prstGeom>
          <a:noFill/>
        </p:spPr>
      </p:pic>
      <p:pic>
        <p:nvPicPr>
          <p:cNvPr id="35842" name="Picture 2" descr="Логотип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352" y="260648"/>
            <a:ext cx="1099939" cy="13999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905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55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3704" y="188640"/>
            <a:ext cx="32207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ОСНОВНЫЕ ПОНЯТИЯ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95536" y="620688"/>
            <a:ext cx="8352928" cy="6067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Воспитывающая деятельность</a:t>
            </a:r>
            <a:r>
              <a:rPr lang="ru-RU" sz="26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ru-RU" sz="2600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в широком смысле этого слова, это </a:t>
            </a:r>
            <a:r>
              <a:rPr lang="ru-RU" sz="2600" i="1" u="sng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активность всех субъектов образовательного процесса по созданию и преобразованию единого воспитывающего пространства </a:t>
            </a:r>
            <a:r>
              <a:rPr lang="ru-RU" sz="2600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(создание условий, привлечение ресурсов, организация процесса воспитывающего взаимодействия) </a:t>
            </a:r>
            <a:r>
              <a:rPr lang="ru-RU" sz="2600" i="1" u="sng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для </a:t>
            </a:r>
            <a:r>
              <a:rPr lang="ru-RU" sz="2600" i="1" u="sng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присвоения результатов воспитания. </a:t>
            </a:r>
            <a:endParaRPr lang="ru-RU" sz="2600" i="1" u="sng" dirty="0" smtClean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endParaRPr lang="ru-RU" sz="2600" i="1" u="sng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26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В </a:t>
            </a:r>
            <a:r>
              <a:rPr lang="ru-RU" sz="2600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узком смысле, </a:t>
            </a:r>
            <a:r>
              <a:rPr lang="ru-RU" sz="26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воспитывающая деятельность</a:t>
            </a:r>
            <a:r>
              <a:rPr lang="ru-RU" sz="2600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—</a:t>
            </a:r>
            <a:r>
              <a:rPr lang="ru-RU" sz="2600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 это </a:t>
            </a:r>
            <a:r>
              <a:rPr lang="ru-RU" sz="2600" i="1" u="sng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активность субъектов воспитывающего взаимодействия, подчиненная решению конкретных задач воспитания, то есть нацеленная на конкретный результат в ребёнке и его ближайшем окружении.</a:t>
            </a:r>
            <a:endParaRPr lang="ru-RU" sz="2600" i="1" u="sng" dirty="0">
              <a:solidFill>
                <a:srgbClr val="00206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657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2" name="Picture 2" descr="C:\Documents and Settings\User\Рабочий стол\раскраски\1356b349a760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332656"/>
            <a:ext cx="2405191" cy="2591452"/>
          </a:xfrm>
          <a:prstGeom prst="rect">
            <a:avLst/>
          </a:prstGeom>
          <a:noFill/>
        </p:spPr>
      </p:pic>
      <p:pic>
        <p:nvPicPr>
          <p:cNvPr id="6" name="Picture 4" descr="C:\Documents and Settings\User\Рабочий стол\раскраски\d31a9d645d9adb139effc341fe4287e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356992"/>
            <a:ext cx="2286016" cy="2886518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323528" y="451992"/>
            <a:ext cx="6120680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Детско-родительское взаимодействие </a:t>
            </a:r>
            <a:r>
              <a:rPr lang="ru-RU" sz="2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можно рассмотреть с нескольких позиций: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800" b="1" dirty="0" smtClean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2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это то</a:t>
            </a:r>
            <a:r>
              <a:rPr lang="ru-RU" sz="24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условие</a:t>
            </a:r>
            <a:r>
              <a:rPr lang="ru-RU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которое создаёт классный руководитель для </a:t>
            </a:r>
            <a:r>
              <a:rPr lang="ru-RU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получения </a:t>
            </a:r>
            <a:r>
              <a:rPr lang="ru-RU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воспитательного эффекта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3068960"/>
            <a:ext cx="60486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это совместная </a:t>
            </a:r>
            <a:r>
              <a:rPr lang="ru-RU" sz="24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деятельность</a:t>
            </a:r>
            <a:r>
              <a:rPr lang="ru-RU" sz="24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родителей,  детей и классного руководителя, которая подчинена одной цели, но несёт множественный воспитательный и развивающий эффект (развитие детей, родителей, семейных отношений, отношений семьи и школы, обогащение единого воспитывающего пространства)</a:t>
            </a:r>
            <a:endParaRPr lang="ru-RU" sz="24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03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5364088" cy="64807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Семейные народные традиции </a:t>
            </a:r>
            <a:endParaRPr lang="ru-RU" sz="28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ordiaUPC" panose="020B0304020202020204" pitchFamily="34" charset="-34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520" y="620688"/>
            <a:ext cx="4041775" cy="28803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620688"/>
            <a:ext cx="4468782" cy="303311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528" y="3140968"/>
            <a:ext cx="5300736" cy="3501008"/>
          </a:xfrm>
          <a:prstGeom prst="rect">
            <a:avLst/>
          </a:prstGeom>
        </p:spPr>
      </p:pic>
      <p:sp>
        <p:nvSpPr>
          <p:cNvPr id="3076" name="AutoShape 4" descr="Картинки по запросу &quot;картинка дети мультяшная без фон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2" descr="https://ds04.infourok.ru/uploads/ex/03d2/000003d1-d437fbf3/img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3951058"/>
            <a:ext cx="3144349" cy="23582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849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2050" name="Picture 2" descr="D:\Документы\2018 - 2019\фото 1а\семья Моисеевых\P81009-12282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email"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052736"/>
            <a:ext cx="4752528" cy="281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188640"/>
            <a:ext cx="8302115" cy="5760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Семейные недели </a:t>
            </a:r>
            <a:b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(семьи Моисеева Ярослава)</a:t>
            </a:r>
            <a:endParaRPr lang="ru-RU" sz="28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ordiaUPC" panose="020B0304020202020204" pitchFamily="34" charset="-34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980728"/>
            <a:ext cx="3733831" cy="2736304"/>
          </a:xfrm>
          <a:prstGeom prst="rect">
            <a:avLst/>
          </a:prstGeom>
        </p:spPr>
      </p:pic>
      <p:pic>
        <p:nvPicPr>
          <p:cNvPr id="29698" name="Picture 2" descr="https://guogagauzii.md/media/k2/items/cache/5288462d048e0d3f60f64bb84cff6df4_L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3" y="4005064"/>
            <a:ext cx="2793214" cy="2664296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email">
            <a:lum bright="-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908439"/>
            <a:ext cx="3744416" cy="2616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279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980728"/>
            <a:ext cx="4158182" cy="3080345"/>
          </a:xfrm>
          <a:prstGeom prst="rect">
            <a:avLst/>
          </a:prstGeom>
        </p:spPr>
      </p:pic>
      <p:pic>
        <p:nvPicPr>
          <p:cNvPr id="5123" name="Picture 3" descr="D:\Документы\2018 - 2019\фото 1а\семья Мальгиных\P81016-13405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980728"/>
            <a:ext cx="4446614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Документы\2018 - 2019\фото 1а\семья Мальгиных\P81016-1331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3869599" cy="250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8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08912" cy="69269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Семейные творческие мастерские </a:t>
            </a:r>
            <a:b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</a:b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(строим город </a:t>
            </a:r>
            <a:r>
              <a:rPr lang="ru-RU" sz="2400" b="1" dirty="0" err="1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Доброград</a:t>
            </a: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 с семьёй </a:t>
            </a:r>
            <a:r>
              <a:rPr lang="ru-RU" sz="2400" b="1" dirty="0" err="1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Мальгина</a:t>
            </a: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 Глеба)</a:t>
            </a:r>
          </a:p>
        </p:txBody>
      </p:sp>
      <p:pic>
        <p:nvPicPr>
          <p:cNvPr id="27652" name="Picture 4" descr="https://img2.freepng.ru/20181208/jsb/kisspng-vector-graphics-clip-art-image-drawing-child-5c0c4daeedf3a9.036572301544310190974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4365104"/>
            <a:ext cx="2232248" cy="2232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644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861048"/>
            <a:ext cx="2376264" cy="2763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916490"/>
            <a:ext cx="3024336" cy="5722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8"/>
          <p:cNvSpPr>
            <a:spLocks noGrp="1"/>
          </p:cNvSpPr>
          <p:nvPr>
            <p:ph type="title"/>
          </p:nvPr>
        </p:nvSpPr>
        <p:spPr>
          <a:xfrm>
            <a:off x="467544" y="0"/>
            <a:ext cx="8352928" cy="76470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Просветительская деятельность семьи </a:t>
            </a:r>
            <a:b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</a:b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(Мамин проект «Хочу стать полиглотом…»)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908719"/>
            <a:ext cx="5214405" cy="2815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:\Documents and Settings\User\Рабочий стол\раскраски\ea2a4e5e5795459543dbd2de3109cd7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3321" y="4149080"/>
            <a:ext cx="1553458" cy="24729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36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4248472" cy="2808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4248103" cy="2710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27710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401487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8"/>
          <p:cNvSpPr>
            <a:spLocks noGrp="1"/>
          </p:cNvSpPr>
          <p:nvPr>
            <p:ph type="title"/>
          </p:nvPr>
        </p:nvSpPr>
        <p:spPr>
          <a:xfrm>
            <a:off x="2267744" y="0"/>
            <a:ext cx="4629200" cy="5040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Картотека настольных игр</a:t>
            </a:r>
          </a:p>
        </p:txBody>
      </p:sp>
    </p:spTree>
    <p:extLst>
      <p:ext uri="{BB962C8B-B14F-4D97-AF65-F5344CB8AC3E}">
        <p14:creationId xmlns:p14="http://schemas.microsoft.com/office/powerpoint/2010/main" val="302200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4464497" cy="231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620688"/>
            <a:ext cx="4176464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417990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938" y="3573016"/>
            <a:ext cx="4161427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8"/>
          <p:cNvSpPr>
            <a:spLocks noGrp="1"/>
          </p:cNvSpPr>
          <p:nvPr>
            <p:ph type="title"/>
          </p:nvPr>
        </p:nvSpPr>
        <p:spPr>
          <a:xfrm>
            <a:off x="971600" y="0"/>
            <a:ext cx="7128792" cy="64807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Математические встречи</a:t>
            </a:r>
            <a:endParaRPr lang="ru-RU" sz="36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ordiaUPC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78277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sp>
        <p:nvSpPr>
          <p:cNvPr id="6" name="Заголовок 8"/>
          <p:cNvSpPr>
            <a:spLocks noGrp="1"/>
          </p:cNvSpPr>
          <p:nvPr>
            <p:ph type="title"/>
          </p:nvPr>
        </p:nvSpPr>
        <p:spPr>
          <a:xfrm>
            <a:off x="1259632" y="0"/>
            <a:ext cx="6285384" cy="7200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Краеведческая экспедиция</a:t>
            </a:r>
            <a:endParaRPr lang="ru-RU" sz="36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ordiaUPC" panose="020B0304020202020204" pitchFamily="34" charset="-34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27984" y="620688"/>
            <a:ext cx="4446884" cy="2880320"/>
          </a:xfrm>
        </p:spPr>
      </p:pic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2080" y="3573016"/>
            <a:ext cx="3600400" cy="299695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9752" y="3645024"/>
            <a:ext cx="2808312" cy="30019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692696"/>
            <a:ext cx="4060322" cy="2736304"/>
          </a:xfrm>
          <a:prstGeom prst="rect">
            <a:avLst/>
          </a:prstGeom>
        </p:spPr>
      </p:pic>
      <p:pic>
        <p:nvPicPr>
          <p:cNvPr id="10" name="Picture 2" descr="C:\Documents and Settings\User\Рабочий стол\раскраски\1356b349a760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293096"/>
            <a:ext cx="1712227" cy="1844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77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sp>
        <p:nvSpPr>
          <p:cNvPr id="6" name="Заголовок 8"/>
          <p:cNvSpPr>
            <a:spLocks noGrp="1"/>
          </p:cNvSpPr>
          <p:nvPr>
            <p:ph type="title"/>
          </p:nvPr>
        </p:nvSpPr>
        <p:spPr>
          <a:xfrm>
            <a:off x="467544" y="0"/>
            <a:ext cx="8064896" cy="6480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Семейные спортивные соревнования</a:t>
            </a:r>
            <a:b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</a:b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 «Великолепная семейка»</a:t>
            </a:r>
            <a:endParaRPr lang="ru-RU" sz="24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ordiaUPC" panose="020B0304020202020204" pitchFamily="34" charset="-34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3968" y="836712"/>
            <a:ext cx="4620372" cy="2592288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980728"/>
            <a:ext cx="3959361" cy="2664296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48064" y="3573016"/>
            <a:ext cx="3749362" cy="30243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3861048"/>
            <a:ext cx="4791099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40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51202" name="Picture 2" descr="https://www.publy.ru/wp-content/uploads/2019/10/post_5db1acb1099b6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260648"/>
            <a:ext cx="3352712" cy="2354881"/>
          </a:xfrm>
          <a:prstGeom prst="rect">
            <a:avLst/>
          </a:prstGeom>
          <a:noFill/>
        </p:spPr>
      </p:pic>
      <p:pic>
        <p:nvPicPr>
          <p:cNvPr id="51204" name="Picture 4" descr="http://now-up.ru/wp-content/uploads/2017/03/YEmblem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2267744" cy="2095411"/>
          </a:xfrm>
          <a:prstGeom prst="rect">
            <a:avLst/>
          </a:prstGeom>
          <a:noFill/>
        </p:spPr>
      </p:pic>
      <p:pic>
        <p:nvPicPr>
          <p:cNvPr id="51206" name="Picture 6" descr="https://avatars.mds.yandex.net/get-zen_doc/177006/pub_5e67f0d4bf998668491f98c8_5e67f1e80da66b2a8138bf90/scale_1200"/>
          <p:cNvPicPr>
            <a:picLocks noChangeAspect="1" noChangeArrowheads="1"/>
          </p:cNvPicPr>
          <p:nvPr/>
        </p:nvPicPr>
        <p:blipFill>
          <a:blip r:embed="rId6" cstate="email">
            <a:lum bright="-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188640"/>
            <a:ext cx="2952328" cy="2007583"/>
          </a:xfrm>
          <a:prstGeom prst="rect">
            <a:avLst/>
          </a:prstGeom>
          <a:noFill/>
        </p:spPr>
      </p:pic>
      <p:pic>
        <p:nvPicPr>
          <p:cNvPr id="51208" name="Picture 8" descr="https://ic.pics.livejournal.com/humus/758313/12079471/12079471_original.jpg"/>
          <p:cNvPicPr>
            <a:picLocks noChangeAspect="1" noChangeArrowheads="1"/>
          </p:cNvPicPr>
          <p:nvPr/>
        </p:nvPicPr>
        <p:blipFill>
          <a:blip r:embed="rId7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2420888"/>
            <a:ext cx="3736128" cy="2304256"/>
          </a:xfrm>
          <a:prstGeom prst="rect">
            <a:avLst/>
          </a:prstGeom>
          <a:noFill/>
        </p:spPr>
      </p:pic>
      <p:pic>
        <p:nvPicPr>
          <p:cNvPr id="51210" name="Picture 10" descr="https://mamsila.ru/wp-content/uploads/2019/12/13D7D7D1E6D02307.png"/>
          <p:cNvPicPr>
            <a:picLocks noChangeAspect="1" noChangeArrowheads="1"/>
          </p:cNvPicPr>
          <p:nvPr/>
        </p:nvPicPr>
        <p:blipFill>
          <a:blip r:embed="rId8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132856"/>
            <a:ext cx="2418461" cy="1870423"/>
          </a:xfrm>
          <a:prstGeom prst="rect">
            <a:avLst/>
          </a:prstGeom>
          <a:noFill/>
        </p:spPr>
      </p:pic>
      <p:pic>
        <p:nvPicPr>
          <p:cNvPr id="51212" name="Picture 12" descr="https://www.thenakedscientists.com/sites/default/files/styles/social-media-large/public/media/media/e13cb00a21e90021d85a5854e14b4790e67fe2c818b4144793f0c97ba5eb_960.jpg?itok=J737x1rJ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926" y="4350364"/>
            <a:ext cx="1830786" cy="2318996"/>
          </a:xfrm>
          <a:prstGeom prst="rect">
            <a:avLst/>
          </a:prstGeom>
          <a:noFill/>
        </p:spPr>
      </p:pic>
      <p:pic>
        <p:nvPicPr>
          <p:cNvPr id="51216" name="Picture 16" descr="https://avatars.mds.yandex.net/get-zen_doc/1712971/pub_5da1daca9515ee725602b56f_5da1dea0fbe6e700b06e5b67/scale_1200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797152"/>
            <a:ext cx="4139952" cy="1826449"/>
          </a:xfrm>
          <a:prstGeom prst="rect">
            <a:avLst/>
          </a:prstGeom>
          <a:noFill/>
        </p:spPr>
      </p:pic>
      <p:pic>
        <p:nvPicPr>
          <p:cNvPr id="51220" name="Picture 20" descr="https://image.mel.fm/i/d/d5m0qFZ9NK/590.png"/>
          <p:cNvPicPr>
            <a:picLocks noChangeAspect="1" noChangeArrowheads="1"/>
          </p:cNvPicPr>
          <p:nvPr/>
        </p:nvPicPr>
        <p:blipFill>
          <a:blip r:embed="rId11" cstate="email">
            <a:lum bright="-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2348880"/>
            <a:ext cx="2823198" cy="2168887"/>
          </a:xfrm>
          <a:prstGeom prst="rect">
            <a:avLst/>
          </a:prstGeom>
          <a:noFill/>
        </p:spPr>
      </p:pic>
      <p:pic>
        <p:nvPicPr>
          <p:cNvPr id="51218" name="Picture 18" descr="https://cdn.pixabay.com/photo/2015/08/26/06/56/girl-908168_1280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4437112"/>
            <a:ext cx="2736304" cy="21499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6603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922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3501008"/>
            <a:ext cx="5535754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5256584" cy="3609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8"/>
          <p:cNvSpPr>
            <a:spLocks noGrp="1"/>
          </p:cNvSpPr>
          <p:nvPr>
            <p:ph type="title"/>
          </p:nvPr>
        </p:nvSpPr>
        <p:spPr>
          <a:xfrm>
            <a:off x="683568" y="0"/>
            <a:ext cx="6048672" cy="57606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Юбилейные семейные старты</a:t>
            </a:r>
            <a:endParaRPr lang="ru-RU" sz="28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ordiaUPC" panose="020B0304020202020204" pitchFamily="34" charset="-34"/>
            </a:endParaRPr>
          </a:p>
        </p:txBody>
      </p:sp>
      <p:pic>
        <p:nvPicPr>
          <p:cNvPr id="15364" name="Picture 4" descr="https://cdn.clipart.email/d3f46d6faf7a99193230393e38b20691_family-to-do-exercise-family-do-excercise-badminton-png-image-_650-812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332656"/>
            <a:ext cx="2213366" cy="3008060"/>
          </a:xfrm>
          <a:prstGeom prst="rect">
            <a:avLst/>
          </a:prstGeom>
          <a:noFill/>
        </p:spPr>
      </p:pic>
      <p:pic>
        <p:nvPicPr>
          <p:cNvPr id="15366" name="Picture 6" descr="https://drasler.ru/wp-content/uploads/2018/10/5796f25c-c552-45a9-9bfd-b9805469db3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417330"/>
            <a:ext cx="2808312" cy="2327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128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124484" cy="4759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8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Семейный творческий проект </a:t>
            </a:r>
            <a:b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</a:br>
            <a: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«Поэтическая зима»</a:t>
            </a:r>
            <a:endParaRPr lang="ru-RU" sz="28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ordiaUPC" panose="020B0304020202020204" pitchFamily="34" charset="-34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33090">
            <a:off x="385810" y="480791"/>
            <a:ext cx="1754944" cy="21379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55201">
            <a:off x="7234914" y="4201553"/>
            <a:ext cx="1440160" cy="22322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151614">
            <a:off x="7073082" y="364991"/>
            <a:ext cx="1737283" cy="203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259632" y="0"/>
            <a:ext cx="6984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Семейный новогодний </a:t>
            </a:r>
            <a:r>
              <a:rPr lang="ru-RU" sz="3200" b="1" dirty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переполох</a:t>
            </a:r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lum contras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8967">
            <a:off x="116864" y="652620"/>
            <a:ext cx="2664296" cy="186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2393" y="476672"/>
            <a:ext cx="2475751" cy="1970244"/>
          </a:xfrm>
          <a:prstGeom prst="rect">
            <a:avLst/>
          </a:prstGeom>
        </p:spPr>
      </p:pic>
      <p:pic>
        <p:nvPicPr>
          <p:cNvPr id="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13811">
            <a:off x="6598549" y="593294"/>
            <a:ext cx="2407365" cy="2110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Объект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29192" y="2458415"/>
            <a:ext cx="2943008" cy="233873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8945" y="3068960"/>
            <a:ext cx="2408668" cy="32115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34" y="4765354"/>
            <a:ext cx="3069566" cy="20480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636912"/>
            <a:ext cx="2942936" cy="204809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4360" y="4832351"/>
            <a:ext cx="3081856" cy="205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97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0"/>
            <a:ext cx="7776864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Семейный праздник «Звёздный дождь»</a:t>
            </a:r>
            <a:endParaRPr lang="ru-RU" sz="3200" b="1" dirty="0">
              <a:solidFill>
                <a:srgbClr val="C00000"/>
              </a:solidFill>
              <a:latin typeface="Cambria Math" panose="02040503050406030204" pitchFamily="18" charset="0"/>
              <a:ea typeface="Cambria Math" panose="02040503050406030204" pitchFamily="18" charset="0"/>
              <a:cs typeface="CordiaUPC" panose="020B0304020202020204" pitchFamily="34" charset="-34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3329" y="620688"/>
            <a:ext cx="6617023" cy="223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6974">
            <a:off x="165710" y="3024358"/>
            <a:ext cx="4134322" cy="2091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74739">
            <a:off x="5121909" y="2960051"/>
            <a:ext cx="3838045" cy="2276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832" y="4633994"/>
            <a:ext cx="3312368" cy="2203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3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pic>
        <p:nvPicPr>
          <p:cNvPr id="53258" name="Picture 10" descr="https://static.tildacdn.com/tild3435-6164-4961-b737-393734316166/phot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80357">
            <a:off x="1449116" y="1465327"/>
            <a:ext cx="7415083" cy="5501744"/>
          </a:xfrm>
          <a:prstGeom prst="rect">
            <a:avLst/>
          </a:prstGeom>
        </p:spPr>
      </p:pic>
      <p:pic>
        <p:nvPicPr>
          <p:cNvPr id="25" name="Picture 4" descr="C:\Documents and Settings\User\Рабочий стол\раскраски\d31a9d645d9adb139effc341fe4287e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188640"/>
            <a:ext cx="2338135" cy="295232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043608" y="3356992"/>
            <a:ext cx="4320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Модернизация цифровой образовательной среды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4365104"/>
            <a:ext cx="4683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Функциональная грамотность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39552" y="980728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Подготовка к введению </a:t>
            </a:r>
          </a:p>
          <a:p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Примерной программы воспитания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5085184"/>
            <a:ext cx="43733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Проект «Учитель будущего»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5733256"/>
            <a:ext cx="34659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Переход на ФГОС СОО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051720" y="260648"/>
            <a:ext cx="31951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rdiaUPC" panose="020B0304020202020204" pitchFamily="34" charset="-34"/>
              </a:rPr>
              <a:t>Новые вызовы…</a:t>
            </a:r>
            <a:endParaRPr lang="ru-RU" sz="32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99592" y="2420888"/>
            <a:ext cx="53285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Семейное воспитание и родительское образование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55576" y="1844824"/>
            <a:ext cx="54809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Дистанционный формат воспитания</a:t>
            </a:r>
          </a:p>
        </p:txBody>
      </p:sp>
    </p:spTree>
    <p:extLst>
      <p:ext uri="{BB962C8B-B14F-4D97-AF65-F5344CB8AC3E}">
        <p14:creationId xmlns:p14="http://schemas.microsoft.com/office/powerpoint/2010/main" val="326603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51520" y="548680"/>
            <a:ext cx="8496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ФЗ от 29.12.2012 N 273-ФЗ «Об образовании в РФ» </a:t>
            </a:r>
            <a:r>
              <a:rPr lang="ru-RU" sz="20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(с изменениями)</a:t>
            </a:r>
            <a:r>
              <a:rPr lang="ru-RU" sz="20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ourier New" pitchFamily="49" charset="0"/>
              </a:rPr>
              <a:t> </a:t>
            </a:r>
          </a:p>
          <a:p>
            <a:pPr lvl="0"/>
            <a:r>
              <a:rPr lang="ru-RU" sz="20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Статья 12. Образовательные программы</a:t>
            </a:r>
          </a:p>
          <a:p>
            <a:pPr lvl="0"/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9.1. </a:t>
            </a:r>
            <a:r>
              <a:rPr lang="ru-RU" sz="2000" u="sng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Примерные основные общеобразовательные программы, … включают в себя примерную рабочую программу воспитания и примерный календарный план воспитательной работы.</a:t>
            </a:r>
          </a:p>
          <a:p>
            <a:pPr lvl="0"/>
            <a:endParaRPr lang="ru-RU" sz="2000" dirty="0" smtClean="0">
              <a:ln w="0">
                <a:noFill/>
              </a:ln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sz="20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Статья 12.1. Общие требования к организации воспитания обучающихся </a:t>
            </a:r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(введена Федеральным </a:t>
            </a:r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hlinkClick r:id="rId3"/>
              </a:rPr>
              <a:t>законом</a:t>
            </a:r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 от 31.07.2020 N 304-ФЗ)</a:t>
            </a:r>
          </a:p>
          <a:p>
            <a:pPr lvl="0">
              <a:buAutoNum type="arabicPeriod"/>
            </a:pPr>
            <a:r>
              <a:rPr lang="ru-RU" sz="2000" u="sng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Воспитание обучающихся</a:t>
            </a:r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при освоении ими основных образовательных программ в организациях, осуществляющих образовательную деятельность, </a:t>
            </a:r>
            <a:r>
              <a:rPr lang="ru-RU" sz="2000" u="sng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осуществляется на основе </a:t>
            </a:r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включаемых в образовательную программу </a:t>
            </a:r>
            <a:r>
              <a:rPr lang="ru-RU" sz="2000" u="sng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рабочей программы воспитания и календарного плана воспитательной работы</a:t>
            </a:r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разрабатываемых и утверждаемых такими организациями самостоятельно, если иное не установлено настоящим Федеральным законом</a:t>
            </a:r>
          </a:p>
          <a:p>
            <a:pPr lvl="0"/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3</a:t>
            </a:r>
            <a:r>
              <a:rPr lang="ru-RU" sz="2000" u="sng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. В разработке </a:t>
            </a:r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рабочих программ воспитания и календарных планов воспитательной работы </a:t>
            </a:r>
            <a:r>
              <a:rPr lang="ru-RU" sz="2000" u="sng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имеют право принимать участие советы обучающихся, советы родителей, представительные органы обучающихся </a:t>
            </a:r>
            <a:r>
              <a:rPr lang="ru-RU" sz="2000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(при их наличии).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323528" y="379404"/>
            <a:ext cx="856895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РАЗДЕЛ 1. «ОСОБЕННОСТИ ОРГАНИЗУЕМОГО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В КЛАССЕ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ВОСПИТАТЕЛЬНОГО ПРОЦЕССА» 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4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нформация о специфике класса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(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количественный состав, численность детей учетных и льготных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 категорий, особенности </a:t>
            </a:r>
            <a:r>
              <a:rPr kumimoji="0" lang="ru-RU" sz="2000" i="0" u="none" strike="noStrike" cap="none" normalizeH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взаимоотношний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 в классе, особенности социального статуса в коллективе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, интересы детей, занятость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 во внеурочное время,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 уровень развития коллектива)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Особенности социального окружения детей из класса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(микрорайон проживания с кратким описанием трудностей, семейная ситуация</a:t>
            </a:r>
            <a:r>
              <a:rPr kumimoji="0" lang="ru-RU" sz="20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 со статистикой по категориям семей), </a:t>
            </a:r>
            <a:r>
              <a:rPr lang="ru-RU" sz="20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источники положительного и отрицательного влияния на детей, значимые партнеры класса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400" b="1" u="sng" dirty="0" err="1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Системаобразующий</a:t>
            </a:r>
            <a:r>
              <a:rPr lang="ru-RU" sz="2400" b="1" u="sng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 компонент</a:t>
            </a:r>
            <a:r>
              <a:rPr lang="ru-RU" sz="2400" u="sng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 </a:t>
            </a:r>
            <a:r>
              <a:rPr lang="ru-RU" sz="2000" u="sng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воспитывающей деятельности в классе (если есть) 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>
                <a:tab pos="457200" algn="l"/>
              </a:tabLst>
            </a:pPr>
            <a:r>
              <a:rPr lang="ru-RU" sz="2400" b="1" u="sng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Оригинальные воспитательные находки </a:t>
            </a:r>
            <a:r>
              <a:rPr lang="ru-RU" sz="2000" u="sng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класса, его отличительная черта</a:t>
            </a:r>
            <a:endParaRPr lang="ru-RU" sz="2200" u="sng" dirty="0" smtClean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55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3573016"/>
            <a:ext cx="8136904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ВОПРОС: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«С кем  у нас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(как у классных руководителей)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больше всего трудностей,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кто может быть как «тормозом», так и «катализатором» изменений в ребёнке?»</a:t>
            </a:r>
            <a:endParaRPr lang="ru-RU" sz="3200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" name="Picture 6" descr="C:\Documents and Settings\User\Рабочий стол\раскраски\e5955a823cdbf74cf73c432a0e62b91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603331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557"/>
          </a:xfrm>
          <a:prstGeom prst="rect">
            <a:avLst/>
          </a:prstGeom>
          <a:noFill/>
        </p:spPr>
      </p:pic>
      <p:pic>
        <p:nvPicPr>
          <p:cNvPr id="54276" name="Picture 4" descr="C:\Users\Гимназия\Pictures\ппп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700" y="2420888"/>
            <a:ext cx="9156700" cy="3876923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1403648" y="4581128"/>
            <a:ext cx="14045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РОДИТЕЛИ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139952" y="4653136"/>
            <a:ext cx="11929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РЕБЁНОК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588224" y="4653136"/>
            <a:ext cx="12058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ШКОЛА</a:t>
            </a:r>
          </a:p>
        </p:txBody>
      </p:sp>
      <p:sp>
        <p:nvSpPr>
          <p:cNvPr id="29" name="Стрелка вниз 28"/>
          <p:cNvSpPr/>
          <p:nvPr/>
        </p:nvSpPr>
        <p:spPr>
          <a:xfrm rot="16200000">
            <a:off x="5544108" y="4473116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 rot="5400000">
            <a:off x="3311860" y="4473116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23528" y="764704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Это создаёт двойные стандарты для детей, лишает ребёнка единого воспитывающего пространства</a:t>
            </a:r>
          </a:p>
        </p:txBody>
      </p:sp>
    </p:spTree>
    <p:extLst>
      <p:ext uri="{BB962C8B-B14F-4D97-AF65-F5344CB8AC3E}">
        <p14:creationId xmlns:p14="http://schemas.microsoft.com/office/powerpoint/2010/main" val="288407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5557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427984" y="3573016"/>
            <a:ext cx="12139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ДЕТИ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 flipH="1">
            <a:off x="5220072" y="2780928"/>
            <a:ext cx="17420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1381316" y="901342"/>
            <a:ext cx="6719076" cy="5768018"/>
          </a:xfrm>
          <a:custGeom>
            <a:avLst/>
            <a:gdLst>
              <a:gd name="connsiteX0" fmla="*/ 3436160 w 7026132"/>
              <a:gd name="connsiteY0" fmla="*/ 1272389 h 5998535"/>
              <a:gd name="connsiteX1" fmla="*/ 3316890 w 7026132"/>
              <a:gd name="connsiteY1" fmla="*/ 1232633 h 5998535"/>
              <a:gd name="connsiteX2" fmla="*/ 2654281 w 7026132"/>
              <a:gd name="connsiteY2" fmla="*/ 331485 h 5998535"/>
              <a:gd name="connsiteX3" fmla="*/ 1806142 w 7026132"/>
              <a:gd name="connsiteY3" fmla="*/ 181 h 5998535"/>
              <a:gd name="connsiteX4" fmla="*/ 958003 w 7026132"/>
              <a:gd name="connsiteY4" fmla="*/ 291729 h 5998535"/>
              <a:gd name="connsiteX5" fmla="*/ 494177 w 7026132"/>
              <a:gd name="connsiteY5" fmla="*/ 729050 h 5998535"/>
              <a:gd name="connsiteX6" fmla="*/ 43603 w 7026132"/>
              <a:gd name="connsiteY6" fmla="*/ 1802476 h 5998535"/>
              <a:gd name="connsiteX7" fmla="*/ 149621 w 7026132"/>
              <a:gd name="connsiteY7" fmla="*/ 2650615 h 5998535"/>
              <a:gd name="connsiteX8" fmla="*/ 1209794 w 7026132"/>
              <a:gd name="connsiteY8" fmla="*/ 3697537 h 5998535"/>
              <a:gd name="connsiteX9" fmla="*/ 3992751 w 7026132"/>
              <a:gd name="connsiteY9" fmla="*/ 5460076 h 5998535"/>
              <a:gd name="connsiteX10" fmla="*/ 4469829 w 7026132"/>
              <a:gd name="connsiteY10" fmla="*/ 5725120 h 5998535"/>
              <a:gd name="connsiteX11" fmla="*/ 6974490 w 7026132"/>
              <a:gd name="connsiteY11" fmla="*/ 1855485 h 5998535"/>
              <a:gd name="connsiteX12" fmla="*/ 6020334 w 7026132"/>
              <a:gd name="connsiteY12" fmla="*/ 159207 h 5998535"/>
              <a:gd name="connsiteX13" fmla="*/ 4337307 w 7026132"/>
              <a:gd name="connsiteY13" fmla="*/ 742302 h 5998535"/>
              <a:gd name="connsiteX14" fmla="*/ 3462664 w 7026132"/>
              <a:gd name="connsiteY14" fmla="*/ 344737 h 5998535"/>
              <a:gd name="connsiteX15" fmla="*/ 4125273 w 7026132"/>
              <a:gd name="connsiteY15" fmla="*/ 1113363 h 5998535"/>
              <a:gd name="connsiteX16" fmla="*/ 4708368 w 7026132"/>
              <a:gd name="connsiteY16" fmla="*/ 1073607 h 5998535"/>
              <a:gd name="connsiteX17" fmla="*/ 5437238 w 7026132"/>
              <a:gd name="connsiteY17" fmla="*/ 662789 h 5998535"/>
              <a:gd name="connsiteX18" fmla="*/ 5980577 w 7026132"/>
              <a:gd name="connsiteY18" fmla="*/ 503763 h 5998535"/>
              <a:gd name="connsiteX19" fmla="*/ 6537168 w 7026132"/>
              <a:gd name="connsiteY19" fmla="*/ 914581 h 5998535"/>
              <a:gd name="connsiteX20" fmla="*/ 6682942 w 7026132"/>
              <a:gd name="connsiteY20" fmla="*/ 1683207 h 5998535"/>
              <a:gd name="connsiteX21" fmla="*/ 4522838 w 7026132"/>
              <a:gd name="connsiteY21" fmla="*/ 5142024 h 5998535"/>
              <a:gd name="connsiteX22" fmla="*/ 4350560 w 7026132"/>
              <a:gd name="connsiteY22" fmla="*/ 5367311 h 5998535"/>
              <a:gd name="connsiteX23" fmla="*/ 1090525 w 7026132"/>
              <a:gd name="connsiteY23" fmla="*/ 3061433 h 5998535"/>
              <a:gd name="connsiteX24" fmla="*/ 560438 w 7026132"/>
              <a:gd name="connsiteY24" fmla="*/ 1590442 h 5998535"/>
              <a:gd name="connsiteX25" fmla="*/ 1408577 w 7026132"/>
              <a:gd name="connsiteY25" fmla="*/ 517015 h 5998535"/>
              <a:gd name="connsiteX26" fmla="*/ 2389238 w 7026132"/>
              <a:gd name="connsiteY26" fmla="*/ 570024 h 5998535"/>
              <a:gd name="connsiteX27" fmla="*/ 3383151 w 7026132"/>
              <a:gd name="connsiteY27" fmla="*/ 1259137 h 5998535"/>
              <a:gd name="connsiteX28" fmla="*/ 3436160 w 7026132"/>
              <a:gd name="connsiteY28" fmla="*/ 1272389 h 599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026132" h="5998535">
                <a:moveTo>
                  <a:pt x="3436160" y="1272389"/>
                </a:moveTo>
                <a:cubicBezTo>
                  <a:pt x="3425116" y="1267972"/>
                  <a:pt x="3447203" y="1389450"/>
                  <a:pt x="3316890" y="1232633"/>
                </a:cubicBezTo>
                <a:cubicBezTo>
                  <a:pt x="3186577" y="1075816"/>
                  <a:pt x="2906072" y="536894"/>
                  <a:pt x="2654281" y="331485"/>
                </a:cubicBezTo>
                <a:cubicBezTo>
                  <a:pt x="2402490" y="126076"/>
                  <a:pt x="2088855" y="6807"/>
                  <a:pt x="1806142" y="181"/>
                </a:cubicBezTo>
                <a:cubicBezTo>
                  <a:pt x="1523429" y="-6445"/>
                  <a:pt x="1176664" y="170251"/>
                  <a:pt x="958003" y="291729"/>
                </a:cubicBezTo>
                <a:cubicBezTo>
                  <a:pt x="739342" y="413207"/>
                  <a:pt x="646577" y="477259"/>
                  <a:pt x="494177" y="729050"/>
                </a:cubicBezTo>
                <a:cubicBezTo>
                  <a:pt x="341777" y="980841"/>
                  <a:pt x="101029" y="1482215"/>
                  <a:pt x="43603" y="1802476"/>
                </a:cubicBezTo>
                <a:cubicBezTo>
                  <a:pt x="-13823" y="2122737"/>
                  <a:pt x="-44744" y="2334772"/>
                  <a:pt x="149621" y="2650615"/>
                </a:cubicBezTo>
                <a:cubicBezTo>
                  <a:pt x="343986" y="2966458"/>
                  <a:pt x="569272" y="3229293"/>
                  <a:pt x="1209794" y="3697537"/>
                </a:cubicBezTo>
                <a:cubicBezTo>
                  <a:pt x="1850316" y="4165781"/>
                  <a:pt x="3449412" y="5122146"/>
                  <a:pt x="3992751" y="5460076"/>
                </a:cubicBezTo>
                <a:cubicBezTo>
                  <a:pt x="4536090" y="5798006"/>
                  <a:pt x="3972873" y="6325885"/>
                  <a:pt x="4469829" y="5725120"/>
                </a:cubicBezTo>
                <a:cubicBezTo>
                  <a:pt x="4966785" y="5124355"/>
                  <a:pt x="6716073" y="2783137"/>
                  <a:pt x="6974490" y="1855485"/>
                </a:cubicBezTo>
                <a:cubicBezTo>
                  <a:pt x="7232907" y="927833"/>
                  <a:pt x="6459864" y="344737"/>
                  <a:pt x="6020334" y="159207"/>
                </a:cubicBezTo>
                <a:cubicBezTo>
                  <a:pt x="5580804" y="-26323"/>
                  <a:pt x="4763585" y="711380"/>
                  <a:pt x="4337307" y="742302"/>
                </a:cubicBezTo>
                <a:cubicBezTo>
                  <a:pt x="3911029" y="773224"/>
                  <a:pt x="3498003" y="282894"/>
                  <a:pt x="3462664" y="344737"/>
                </a:cubicBezTo>
                <a:cubicBezTo>
                  <a:pt x="3427325" y="406580"/>
                  <a:pt x="3917656" y="991885"/>
                  <a:pt x="4125273" y="1113363"/>
                </a:cubicBezTo>
                <a:cubicBezTo>
                  <a:pt x="4332890" y="1234841"/>
                  <a:pt x="4489707" y="1148703"/>
                  <a:pt x="4708368" y="1073607"/>
                </a:cubicBezTo>
                <a:cubicBezTo>
                  <a:pt x="4927029" y="998511"/>
                  <a:pt x="5225203" y="757763"/>
                  <a:pt x="5437238" y="662789"/>
                </a:cubicBezTo>
                <a:cubicBezTo>
                  <a:pt x="5649273" y="567815"/>
                  <a:pt x="5797255" y="461798"/>
                  <a:pt x="5980577" y="503763"/>
                </a:cubicBezTo>
                <a:cubicBezTo>
                  <a:pt x="6163899" y="545728"/>
                  <a:pt x="6420107" y="718007"/>
                  <a:pt x="6537168" y="914581"/>
                </a:cubicBezTo>
                <a:cubicBezTo>
                  <a:pt x="6654229" y="1111155"/>
                  <a:pt x="7018664" y="978633"/>
                  <a:pt x="6682942" y="1683207"/>
                </a:cubicBezTo>
                <a:cubicBezTo>
                  <a:pt x="6347220" y="2387781"/>
                  <a:pt x="4911568" y="4528007"/>
                  <a:pt x="4522838" y="5142024"/>
                </a:cubicBezTo>
                <a:cubicBezTo>
                  <a:pt x="4134108" y="5756041"/>
                  <a:pt x="4922612" y="5714076"/>
                  <a:pt x="4350560" y="5367311"/>
                </a:cubicBezTo>
                <a:cubicBezTo>
                  <a:pt x="3778508" y="5020546"/>
                  <a:pt x="1722212" y="3690911"/>
                  <a:pt x="1090525" y="3061433"/>
                </a:cubicBezTo>
                <a:cubicBezTo>
                  <a:pt x="458838" y="2431955"/>
                  <a:pt x="507429" y="2014512"/>
                  <a:pt x="560438" y="1590442"/>
                </a:cubicBezTo>
                <a:cubicBezTo>
                  <a:pt x="613447" y="1166372"/>
                  <a:pt x="1103777" y="687085"/>
                  <a:pt x="1408577" y="517015"/>
                </a:cubicBezTo>
                <a:cubicBezTo>
                  <a:pt x="1713377" y="346945"/>
                  <a:pt x="2060142" y="446337"/>
                  <a:pt x="2389238" y="570024"/>
                </a:cubicBezTo>
                <a:cubicBezTo>
                  <a:pt x="2718334" y="693711"/>
                  <a:pt x="3206455" y="1135450"/>
                  <a:pt x="3383151" y="1259137"/>
                </a:cubicBezTo>
                <a:cubicBezTo>
                  <a:pt x="3559847" y="1382824"/>
                  <a:pt x="3447204" y="1276806"/>
                  <a:pt x="3436160" y="1272389"/>
                </a:cubicBez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8" name="Picture 5" descr="F:\2015 - 2016 учебный год\Дневник 2015 - 2016\для обложки\солнце.gif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8958"/>
          <a:stretch/>
        </p:blipFill>
        <p:spPr bwMode="auto">
          <a:xfrm rot="10800000">
            <a:off x="2051720" y="260648"/>
            <a:ext cx="5315895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олилиния 1"/>
          <p:cNvSpPr/>
          <p:nvPr/>
        </p:nvSpPr>
        <p:spPr>
          <a:xfrm>
            <a:off x="3767054" y="2951445"/>
            <a:ext cx="2268807" cy="1752848"/>
          </a:xfrm>
          <a:custGeom>
            <a:avLst/>
            <a:gdLst>
              <a:gd name="connsiteX0" fmla="*/ 2459552 w 4465073"/>
              <a:gd name="connsiteY0" fmla="*/ 918856 h 3059983"/>
              <a:gd name="connsiteX1" fmla="*/ 1664421 w 4465073"/>
              <a:gd name="connsiteY1" fmla="*/ 136978 h 3059983"/>
              <a:gd name="connsiteX2" fmla="*/ 630752 w 4465073"/>
              <a:gd name="connsiteY2" fmla="*/ 30960 h 3059983"/>
              <a:gd name="connsiteX3" fmla="*/ 113917 w 4465073"/>
              <a:gd name="connsiteY3" fmla="*/ 481534 h 3059983"/>
              <a:gd name="connsiteX4" fmla="*/ 87412 w 4465073"/>
              <a:gd name="connsiteY4" fmla="*/ 1448943 h 3059983"/>
              <a:gd name="connsiteX5" fmla="*/ 1094578 w 4465073"/>
              <a:gd name="connsiteY5" fmla="*/ 2336839 h 3059983"/>
              <a:gd name="connsiteX6" fmla="*/ 2353534 w 4465073"/>
              <a:gd name="connsiteY6" fmla="*/ 2919934 h 3059983"/>
              <a:gd name="connsiteX7" fmla="*/ 2433047 w 4465073"/>
              <a:gd name="connsiteY7" fmla="*/ 3039204 h 3059983"/>
              <a:gd name="connsiteX8" fmla="*/ 2658334 w 4465073"/>
              <a:gd name="connsiteY8" fmla="*/ 2959691 h 3059983"/>
              <a:gd name="connsiteX9" fmla="*/ 3599239 w 4465073"/>
              <a:gd name="connsiteY9" fmla="*/ 2111552 h 3059983"/>
              <a:gd name="connsiteX10" fmla="*/ 4407621 w 4465073"/>
              <a:gd name="connsiteY10" fmla="*/ 1342926 h 3059983"/>
              <a:gd name="connsiteX11" fmla="*/ 4381117 w 4465073"/>
              <a:gd name="connsiteY11" fmla="*/ 653813 h 3059983"/>
              <a:gd name="connsiteX12" fmla="*/ 4235343 w 4465073"/>
              <a:gd name="connsiteY12" fmla="*/ 428526 h 3059983"/>
              <a:gd name="connsiteX13" fmla="*/ 3612491 w 4465073"/>
              <a:gd name="connsiteY13" fmla="*/ 269500 h 3059983"/>
              <a:gd name="connsiteX14" fmla="*/ 2896873 w 4465073"/>
              <a:gd name="connsiteY14" fmla="*/ 600804 h 3059983"/>
              <a:gd name="connsiteX15" fmla="*/ 2724595 w 4465073"/>
              <a:gd name="connsiteY15" fmla="*/ 494786 h 3059983"/>
              <a:gd name="connsiteX16" fmla="*/ 2724595 w 4465073"/>
              <a:gd name="connsiteY16" fmla="*/ 428526 h 3059983"/>
              <a:gd name="connsiteX17" fmla="*/ 2658334 w 4465073"/>
              <a:gd name="connsiteY17" fmla="*/ 375517 h 3059983"/>
              <a:gd name="connsiteX18" fmla="*/ 2684839 w 4465073"/>
              <a:gd name="connsiteY18" fmla="*/ 693569 h 3059983"/>
              <a:gd name="connsiteX19" fmla="*/ 3135412 w 4465073"/>
              <a:gd name="connsiteY19" fmla="*/ 773082 h 3059983"/>
              <a:gd name="connsiteX20" fmla="*/ 3519725 w 4465073"/>
              <a:gd name="connsiteY20" fmla="*/ 561047 h 3059983"/>
              <a:gd name="connsiteX21" fmla="*/ 3877534 w 4465073"/>
              <a:gd name="connsiteY21" fmla="*/ 534543 h 3059983"/>
              <a:gd name="connsiteX22" fmla="*/ 4036560 w 4465073"/>
              <a:gd name="connsiteY22" fmla="*/ 587552 h 3059983"/>
              <a:gd name="connsiteX23" fmla="*/ 4116073 w 4465073"/>
              <a:gd name="connsiteY23" fmla="*/ 667065 h 3059983"/>
              <a:gd name="connsiteX24" fmla="*/ 4169082 w 4465073"/>
              <a:gd name="connsiteY24" fmla="*/ 799586 h 3059983"/>
              <a:gd name="connsiteX25" fmla="*/ 4222091 w 4465073"/>
              <a:gd name="connsiteY25" fmla="*/ 1024873 h 3059983"/>
              <a:gd name="connsiteX26" fmla="*/ 4195586 w 4465073"/>
              <a:gd name="connsiteY26" fmla="*/ 1263413 h 3059983"/>
              <a:gd name="connsiteX27" fmla="*/ 2645082 w 4465073"/>
              <a:gd name="connsiteY27" fmla="*/ 2813917 h 3059983"/>
              <a:gd name="connsiteX28" fmla="*/ 2486056 w 4465073"/>
              <a:gd name="connsiteY28" fmla="*/ 2906682 h 3059983"/>
              <a:gd name="connsiteX29" fmla="*/ 1836699 w 4465073"/>
              <a:gd name="connsiteY29" fmla="*/ 2442856 h 3059983"/>
              <a:gd name="connsiteX30" fmla="*/ 1174091 w 4465073"/>
              <a:gd name="connsiteY30" fmla="*/ 2018786 h 3059983"/>
              <a:gd name="connsiteX31" fmla="*/ 551239 w 4465073"/>
              <a:gd name="connsiteY31" fmla="*/ 1541708 h 3059983"/>
              <a:gd name="connsiteX32" fmla="*/ 405465 w 4465073"/>
              <a:gd name="connsiteY32" fmla="*/ 1144143 h 3059983"/>
              <a:gd name="connsiteX33" fmla="*/ 405465 w 4465073"/>
              <a:gd name="connsiteY33" fmla="*/ 1011621 h 3059983"/>
              <a:gd name="connsiteX34" fmla="*/ 392212 w 4465073"/>
              <a:gd name="connsiteY34" fmla="*/ 879100 h 3059983"/>
              <a:gd name="connsiteX35" fmla="*/ 458473 w 4465073"/>
              <a:gd name="connsiteY35" fmla="*/ 680317 h 3059983"/>
              <a:gd name="connsiteX36" fmla="*/ 537986 w 4465073"/>
              <a:gd name="connsiteY36" fmla="*/ 428526 h 3059983"/>
              <a:gd name="connsiteX37" fmla="*/ 1134334 w 4465073"/>
              <a:gd name="connsiteY37" fmla="*/ 296004 h 3059983"/>
              <a:gd name="connsiteX38" fmla="*/ 1412630 w 4465073"/>
              <a:gd name="connsiteY38" fmla="*/ 362265 h 3059983"/>
              <a:gd name="connsiteX39" fmla="*/ 1558404 w 4465073"/>
              <a:gd name="connsiteY39" fmla="*/ 468282 h 3059983"/>
              <a:gd name="connsiteX40" fmla="*/ 1836699 w 4465073"/>
              <a:gd name="connsiteY40" fmla="*/ 627308 h 3059983"/>
              <a:gd name="connsiteX41" fmla="*/ 1942717 w 4465073"/>
              <a:gd name="connsiteY41" fmla="*/ 799586 h 3059983"/>
              <a:gd name="connsiteX42" fmla="*/ 2459552 w 4465073"/>
              <a:gd name="connsiteY42" fmla="*/ 918856 h 3059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465073" h="3059983">
                <a:moveTo>
                  <a:pt x="2459552" y="918856"/>
                </a:moveTo>
                <a:cubicBezTo>
                  <a:pt x="2413169" y="808421"/>
                  <a:pt x="1969221" y="284961"/>
                  <a:pt x="1664421" y="136978"/>
                </a:cubicBezTo>
                <a:cubicBezTo>
                  <a:pt x="1359621" y="-11005"/>
                  <a:pt x="889169" y="-26466"/>
                  <a:pt x="630752" y="30960"/>
                </a:cubicBezTo>
                <a:cubicBezTo>
                  <a:pt x="372335" y="88386"/>
                  <a:pt x="204474" y="245204"/>
                  <a:pt x="113917" y="481534"/>
                </a:cubicBezTo>
                <a:cubicBezTo>
                  <a:pt x="23360" y="717864"/>
                  <a:pt x="-76031" y="1139726"/>
                  <a:pt x="87412" y="1448943"/>
                </a:cubicBezTo>
                <a:cubicBezTo>
                  <a:pt x="250855" y="1758160"/>
                  <a:pt x="716891" y="2091674"/>
                  <a:pt x="1094578" y="2336839"/>
                </a:cubicBezTo>
                <a:cubicBezTo>
                  <a:pt x="1472265" y="2582004"/>
                  <a:pt x="2130456" y="2802873"/>
                  <a:pt x="2353534" y="2919934"/>
                </a:cubicBezTo>
                <a:cubicBezTo>
                  <a:pt x="2576612" y="3036995"/>
                  <a:pt x="2382247" y="3032578"/>
                  <a:pt x="2433047" y="3039204"/>
                </a:cubicBezTo>
                <a:cubicBezTo>
                  <a:pt x="2483847" y="3045830"/>
                  <a:pt x="2463969" y="3114300"/>
                  <a:pt x="2658334" y="2959691"/>
                </a:cubicBezTo>
                <a:cubicBezTo>
                  <a:pt x="2852699" y="2805082"/>
                  <a:pt x="3307691" y="2381013"/>
                  <a:pt x="3599239" y="2111552"/>
                </a:cubicBezTo>
                <a:cubicBezTo>
                  <a:pt x="3890787" y="1842091"/>
                  <a:pt x="4277308" y="1585882"/>
                  <a:pt x="4407621" y="1342926"/>
                </a:cubicBezTo>
                <a:cubicBezTo>
                  <a:pt x="4537934" y="1099970"/>
                  <a:pt x="4409830" y="806213"/>
                  <a:pt x="4381117" y="653813"/>
                </a:cubicBezTo>
                <a:cubicBezTo>
                  <a:pt x="4352404" y="501413"/>
                  <a:pt x="4363447" y="492578"/>
                  <a:pt x="4235343" y="428526"/>
                </a:cubicBezTo>
                <a:cubicBezTo>
                  <a:pt x="4107239" y="364474"/>
                  <a:pt x="3835569" y="240787"/>
                  <a:pt x="3612491" y="269500"/>
                </a:cubicBezTo>
                <a:cubicBezTo>
                  <a:pt x="3389413" y="298213"/>
                  <a:pt x="3044856" y="563256"/>
                  <a:pt x="2896873" y="600804"/>
                </a:cubicBezTo>
                <a:cubicBezTo>
                  <a:pt x="2748890" y="638352"/>
                  <a:pt x="2753308" y="523499"/>
                  <a:pt x="2724595" y="494786"/>
                </a:cubicBezTo>
                <a:cubicBezTo>
                  <a:pt x="2695882" y="466073"/>
                  <a:pt x="2735639" y="448404"/>
                  <a:pt x="2724595" y="428526"/>
                </a:cubicBezTo>
                <a:cubicBezTo>
                  <a:pt x="2713552" y="408648"/>
                  <a:pt x="2664960" y="331343"/>
                  <a:pt x="2658334" y="375517"/>
                </a:cubicBezTo>
                <a:cubicBezTo>
                  <a:pt x="2651708" y="419691"/>
                  <a:pt x="2605326" y="627308"/>
                  <a:pt x="2684839" y="693569"/>
                </a:cubicBezTo>
                <a:cubicBezTo>
                  <a:pt x="2764352" y="759830"/>
                  <a:pt x="2996264" y="795169"/>
                  <a:pt x="3135412" y="773082"/>
                </a:cubicBezTo>
                <a:cubicBezTo>
                  <a:pt x="3274560" y="750995"/>
                  <a:pt x="3396038" y="600803"/>
                  <a:pt x="3519725" y="561047"/>
                </a:cubicBezTo>
                <a:cubicBezTo>
                  <a:pt x="3643412" y="521291"/>
                  <a:pt x="3791395" y="530126"/>
                  <a:pt x="3877534" y="534543"/>
                </a:cubicBezTo>
                <a:cubicBezTo>
                  <a:pt x="3963673" y="538960"/>
                  <a:pt x="3996804" y="565465"/>
                  <a:pt x="4036560" y="587552"/>
                </a:cubicBezTo>
                <a:cubicBezTo>
                  <a:pt x="4076316" y="609639"/>
                  <a:pt x="4093986" y="631726"/>
                  <a:pt x="4116073" y="667065"/>
                </a:cubicBezTo>
                <a:cubicBezTo>
                  <a:pt x="4138160" y="702404"/>
                  <a:pt x="4151412" y="739951"/>
                  <a:pt x="4169082" y="799586"/>
                </a:cubicBezTo>
                <a:cubicBezTo>
                  <a:pt x="4186752" y="859221"/>
                  <a:pt x="4217674" y="947569"/>
                  <a:pt x="4222091" y="1024873"/>
                </a:cubicBezTo>
                <a:cubicBezTo>
                  <a:pt x="4226508" y="1102177"/>
                  <a:pt x="4458421" y="965239"/>
                  <a:pt x="4195586" y="1263413"/>
                </a:cubicBezTo>
                <a:cubicBezTo>
                  <a:pt x="3932751" y="1561587"/>
                  <a:pt x="2930004" y="2540039"/>
                  <a:pt x="2645082" y="2813917"/>
                </a:cubicBezTo>
                <a:cubicBezTo>
                  <a:pt x="2360160" y="3087795"/>
                  <a:pt x="2620786" y="2968525"/>
                  <a:pt x="2486056" y="2906682"/>
                </a:cubicBezTo>
                <a:cubicBezTo>
                  <a:pt x="2351326" y="2844839"/>
                  <a:pt x="2055360" y="2590839"/>
                  <a:pt x="1836699" y="2442856"/>
                </a:cubicBezTo>
                <a:cubicBezTo>
                  <a:pt x="1618038" y="2294873"/>
                  <a:pt x="1388334" y="2168977"/>
                  <a:pt x="1174091" y="2018786"/>
                </a:cubicBezTo>
                <a:cubicBezTo>
                  <a:pt x="959848" y="1868595"/>
                  <a:pt x="679343" y="1687482"/>
                  <a:pt x="551239" y="1541708"/>
                </a:cubicBezTo>
                <a:cubicBezTo>
                  <a:pt x="423135" y="1395934"/>
                  <a:pt x="429761" y="1232491"/>
                  <a:pt x="405465" y="1144143"/>
                </a:cubicBezTo>
                <a:cubicBezTo>
                  <a:pt x="381169" y="1055795"/>
                  <a:pt x="407674" y="1055795"/>
                  <a:pt x="405465" y="1011621"/>
                </a:cubicBezTo>
                <a:cubicBezTo>
                  <a:pt x="403256" y="967447"/>
                  <a:pt x="383377" y="934317"/>
                  <a:pt x="392212" y="879100"/>
                </a:cubicBezTo>
                <a:cubicBezTo>
                  <a:pt x="401047" y="823883"/>
                  <a:pt x="434177" y="755413"/>
                  <a:pt x="458473" y="680317"/>
                </a:cubicBezTo>
                <a:cubicBezTo>
                  <a:pt x="482769" y="605221"/>
                  <a:pt x="425343" y="492578"/>
                  <a:pt x="537986" y="428526"/>
                </a:cubicBezTo>
                <a:cubicBezTo>
                  <a:pt x="650629" y="364474"/>
                  <a:pt x="988560" y="307047"/>
                  <a:pt x="1134334" y="296004"/>
                </a:cubicBezTo>
                <a:cubicBezTo>
                  <a:pt x="1280108" y="284961"/>
                  <a:pt x="1341952" y="333552"/>
                  <a:pt x="1412630" y="362265"/>
                </a:cubicBezTo>
                <a:cubicBezTo>
                  <a:pt x="1483308" y="390978"/>
                  <a:pt x="1487726" y="424108"/>
                  <a:pt x="1558404" y="468282"/>
                </a:cubicBezTo>
                <a:cubicBezTo>
                  <a:pt x="1629082" y="512456"/>
                  <a:pt x="1772647" y="572091"/>
                  <a:pt x="1836699" y="627308"/>
                </a:cubicBezTo>
                <a:cubicBezTo>
                  <a:pt x="1900751" y="682525"/>
                  <a:pt x="1836700" y="748786"/>
                  <a:pt x="1942717" y="799586"/>
                </a:cubicBezTo>
                <a:cubicBezTo>
                  <a:pt x="2048734" y="850386"/>
                  <a:pt x="2505935" y="1029291"/>
                  <a:pt x="2459552" y="918856"/>
                </a:cubicBez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2483768" y="1823147"/>
            <a:ext cx="4680520" cy="3482007"/>
          </a:xfrm>
          <a:custGeom>
            <a:avLst/>
            <a:gdLst>
              <a:gd name="connsiteX0" fmla="*/ 2459552 w 4465073"/>
              <a:gd name="connsiteY0" fmla="*/ 918856 h 3059983"/>
              <a:gd name="connsiteX1" fmla="*/ 1664421 w 4465073"/>
              <a:gd name="connsiteY1" fmla="*/ 136978 h 3059983"/>
              <a:gd name="connsiteX2" fmla="*/ 630752 w 4465073"/>
              <a:gd name="connsiteY2" fmla="*/ 30960 h 3059983"/>
              <a:gd name="connsiteX3" fmla="*/ 113917 w 4465073"/>
              <a:gd name="connsiteY3" fmla="*/ 481534 h 3059983"/>
              <a:gd name="connsiteX4" fmla="*/ 87412 w 4465073"/>
              <a:gd name="connsiteY4" fmla="*/ 1448943 h 3059983"/>
              <a:gd name="connsiteX5" fmla="*/ 1094578 w 4465073"/>
              <a:gd name="connsiteY5" fmla="*/ 2336839 h 3059983"/>
              <a:gd name="connsiteX6" fmla="*/ 2353534 w 4465073"/>
              <a:gd name="connsiteY6" fmla="*/ 2919934 h 3059983"/>
              <a:gd name="connsiteX7" fmla="*/ 2433047 w 4465073"/>
              <a:gd name="connsiteY7" fmla="*/ 3039204 h 3059983"/>
              <a:gd name="connsiteX8" fmla="*/ 2658334 w 4465073"/>
              <a:gd name="connsiteY8" fmla="*/ 2959691 h 3059983"/>
              <a:gd name="connsiteX9" fmla="*/ 3599239 w 4465073"/>
              <a:gd name="connsiteY9" fmla="*/ 2111552 h 3059983"/>
              <a:gd name="connsiteX10" fmla="*/ 4407621 w 4465073"/>
              <a:gd name="connsiteY10" fmla="*/ 1342926 h 3059983"/>
              <a:gd name="connsiteX11" fmla="*/ 4381117 w 4465073"/>
              <a:gd name="connsiteY11" fmla="*/ 653813 h 3059983"/>
              <a:gd name="connsiteX12" fmla="*/ 4235343 w 4465073"/>
              <a:gd name="connsiteY12" fmla="*/ 428526 h 3059983"/>
              <a:gd name="connsiteX13" fmla="*/ 3612491 w 4465073"/>
              <a:gd name="connsiteY13" fmla="*/ 269500 h 3059983"/>
              <a:gd name="connsiteX14" fmla="*/ 2896873 w 4465073"/>
              <a:gd name="connsiteY14" fmla="*/ 600804 h 3059983"/>
              <a:gd name="connsiteX15" fmla="*/ 2724595 w 4465073"/>
              <a:gd name="connsiteY15" fmla="*/ 494786 h 3059983"/>
              <a:gd name="connsiteX16" fmla="*/ 2724595 w 4465073"/>
              <a:gd name="connsiteY16" fmla="*/ 428526 h 3059983"/>
              <a:gd name="connsiteX17" fmla="*/ 2658334 w 4465073"/>
              <a:gd name="connsiteY17" fmla="*/ 375517 h 3059983"/>
              <a:gd name="connsiteX18" fmla="*/ 2684839 w 4465073"/>
              <a:gd name="connsiteY18" fmla="*/ 693569 h 3059983"/>
              <a:gd name="connsiteX19" fmla="*/ 3135412 w 4465073"/>
              <a:gd name="connsiteY19" fmla="*/ 773082 h 3059983"/>
              <a:gd name="connsiteX20" fmla="*/ 3519725 w 4465073"/>
              <a:gd name="connsiteY20" fmla="*/ 561047 h 3059983"/>
              <a:gd name="connsiteX21" fmla="*/ 3877534 w 4465073"/>
              <a:gd name="connsiteY21" fmla="*/ 534543 h 3059983"/>
              <a:gd name="connsiteX22" fmla="*/ 4036560 w 4465073"/>
              <a:gd name="connsiteY22" fmla="*/ 587552 h 3059983"/>
              <a:gd name="connsiteX23" fmla="*/ 4116073 w 4465073"/>
              <a:gd name="connsiteY23" fmla="*/ 667065 h 3059983"/>
              <a:gd name="connsiteX24" fmla="*/ 4169082 w 4465073"/>
              <a:gd name="connsiteY24" fmla="*/ 799586 h 3059983"/>
              <a:gd name="connsiteX25" fmla="*/ 4222091 w 4465073"/>
              <a:gd name="connsiteY25" fmla="*/ 1024873 h 3059983"/>
              <a:gd name="connsiteX26" fmla="*/ 4195586 w 4465073"/>
              <a:gd name="connsiteY26" fmla="*/ 1263413 h 3059983"/>
              <a:gd name="connsiteX27" fmla="*/ 2645082 w 4465073"/>
              <a:gd name="connsiteY27" fmla="*/ 2813917 h 3059983"/>
              <a:gd name="connsiteX28" fmla="*/ 2486056 w 4465073"/>
              <a:gd name="connsiteY28" fmla="*/ 2906682 h 3059983"/>
              <a:gd name="connsiteX29" fmla="*/ 1836699 w 4465073"/>
              <a:gd name="connsiteY29" fmla="*/ 2442856 h 3059983"/>
              <a:gd name="connsiteX30" fmla="*/ 1174091 w 4465073"/>
              <a:gd name="connsiteY30" fmla="*/ 2018786 h 3059983"/>
              <a:gd name="connsiteX31" fmla="*/ 551239 w 4465073"/>
              <a:gd name="connsiteY31" fmla="*/ 1541708 h 3059983"/>
              <a:gd name="connsiteX32" fmla="*/ 405465 w 4465073"/>
              <a:gd name="connsiteY32" fmla="*/ 1144143 h 3059983"/>
              <a:gd name="connsiteX33" fmla="*/ 405465 w 4465073"/>
              <a:gd name="connsiteY33" fmla="*/ 1011621 h 3059983"/>
              <a:gd name="connsiteX34" fmla="*/ 392212 w 4465073"/>
              <a:gd name="connsiteY34" fmla="*/ 879100 h 3059983"/>
              <a:gd name="connsiteX35" fmla="*/ 458473 w 4465073"/>
              <a:gd name="connsiteY35" fmla="*/ 680317 h 3059983"/>
              <a:gd name="connsiteX36" fmla="*/ 537986 w 4465073"/>
              <a:gd name="connsiteY36" fmla="*/ 428526 h 3059983"/>
              <a:gd name="connsiteX37" fmla="*/ 1134334 w 4465073"/>
              <a:gd name="connsiteY37" fmla="*/ 296004 h 3059983"/>
              <a:gd name="connsiteX38" fmla="*/ 1412630 w 4465073"/>
              <a:gd name="connsiteY38" fmla="*/ 362265 h 3059983"/>
              <a:gd name="connsiteX39" fmla="*/ 1558404 w 4465073"/>
              <a:gd name="connsiteY39" fmla="*/ 468282 h 3059983"/>
              <a:gd name="connsiteX40" fmla="*/ 1836699 w 4465073"/>
              <a:gd name="connsiteY40" fmla="*/ 627308 h 3059983"/>
              <a:gd name="connsiteX41" fmla="*/ 1942717 w 4465073"/>
              <a:gd name="connsiteY41" fmla="*/ 799586 h 3059983"/>
              <a:gd name="connsiteX42" fmla="*/ 2459552 w 4465073"/>
              <a:gd name="connsiteY42" fmla="*/ 918856 h 3059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465073" h="3059983">
                <a:moveTo>
                  <a:pt x="2459552" y="918856"/>
                </a:moveTo>
                <a:cubicBezTo>
                  <a:pt x="2413169" y="808421"/>
                  <a:pt x="1969221" y="284961"/>
                  <a:pt x="1664421" y="136978"/>
                </a:cubicBezTo>
                <a:cubicBezTo>
                  <a:pt x="1359621" y="-11005"/>
                  <a:pt x="889169" y="-26466"/>
                  <a:pt x="630752" y="30960"/>
                </a:cubicBezTo>
                <a:cubicBezTo>
                  <a:pt x="372335" y="88386"/>
                  <a:pt x="204474" y="245204"/>
                  <a:pt x="113917" y="481534"/>
                </a:cubicBezTo>
                <a:cubicBezTo>
                  <a:pt x="23360" y="717864"/>
                  <a:pt x="-76031" y="1139726"/>
                  <a:pt x="87412" y="1448943"/>
                </a:cubicBezTo>
                <a:cubicBezTo>
                  <a:pt x="250855" y="1758160"/>
                  <a:pt x="716891" y="2091674"/>
                  <a:pt x="1094578" y="2336839"/>
                </a:cubicBezTo>
                <a:cubicBezTo>
                  <a:pt x="1472265" y="2582004"/>
                  <a:pt x="2130456" y="2802873"/>
                  <a:pt x="2353534" y="2919934"/>
                </a:cubicBezTo>
                <a:cubicBezTo>
                  <a:pt x="2576612" y="3036995"/>
                  <a:pt x="2382247" y="3032578"/>
                  <a:pt x="2433047" y="3039204"/>
                </a:cubicBezTo>
                <a:cubicBezTo>
                  <a:pt x="2483847" y="3045830"/>
                  <a:pt x="2463969" y="3114300"/>
                  <a:pt x="2658334" y="2959691"/>
                </a:cubicBezTo>
                <a:cubicBezTo>
                  <a:pt x="2852699" y="2805082"/>
                  <a:pt x="3307691" y="2381013"/>
                  <a:pt x="3599239" y="2111552"/>
                </a:cubicBezTo>
                <a:cubicBezTo>
                  <a:pt x="3890787" y="1842091"/>
                  <a:pt x="4277308" y="1585882"/>
                  <a:pt x="4407621" y="1342926"/>
                </a:cubicBezTo>
                <a:cubicBezTo>
                  <a:pt x="4537934" y="1099970"/>
                  <a:pt x="4409830" y="806213"/>
                  <a:pt x="4381117" y="653813"/>
                </a:cubicBezTo>
                <a:cubicBezTo>
                  <a:pt x="4352404" y="501413"/>
                  <a:pt x="4363447" y="492578"/>
                  <a:pt x="4235343" y="428526"/>
                </a:cubicBezTo>
                <a:cubicBezTo>
                  <a:pt x="4107239" y="364474"/>
                  <a:pt x="3835569" y="240787"/>
                  <a:pt x="3612491" y="269500"/>
                </a:cubicBezTo>
                <a:cubicBezTo>
                  <a:pt x="3389413" y="298213"/>
                  <a:pt x="3044856" y="563256"/>
                  <a:pt x="2896873" y="600804"/>
                </a:cubicBezTo>
                <a:cubicBezTo>
                  <a:pt x="2748890" y="638352"/>
                  <a:pt x="2753308" y="523499"/>
                  <a:pt x="2724595" y="494786"/>
                </a:cubicBezTo>
                <a:cubicBezTo>
                  <a:pt x="2695882" y="466073"/>
                  <a:pt x="2735639" y="448404"/>
                  <a:pt x="2724595" y="428526"/>
                </a:cubicBezTo>
                <a:cubicBezTo>
                  <a:pt x="2713552" y="408648"/>
                  <a:pt x="2664960" y="331343"/>
                  <a:pt x="2658334" y="375517"/>
                </a:cubicBezTo>
                <a:cubicBezTo>
                  <a:pt x="2651708" y="419691"/>
                  <a:pt x="2605326" y="627308"/>
                  <a:pt x="2684839" y="693569"/>
                </a:cubicBezTo>
                <a:cubicBezTo>
                  <a:pt x="2764352" y="759830"/>
                  <a:pt x="2996264" y="795169"/>
                  <a:pt x="3135412" y="773082"/>
                </a:cubicBezTo>
                <a:cubicBezTo>
                  <a:pt x="3274560" y="750995"/>
                  <a:pt x="3396038" y="600803"/>
                  <a:pt x="3519725" y="561047"/>
                </a:cubicBezTo>
                <a:cubicBezTo>
                  <a:pt x="3643412" y="521291"/>
                  <a:pt x="3791395" y="530126"/>
                  <a:pt x="3877534" y="534543"/>
                </a:cubicBezTo>
                <a:cubicBezTo>
                  <a:pt x="3963673" y="538960"/>
                  <a:pt x="3996804" y="565465"/>
                  <a:pt x="4036560" y="587552"/>
                </a:cubicBezTo>
                <a:cubicBezTo>
                  <a:pt x="4076316" y="609639"/>
                  <a:pt x="4093986" y="631726"/>
                  <a:pt x="4116073" y="667065"/>
                </a:cubicBezTo>
                <a:cubicBezTo>
                  <a:pt x="4138160" y="702404"/>
                  <a:pt x="4151412" y="739951"/>
                  <a:pt x="4169082" y="799586"/>
                </a:cubicBezTo>
                <a:cubicBezTo>
                  <a:pt x="4186752" y="859221"/>
                  <a:pt x="4217674" y="947569"/>
                  <a:pt x="4222091" y="1024873"/>
                </a:cubicBezTo>
                <a:cubicBezTo>
                  <a:pt x="4226508" y="1102177"/>
                  <a:pt x="4458421" y="965239"/>
                  <a:pt x="4195586" y="1263413"/>
                </a:cubicBezTo>
                <a:cubicBezTo>
                  <a:pt x="3932751" y="1561587"/>
                  <a:pt x="2930004" y="2540039"/>
                  <a:pt x="2645082" y="2813917"/>
                </a:cubicBezTo>
                <a:cubicBezTo>
                  <a:pt x="2360160" y="3087795"/>
                  <a:pt x="2620786" y="2968525"/>
                  <a:pt x="2486056" y="2906682"/>
                </a:cubicBezTo>
                <a:cubicBezTo>
                  <a:pt x="2351326" y="2844839"/>
                  <a:pt x="2055360" y="2590839"/>
                  <a:pt x="1836699" y="2442856"/>
                </a:cubicBezTo>
                <a:cubicBezTo>
                  <a:pt x="1618038" y="2294873"/>
                  <a:pt x="1388334" y="2168977"/>
                  <a:pt x="1174091" y="2018786"/>
                </a:cubicBezTo>
                <a:cubicBezTo>
                  <a:pt x="959848" y="1868595"/>
                  <a:pt x="679343" y="1687482"/>
                  <a:pt x="551239" y="1541708"/>
                </a:cubicBezTo>
                <a:cubicBezTo>
                  <a:pt x="423135" y="1395934"/>
                  <a:pt x="429761" y="1232491"/>
                  <a:pt x="405465" y="1144143"/>
                </a:cubicBezTo>
                <a:cubicBezTo>
                  <a:pt x="381169" y="1055795"/>
                  <a:pt x="407674" y="1055795"/>
                  <a:pt x="405465" y="1011621"/>
                </a:cubicBezTo>
                <a:cubicBezTo>
                  <a:pt x="403256" y="967447"/>
                  <a:pt x="383377" y="934317"/>
                  <a:pt x="392212" y="879100"/>
                </a:cubicBezTo>
                <a:cubicBezTo>
                  <a:pt x="401047" y="823883"/>
                  <a:pt x="434177" y="755413"/>
                  <a:pt x="458473" y="680317"/>
                </a:cubicBezTo>
                <a:cubicBezTo>
                  <a:pt x="482769" y="605221"/>
                  <a:pt x="425343" y="492578"/>
                  <a:pt x="537986" y="428526"/>
                </a:cubicBezTo>
                <a:cubicBezTo>
                  <a:pt x="650629" y="364474"/>
                  <a:pt x="988560" y="307047"/>
                  <a:pt x="1134334" y="296004"/>
                </a:cubicBezTo>
                <a:cubicBezTo>
                  <a:pt x="1280108" y="284961"/>
                  <a:pt x="1341952" y="333552"/>
                  <a:pt x="1412630" y="362265"/>
                </a:cubicBezTo>
                <a:cubicBezTo>
                  <a:pt x="1483308" y="390978"/>
                  <a:pt x="1487726" y="424108"/>
                  <a:pt x="1558404" y="468282"/>
                </a:cubicBezTo>
                <a:cubicBezTo>
                  <a:pt x="1629082" y="512456"/>
                  <a:pt x="1772647" y="572091"/>
                  <a:pt x="1836699" y="627308"/>
                </a:cubicBezTo>
                <a:cubicBezTo>
                  <a:pt x="1900751" y="682525"/>
                  <a:pt x="1836700" y="748786"/>
                  <a:pt x="1942717" y="799586"/>
                </a:cubicBezTo>
                <a:cubicBezTo>
                  <a:pt x="2048734" y="850386"/>
                  <a:pt x="2505935" y="1029291"/>
                  <a:pt x="2459552" y="918856"/>
                </a:cubicBez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6305898" y="5352892"/>
            <a:ext cx="255852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ЕДИНОЕ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 ВОСПИТЫВАЮЩЕЕ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 ПРОСТРАНСТВО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779912" y="188640"/>
            <a:ext cx="18722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ШКОЛА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 Math" panose="02040503050406030204" pitchFamily="18" charset="0"/>
              <a:ea typeface="Cambria Math" panose="02040503050406030204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96923" y="1628800"/>
            <a:ext cx="11464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itchFamily="18" charset="0"/>
              </a:rPr>
              <a:t>СЕМЬЯ</a:t>
            </a:r>
          </a:p>
        </p:txBody>
      </p:sp>
      <p:sp>
        <p:nvSpPr>
          <p:cNvPr id="14" name="Прямоугольник 13"/>
          <p:cNvSpPr/>
          <p:nvPr/>
        </p:nvSpPr>
        <p:spPr>
          <a:xfrm rot="3141798">
            <a:off x="3915771" y="1580419"/>
            <a:ext cx="1941814" cy="7848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ДЕТСКО_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РОДИТЕЛЬСКОЕ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b="1" spc="5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В</a:t>
            </a:r>
            <a:r>
              <a:rPr kumimoji="0" lang="ru-RU" sz="1500" b="1" i="0" u="none" strike="noStrike" kern="1200" cap="none" spc="50" normalizeH="0" baseline="0" noProof="0" dirty="0" smtClean="0">
                <a:ln w="0"/>
                <a:solidFill>
                  <a:srgbClr val="00206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uLnTx/>
                <a:uFillTx/>
                <a:latin typeface="Cambria Math" panose="02040503050406030204" pitchFamily="18" charset="0"/>
                <a:ea typeface="Cambria Math" panose="02040503050406030204" pitchFamily="18" charset="0"/>
              </a:rPr>
              <a:t>ЗАИМОДЕЙСТВИЕ</a:t>
            </a:r>
            <a:endParaRPr kumimoji="0" lang="ru-RU" sz="1500" b="1" i="0" u="none" strike="noStrike" kern="1200" cap="none" spc="50" normalizeH="0" baseline="0" noProof="0" dirty="0">
              <a:ln w="0"/>
              <a:solidFill>
                <a:srgbClr val="00206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uLnTx/>
              <a:uFillTx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5305" name="Picture 9" descr="https://uchebnik.mos.ru/system_2/game_apps/icons/000/195/032/original/%D0%A1%D0%B5%D0%BC%D1%8C%D1%8F_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077072"/>
            <a:ext cx="3039886" cy="25649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535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КМС.PC9\Рабочий стол\ПДД\4б встреча с инспек ором\37231790-vector-abstract-retro-geometric-background-template-brochure-design.jpg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7557"/>
            <a:ext cx="9144000" cy="687555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55576" y="188640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0">
                  <a:noFill/>
                </a:ln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ОСНОВНЫЕ ПОНЯТИЯ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620688"/>
            <a:ext cx="849694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Х.Й. </a:t>
            </a:r>
            <a:r>
              <a:rPr lang="ru-RU" sz="2200" b="1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Лийметс</a:t>
            </a:r>
            <a:r>
              <a:rPr lang="ru-RU" sz="2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и Л.И.Новикова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Воспитание </a:t>
            </a:r>
            <a:r>
              <a:rPr lang="ru-RU" sz="2200" i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- </a:t>
            </a:r>
            <a:r>
              <a:rPr lang="ru-RU" sz="22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есть </a:t>
            </a:r>
            <a:r>
              <a:rPr lang="ru-RU" sz="22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управление процессом развития личности через создание благоприятных для этого условий</a:t>
            </a:r>
          </a:p>
          <a:p>
            <a:endParaRPr lang="ru-RU" sz="2200" b="1" dirty="0" smtClean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sz="2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ФЗ от 29.12.2012 N 273-ФЗ «Об образовании в РФ»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Воспитание</a:t>
            </a:r>
            <a:r>
              <a:rPr lang="ru-RU" sz="22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 - </a:t>
            </a:r>
            <a:r>
              <a:rPr lang="ru-RU" sz="22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деятельность, направленная на развитие личности, создание условий для самоопределения и социализации обучающихся на основе </a:t>
            </a:r>
            <a:r>
              <a:rPr lang="ru-RU" sz="2200" b="1" dirty="0" err="1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социокультурных</a:t>
            </a:r>
            <a:r>
              <a:rPr lang="ru-RU" sz="22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духовно-нравственных ценностей и принятых </a:t>
            </a:r>
            <a:r>
              <a:rPr lang="ru-RU" sz="22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в</a:t>
            </a:r>
            <a:r>
              <a:rPr lang="ru-RU" sz="2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2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российском </a:t>
            </a:r>
            <a:r>
              <a:rPr lang="ru-RU" sz="22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обществе</a:t>
            </a:r>
            <a:r>
              <a:rPr lang="ru-RU" sz="2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2200" b="1" dirty="0" smtClean="0">
                <a:solidFill>
                  <a:srgbClr val="C0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правил и норм поведения в интересах человека, семьи, общества и государства</a:t>
            </a:r>
            <a:r>
              <a:rPr lang="ru-RU" sz="22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  <a:r>
              <a:rPr lang="ru-RU" sz="22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формирование у обучающихся чувства патриотизма, гражданственности, уважения к памяти защитников Отечества и подвигам Героев Отечества, закону и правопорядку, человеку труда и старшему поколению, взаимного уважения, бережного отношения к культурному наследию и традициям многонационального народа Российской Федерации, природе и окружающей среде </a:t>
            </a:r>
            <a:r>
              <a:rPr lang="ru-RU" sz="22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(п.2, ст.2, изменения</a:t>
            </a:r>
            <a:r>
              <a:rPr lang="ru-RU" sz="2200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)</a:t>
            </a:r>
            <a:endParaRPr lang="ru-RU" sz="2200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</TotalTime>
  <Words>504</Words>
  <Application>Microsoft Office PowerPoint</Application>
  <PresentationFormat>Экран (4:3)</PresentationFormat>
  <Paragraphs>93</Paragraphs>
  <Slides>23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Calibri</vt:lpstr>
      <vt:lpstr>Cambria Math</vt:lpstr>
      <vt:lpstr>CordiaUPC</vt:lpstr>
      <vt:lpstr>Courier New</vt:lpstr>
      <vt:lpstr>Times New Roman</vt:lpstr>
      <vt:lpstr>Wingdings</vt:lpstr>
      <vt:lpstr>Тема Office</vt:lpstr>
      <vt:lpstr>ФОРМЫ ДЕТСКО – РОДИТЕЛЬСКОГО ВЗАИМОДЕЙСТВИЯ В ОРГАНИЗАЦИИ ВОСПИТЫВАЮЩЕЙ ДЕЯТЕЛЬНОСТИ  С КЛАССНЫМ КОЛЛЕКТИВОМ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Семейные народные традиции </vt:lpstr>
      <vt:lpstr>Семейные недели  (семьи Моисеева Ярослава)</vt:lpstr>
      <vt:lpstr>Семейные творческие мастерские  (строим город Доброград с семьёй Мальгина Глеба)</vt:lpstr>
      <vt:lpstr>Просветительская деятельность семьи  (Мамин проект «Хочу стать полиглотом…»)</vt:lpstr>
      <vt:lpstr>Картотека настольных игр</vt:lpstr>
      <vt:lpstr>Математические встречи</vt:lpstr>
      <vt:lpstr>Краеведческая экспедиция</vt:lpstr>
      <vt:lpstr>Семейные спортивные соревнования  «Великолепная семейка»</vt:lpstr>
      <vt:lpstr>Юбилейные семейные старты</vt:lpstr>
      <vt:lpstr>Семейный творческий проект  «Поэтическая зима»</vt:lpstr>
      <vt:lpstr>Презентация PowerPoint</vt:lpstr>
      <vt:lpstr>Семейный праздник «Звёздный дождь»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Татьяна</cp:lastModifiedBy>
  <cp:revision>192</cp:revision>
  <cp:lastPrinted>2019-01-19T05:42:01Z</cp:lastPrinted>
  <dcterms:created xsi:type="dcterms:W3CDTF">2016-04-17T13:57:38Z</dcterms:created>
  <dcterms:modified xsi:type="dcterms:W3CDTF">2021-02-16T16:00:13Z</dcterms:modified>
</cp:coreProperties>
</file>