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6858000" cy="51435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040"/>
    <a:srgbClr val="0070C0"/>
    <a:srgbClr val="0040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4095" autoAdjust="0"/>
  </p:normalViewPr>
  <p:slideViewPr>
    <p:cSldViewPr>
      <p:cViewPr varScale="1">
        <p:scale>
          <a:sx n="84" d="100"/>
          <a:sy n="84" d="100"/>
        </p:scale>
        <p:origin x="1436" y="40"/>
      </p:cViewPr>
      <p:guideLst>
        <p:guide orient="horz" pos="16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16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4EB83-FDBB-4625-B2B9-A0F6A2EBDFD6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8D8E6-C8C7-4110-94EE-507477E36C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99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8D8E6-C8C7-4110-94EE-507477E36C0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285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A8D8E6-C8C7-4110-94EE-507477E36C0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78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5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 bwMode="auto">
          <a:xfrm>
            <a:off x="-4274" y="5326057"/>
            <a:ext cx="6862274" cy="271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69884" y="1432258"/>
            <a:ext cx="192834" cy="3781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矩形 18"/>
          <p:cNvSpPr/>
          <p:nvPr/>
        </p:nvSpPr>
        <p:spPr>
          <a:xfrm>
            <a:off x="2669884" y="1432258"/>
            <a:ext cx="1478393" cy="1853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0" name="矩形 19"/>
          <p:cNvSpPr/>
          <p:nvPr/>
        </p:nvSpPr>
        <p:spPr>
          <a:xfrm rot="5400000">
            <a:off x="3362818" y="2153439"/>
            <a:ext cx="1627712" cy="1853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1" name="矩形 20"/>
          <p:cNvSpPr/>
          <p:nvPr/>
        </p:nvSpPr>
        <p:spPr>
          <a:xfrm flipV="1">
            <a:off x="2669884" y="2681786"/>
            <a:ext cx="192834" cy="257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2" name="矩形 21"/>
          <p:cNvSpPr/>
          <p:nvPr/>
        </p:nvSpPr>
        <p:spPr>
          <a:xfrm flipV="1">
            <a:off x="2669884" y="2874620"/>
            <a:ext cx="1478393" cy="1853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/>
          <p:cNvCxnSpPr/>
          <p:nvPr/>
        </p:nvCxnSpPr>
        <p:spPr>
          <a:xfrm>
            <a:off x="3892343" y="4055500"/>
            <a:ext cx="0" cy="179223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16633" y="1844318"/>
            <a:ext cx="39103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defTabSz="68580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Agency FB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r"/>
            <a:r>
              <a:rPr lang="ru-RU" sz="1800" dirty="0">
                <a:latin typeface="Century Gothic" panose="020B0502020202020204" pitchFamily="34" charset="0"/>
              </a:rPr>
              <a:t>Становление индивидуального стиля классного руководителя в работе с семьей</a:t>
            </a:r>
            <a:endParaRPr lang="zh-CN" altLang="en-US" sz="1200" b="1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 rot="18900000">
            <a:off x="4366300" y="1581970"/>
            <a:ext cx="272505" cy="272946"/>
          </a:xfrm>
          <a:custGeom>
            <a:avLst/>
            <a:gdLst>
              <a:gd name="T0" fmla="*/ 2199 w 2504"/>
              <a:gd name="T1" fmla="*/ 0 h 2504"/>
              <a:gd name="T2" fmla="*/ 2504 w 2504"/>
              <a:gd name="T3" fmla="*/ 0 h 2504"/>
              <a:gd name="T4" fmla="*/ 2504 w 2504"/>
              <a:gd name="T5" fmla="*/ 2504 h 2504"/>
              <a:gd name="T6" fmla="*/ 0 w 2504"/>
              <a:gd name="T7" fmla="*/ 2504 h 2504"/>
              <a:gd name="T8" fmla="*/ 0 w 2504"/>
              <a:gd name="T9" fmla="*/ 2199 h 2504"/>
              <a:gd name="T10" fmla="*/ 1970 w 2504"/>
              <a:gd name="T11" fmla="*/ 2199 h 2504"/>
              <a:gd name="T12" fmla="*/ 87 w 2504"/>
              <a:gd name="T13" fmla="*/ 315 h 2504"/>
              <a:gd name="T14" fmla="*/ 303 w 2504"/>
              <a:gd name="T15" fmla="*/ 99 h 2504"/>
              <a:gd name="T16" fmla="*/ 2199 w 2504"/>
              <a:gd name="T17" fmla="*/ 1996 h 2504"/>
              <a:gd name="T18" fmla="*/ 2199 w 2504"/>
              <a:gd name="T19" fmla="*/ 0 h 2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4" h="2504">
                <a:moveTo>
                  <a:pt x="2199" y="0"/>
                </a:moveTo>
                <a:lnTo>
                  <a:pt x="2504" y="0"/>
                </a:lnTo>
                <a:lnTo>
                  <a:pt x="2504" y="2504"/>
                </a:lnTo>
                <a:lnTo>
                  <a:pt x="0" y="2504"/>
                </a:lnTo>
                <a:lnTo>
                  <a:pt x="0" y="2199"/>
                </a:lnTo>
                <a:lnTo>
                  <a:pt x="1970" y="2199"/>
                </a:lnTo>
                <a:lnTo>
                  <a:pt x="87" y="315"/>
                </a:lnTo>
                <a:lnTo>
                  <a:pt x="303" y="99"/>
                </a:lnTo>
                <a:lnTo>
                  <a:pt x="2199" y="1996"/>
                </a:lnTo>
                <a:lnTo>
                  <a:pt x="2199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51428" tIns="25714" rIns="51428" bIns="2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rot="961210">
            <a:off x="947122" y="2887952"/>
            <a:ext cx="635403" cy="327950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5" name="任意多边形 34"/>
          <p:cNvSpPr/>
          <p:nvPr/>
        </p:nvSpPr>
        <p:spPr>
          <a:xfrm>
            <a:off x="803200" y="3453436"/>
            <a:ext cx="421105" cy="44516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7" name="任意多边形 36"/>
          <p:cNvSpPr/>
          <p:nvPr/>
        </p:nvSpPr>
        <p:spPr>
          <a:xfrm>
            <a:off x="358031" y="3020300"/>
            <a:ext cx="252663" cy="2286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8" name="任意多边形 37"/>
          <p:cNvSpPr/>
          <p:nvPr/>
        </p:nvSpPr>
        <p:spPr>
          <a:xfrm>
            <a:off x="5094814" y="3321918"/>
            <a:ext cx="360947" cy="300790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9" name="任意多边形 38"/>
          <p:cNvSpPr/>
          <p:nvPr/>
        </p:nvSpPr>
        <p:spPr>
          <a:xfrm rot="4178014">
            <a:off x="1687094" y="1105693"/>
            <a:ext cx="300789" cy="360947"/>
          </a:xfrm>
          <a:custGeom>
            <a:avLst/>
            <a:gdLst>
              <a:gd name="connsiteX0" fmla="*/ 0 w 401052"/>
              <a:gd name="connsiteY0" fmla="*/ 0 h 481263"/>
              <a:gd name="connsiteX1" fmla="*/ 401052 w 401052"/>
              <a:gd name="connsiteY1" fmla="*/ 96253 h 481263"/>
              <a:gd name="connsiteX2" fmla="*/ 16042 w 401052"/>
              <a:gd name="connsiteY2" fmla="*/ 481263 h 481263"/>
              <a:gd name="connsiteX3" fmla="*/ 0 w 401052"/>
              <a:gd name="connsiteY3" fmla="*/ 0 h 48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052" h="481263">
                <a:moveTo>
                  <a:pt x="0" y="0"/>
                </a:moveTo>
                <a:lnTo>
                  <a:pt x="401052" y="96253"/>
                </a:lnTo>
                <a:lnTo>
                  <a:pt x="16042" y="481263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0" name="任意多边形 39"/>
          <p:cNvSpPr/>
          <p:nvPr/>
        </p:nvSpPr>
        <p:spPr>
          <a:xfrm>
            <a:off x="5172309" y="1250072"/>
            <a:ext cx="649705" cy="433137"/>
          </a:xfrm>
          <a:custGeom>
            <a:avLst/>
            <a:gdLst>
              <a:gd name="connsiteX0" fmla="*/ 0 w 866273"/>
              <a:gd name="connsiteY0" fmla="*/ 64168 h 577516"/>
              <a:gd name="connsiteX1" fmla="*/ 866273 w 866273"/>
              <a:gd name="connsiteY1" fmla="*/ 0 h 577516"/>
              <a:gd name="connsiteX2" fmla="*/ 401052 w 866273"/>
              <a:gd name="connsiteY2" fmla="*/ 577516 h 577516"/>
              <a:gd name="connsiteX3" fmla="*/ 0 w 866273"/>
              <a:gd name="connsiteY3" fmla="*/ 64168 h 57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273" h="577516">
                <a:moveTo>
                  <a:pt x="0" y="64168"/>
                </a:moveTo>
                <a:lnTo>
                  <a:pt x="866273" y="0"/>
                </a:lnTo>
                <a:lnTo>
                  <a:pt x="401052" y="577516"/>
                </a:lnTo>
                <a:lnTo>
                  <a:pt x="0" y="6416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1" name="任意多边形 40"/>
          <p:cNvSpPr/>
          <p:nvPr/>
        </p:nvSpPr>
        <p:spPr>
          <a:xfrm>
            <a:off x="5232467" y="1947904"/>
            <a:ext cx="276727" cy="264695"/>
          </a:xfrm>
          <a:custGeom>
            <a:avLst/>
            <a:gdLst>
              <a:gd name="connsiteX0" fmla="*/ 0 w 368969"/>
              <a:gd name="connsiteY0" fmla="*/ 0 h 352927"/>
              <a:gd name="connsiteX1" fmla="*/ 368969 w 368969"/>
              <a:gd name="connsiteY1" fmla="*/ 48127 h 352927"/>
              <a:gd name="connsiteX2" fmla="*/ 112295 w 368969"/>
              <a:gd name="connsiteY2" fmla="*/ 352927 h 352927"/>
              <a:gd name="connsiteX3" fmla="*/ 0 w 368969"/>
              <a:gd name="connsiteY3" fmla="*/ 0 h 35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969" h="352927">
                <a:moveTo>
                  <a:pt x="0" y="0"/>
                </a:moveTo>
                <a:lnTo>
                  <a:pt x="368969" y="48127"/>
                </a:lnTo>
                <a:lnTo>
                  <a:pt x="112295" y="352927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2" name="任意多边形 41"/>
          <p:cNvSpPr/>
          <p:nvPr/>
        </p:nvSpPr>
        <p:spPr>
          <a:xfrm>
            <a:off x="4919645" y="2356979"/>
            <a:ext cx="565484" cy="433136"/>
          </a:xfrm>
          <a:custGeom>
            <a:avLst/>
            <a:gdLst>
              <a:gd name="connsiteX0" fmla="*/ 0 w 753979"/>
              <a:gd name="connsiteY0" fmla="*/ 0 h 577515"/>
              <a:gd name="connsiteX1" fmla="*/ 48126 w 753979"/>
              <a:gd name="connsiteY1" fmla="*/ 577515 h 577515"/>
              <a:gd name="connsiteX2" fmla="*/ 753979 w 753979"/>
              <a:gd name="connsiteY2" fmla="*/ 513347 h 577515"/>
              <a:gd name="connsiteX3" fmla="*/ 0 w 753979"/>
              <a:gd name="connsiteY3" fmla="*/ 0 h 57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79" h="577515">
                <a:moveTo>
                  <a:pt x="0" y="0"/>
                </a:moveTo>
                <a:lnTo>
                  <a:pt x="48126" y="577515"/>
                </a:lnTo>
                <a:lnTo>
                  <a:pt x="753979" y="513347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3" name="任意多边形 42"/>
          <p:cNvSpPr/>
          <p:nvPr/>
        </p:nvSpPr>
        <p:spPr>
          <a:xfrm>
            <a:off x="5485129" y="2609639"/>
            <a:ext cx="818147" cy="421106"/>
          </a:xfrm>
          <a:custGeom>
            <a:avLst/>
            <a:gdLst>
              <a:gd name="connsiteX0" fmla="*/ 433136 w 1090863"/>
              <a:gd name="connsiteY0" fmla="*/ 0 h 561474"/>
              <a:gd name="connsiteX1" fmla="*/ 0 w 1090863"/>
              <a:gd name="connsiteY1" fmla="*/ 561474 h 561474"/>
              <a:gd name="connsiteX2" fmla="*/ 1090863 w 1090863"/>
              <a:gd name="connsiteY2" fmla="*/ 256674 h 561474"/>
              <a:gd name="connsiteX3" fmla="*/ 481263 w 1090863"/>
              <a:gd name="connsiteY3" fmla="*/ 16042 h 561474"/>
              <a:gd name="connsiteX4" fmla="*/ 433136 w 1090863"/>
              <a:gd name="connsiteY4" fmla="*/ 0 h 56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0863" h="561474">
                <a:moveTo>
                  <a:pt x="433136" y="0"/>
                </a:moveTo>
                <a:lnTo>
                  <a:pt x="0" y="561474"/>
                </a:lnTo>
                <a:lnTo>
                  <a:pt x="1090863" y="256674"/>
                </a:lnTo>
                <a:lnTo>
                  <a:pt x="481263" y="16042"/>
                </a:lnTo>
                <a:lnTo>
                  <a:pt x="433136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4" name="任意多边形 43"/>
          <p:cNvSpPr/>
          <p:nvPr/>
        </p:nvSpPr>
        <p:spPr>
          <a:xfrm rot="19822463">
            <a:off x="626643" y="1323062"/>
            <a:ext cx="517358" cy="625643"/>
          </a:xfrm>
          <a:custGeom>
            <a:avLst/>
            <a:gdLst>
              <a:gd name="connsiteX0" fmla="*/ 0 w 689811"/>
              <a:gd name="connsiteY0" fmla="*/ 304800 h 834190"/>
              <a:gd name="connsiteX1" fmla="*/ 545432 w 689811"/>
              <a:gd name="connsiteY1" fmla="*/ 0 h 834190"/>
              <a:gd name="connsiteX2" fmla="*/ 689811 w 689811"/>
              <a:gd name="connsiteY2" fmla="*/ 834190 h 834190"/>
              <a:gd name="connsiteX3" fmla="*/ 0 w 689811"/>
              <a:gd name="connsiteY3" fmla="*/ 304800 h 83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811" h="834190">
                <a:moveTo>
                  <a:pt x="0" y="304800"/>
                </a:moveTo>
                <a:lnTo>
                  <a:pt x="545432" y="0"/>
                </a:lnTo>
                <a:lnTo>
                  <a:pt x="689811" y="834190"/>
                </a:lnTo>
                <a:lnTo>
                  <a:pt x="0" y="30480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5" name="Rectangle 4"/>
          <p:cNvSpPr txBox="1">
            <a:spLocks noChangeArrowheads="1"/>
          </p:cNvSpPr>
          <p:nvPr/>
        </p:nvSpPr>
        <p:spPr bwMode="auto">
          <a:xfrm>
            <a:off x="-4274" y="5280417"/>
            <a:ext cx="6862274" cy="20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8556" tIns="19278" rIns="38556" bIns="19278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3171712" y="4526721"/>
            <a:ext cx="29287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r" defTabSz="514350"/>
            <a:r>
              <a:rPr lang="ru-RU" altLang="zh-CN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Наталья Алексеевна </a:t>
            </a:r>
            <a:r>
              <a:rPr lang="ru-RU" altLang="zh-CN" sz="1400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Гришулина</a:t>
            </a:r>
            <a:endParaRPr lang="ru-RU" altLang="zh-CN" sz="14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algn="r" defTabSz="514350"/>
            <a:r>
              <a:rPr lang="ru-RU" altLang="zh-CN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МАОУ «Гимназия №5» г. Перми</a:t>
            </a:r>
            <a:endParaRPr lang="zh-CN" altLang="zh-CN" sz="14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 algn="r" defTabSz="514350"/>
            <a:endParaRPr lang="zh-CN" altLang="zh-CN" sz="14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304" y="4526721"/>
            <a:ext cx="488023" cy="48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5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50"/>
                            </p:stCondLst>
                            <p:childTnLst>
                              <p:par>
                                <p:cTn id="37" presetID="2" presetClass="entr" presetSubtype="3" accel="7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accel="78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3" accel="78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3" accel="78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3" accel="78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accel="78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accel="78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accel="78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accel="78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9" accel="78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450"/>
                            </p:stCondLst>
                            <p:childTnLst>
                              <p:par>
                                <p:cTn id="78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0" grpId="0" animBg="1"/>
      <p:bldP spid="21" grpId="0" animBg="1"/>
      <p:bldP spid="22" grpId="0" animBg="1"/>
      <p:bldP spid="24" grpId="0"/>
      <p:bldP spid="2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B3263E-48B7-461E-9388-0D9E61EE39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304" y="4526721"/>
            <a:ext cx="488023" cy="488023"/>
          </a:xfrm>
          <a:prstGeom prst="rect">
            <a:avLst/>
          </a:prstGeom>
        </p:spPr>
      </p:pic>
      <p:sp>
        <p:nvSpPr>
          <p:cNvPr id="4" name="Rectangle 20">
            <a:extLst>
              <a:ext uri="{FF2B5EF4-FFF2-40B4-BE49-F238E27FC236}">
                <a16:creationId xmlns:a16="http://schemas.microsoft.com/office/drawing/2014/main" id="{E95C950A-1996-439E-AFEF-A68B2CDEE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7594" y="483518"/>
            <a:ext cx="27828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dirty="0">
                <a:solidFill>
                  <a:schemeClr val="accent1"/>
                </a:solidFill>
                <a:latin typeface="Century Gothic" panose="020B0502020202020204" pitchFamily="34" charset="0"/>
              </a:rPr>
              <a:t>Классный руководитель</a:t>
            </a:r>
            <a:endParaRPr lang="zh-CN" altLang="zh-CN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4A4BE00-60DF-4CF8-9842-082FDBBD0F4A}"/>
              </a:ext>
            </a:extLst>
          </p:cNvPr>
          <p:cNvCxnSpPr/>
          <p:nvPr/>
        </p:nvCxnSpPr>
        <p:spPr>
          <a:xfrm>
            <a:off x="2236027" y="915566"/>
            <a:ext cx="0" cy="36004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57398A9-2F57-4EDC-B56D-4CA13B8F770A}"/>
              </a:ext>
            </a:extLst>
          </p:cNvPr>
          <p:cNvCxnSpPr>
            <a:cxnSpLocks/>
          </p:cNvCxnSpPr>
          <p:nvPr/>
        </p:nvCxnSpPr>
        <p:spPr>
          <a:xfrm flipH="1">
            <a:off x="723859" y="1275606"/>
            <a:ext cx="1512168" cy="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B96515E-6D33-4BA1-8EE6-F562DD073262}"/>
              </a:ext>
            </a:extLst>
          </p:cNvPr>
          <p:cNvCxnSpPr>
            <a:cxnSpLocks/>
          </p:cNvCxnSpPr>
          <p:nvPr/>
        </p:nvCxnSpPr>
        <p:spPr>
          <a:xfrm>
            <a:off x="723859" y="1275606"/>
            <a:ext cx="0" cy="36004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F07A0630-D0BB-4568-8691-420C0A7F0ABE}"/>
              </a:ext>
            </a:extLst>
          </p:cNvPr>
          <p:cNvCxnSpPr>
            <a:cxnSpLocks/>
          </p:cNvCxnSpPr>
          <p:nvPr/>
        </p:nvCxnSpPr>
        <p:spPr>
          <a:xfrm>
            <a:off x="3356992" y="915566"/>
            <a:ext cx="0" cy="72008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751BA45A-E09C-44D7-A8C7-FF8BBF6D852C}"/>
              </a:ext>
            </a:extLst>
          </p:cNvPr>
          <p:cNvCxnSpPr/>
          <p:nvPr/>
        </p:nvCxnSpPr>
        <p:spPr>
          <a:xfrm>
            <a:off x="4612291" y="915566"/>
            <a:ext cx="0" cy="36004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1C41054-999F-4FDC-A07C-651A9AF8402A}"/>
              </a:ext>
            </a:extLst>
          </p:cNvPr>
          <p:cNvCxnSpPr>
            <a:cxnSpLocks/>
          </p:cNvCxnSpPr>
          <p:nvPr/>
        </p:nvCxnSpPr>
        <p:spPr>
          <a:xfrm flipH="1">
            <a:off x="4612291" y="1275606"/>
            <a:ext cx="1512168" cy="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A6226CAD-AD20-4F4D-9440-FE67D1494F15}"/>
              </a:ext>
            </a:extLst>
          </p:cNvPr>
          <p:cNvCxnSpPr>
            <a:cxnSpLocks/>
          </p:cNvCxnSpPr>
          <p:nvPr/>
        </p:nvCxnSpPr>
        <p:spPr>
          <a:xfrm>
            <a:off x="6124459" y="1275606"/>
            <a:ext cx="0" cy="36004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F737B48-D00B-4786-8933-84B4E395CF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70" y="1599642"/>
            <a:ext cx="812977" cy="812977"/>
          </a:xfrm>
          <a:prstGeom prst="rect">
            <a:avLst/>
          </a:prstGeom>
        </p:spPr>
      </p:pic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7EA16068-6613-456E-A574-164CC5607561}"/>
              </a:ext>
            </a:extLst>
          </p:cNvPr>
          <p:cNvCxnSpPr>
            <a:cxnSpLocks/>
          </p:cNvCxnSpPr>
          <p:nvPr/>
        </p:nvCxnSpPr>
        <p:spPr>
          <a:xfrm>
            <a:off x="723858" y="2384316"/>
            <a:ext cx="0" cy="36004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3D986F8A-D861-4323-9D42-28BF13CD46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930" y="1394068"/>
            <a:ext cx="1224123" cy="1224123"/>
          </a:xfrm>
          <a:prstGeom prst="rect">
            <a:avLst/>
          </a:prstGeom>
        </p:spPr>
      </p:pic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25BA6D66-E76E-4005-8637-C061C0797838}"/>
              </a:ext>
            </a:extLst>
          </p:cNvPr>
          <p:cNvCxnSpPr>
            <a:cxnSpLocks/>
          </p:cNvCxnSpPr>
          <p:nvPr/>
        </p:nvCxnSpPr>
        <p:spPr>
          <a:xfrm>
            <a:off x="3356991" y="2384316"/>
            <a:ext cx="0" cy="36004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617A40AE-DF4A-49E5-9880-D7DBA09675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347" y="1455626"/>
            <a:ext cx="1116884" cy="1116884"/>
          </a:xfrm>
          <a:prstGeom prst="rect">
            <a:avLst/>
          </a:prstGeom>
        </p:spPr>
      </p:pic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FB8F0A36-BC5B-4E58-BE18-9BD43E472D96}"/>
              </a:ext>
            </a:extLst>
          </p:cNvPr>
          <p:cNvCxnSpPr>
            <a:cxnSpLocks/>
          </p:cNvCxnSpPr>
          <p:nvPr/>
        </p:nvCxnSpPr>
        <p:spPr>
          <a:xfrm>
            <a:off x="6124459" y="2412619"/>
            <a:ext cx="0" cy="360040"/>
          </a:xfrm>
          <a:prstGeom prst="line">
            <a:avLst/>
          </a:prstGeom>
          <a:ln w="19050">
            <a:solidFill>
              <a:srgbClr val="FF404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Rectangle 20">
            <a:extLst>
              <a:ext uri="{FF2B5EF4-FFF2-40B4-BE49-F238E27FC236}">
                <a16:creationId xmlns:a16="http://schemas.microsoft.com/office/drawing/2014/main" id="{2FB46BB7-5F63-4F1A-8C97-434AB7146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15" y="2751317"/>
            <a:ext cx="121988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Координатор</a:t>
            </a:r>
            <a:endParaRPr lang="zh-CN" altLang="zh-CN" sz="14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Rectangle 20">
            <a:extLst>
              <a:ext uri="{FF2B5EF4-FFF2-40B4-BE49-F238E27FC236}">
                <a16:creationId xmlns:a16="http://schemas.microsoft.com/office/drawing/2014/main" id="{DA2BB4BB-E6C6-4304-B74B-63C908B3D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469" y="2772659"/>
            <a:ext cx="137217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Коммуникатор</a:t>
            </a:r>
            <a:endParaRPr lang="zh-CN" altLang="zh-CN" sz="14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Rectangle 20">
            <a:extLst>
              <a:ext uri="{FF2B5EF4-FFF2-40B4-BE49-F238E27FC236}">
                <a16:creationId xmlns:a16="http://schemas.microsoft.com/office/drawing/2014/main" id="{E567DA1A-AC6E-4D7F-8333-4FA53FABC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748" y="2791030"/>
            <a:ext cx="118942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Организатор</a:t>
            </a:r>
            <a:endParaRPr lang="zh-CN" altLang="zh-CN" sz="14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Rectangle 20">
            <a:extLst>
              <a:ext uri="{FF2B5EF4-FFF2-40B4-BE49-F238E27FC236}">
                <a16:creationId xmlns:a16="http://schemas.microsoft.com/office/drawing/2014/main" id="{C1C7B498-30B9-4FC5-9A8F-AC63D32AC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2856" y="3981713"/>
            <a:ext cx="70852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Тьютор</a:t>
            </a:r>
            <a:endParaRPr lang="zh-CN" altLang="zh-CN" sz="16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Rectangle 20">
            <a:extLst>
              <a:ext uri="{FF2B5EF4-FFF2-40B4-BE49-F238E27FC236}">
                <a16:creationId xmlns:a16="http://schemas.microsoft.com/office/drawing/2014/main" id="{4719F400-8C08-41FF-813E-B6187B543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648" y="3461675"/>
            <a:ext cx="138980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sz="1600" dirty="0" err="1">
                <a:solidFill>
                  <a:srgbClr val="0070C0"/>
                </a:solidFill>
                <a:latin typeface="Century Gothic" panose="020B0502020202020204" pitchFamily="34" charset="0"/>
              </a:rPr>
              <a:t>Фасилитатор</a:t>
            </a:r>
            <a:endParaRPr lang="zh-CN" altLang="zh-CN" sz="16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Rectangle 20">
            <a:extLst>
              <a:ext uri="{FF2B5EF4-FFF2-40B4-BE49-F238E27FC236}">
                <a16:creationId xmlns:a16="http://schemas.microsoft.com/office/drawing/2014/main" id="{7657FADF-5D44-44E0-B416-998B20178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899" y="4647621"/>
            <a:ext cx="96180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sz="1600" dirty="0" err="1">
                <a:solidFill>
                  <a:srgbClr val="0070C0"/>
                </a:solidFill>
                <a:latin typeface="Century Gothic" panose="020B0502020202020204" pitchFamily="34" charset="0"/>
              </a:rPr>
              <a:t>Валеолог</a:t>
            </a:r>
            <a:endParaRPr lang="zh-CN" altLang="zh-CN" sz="16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Rectangle 20">
            <a:extLst>
              <a:ext uri="{FF2B5EF4-FFF2-40B4-BE49-F238E27FC236}">
                <a16:creationId xmlns:a16="http://schemas.microsoft.com/office/drawing/2014/main" id="{E65DC307-733B-4C8A-BC33-5044F9F62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8554" y="4708137"/>
            <a:ext cx="106760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Навигатор</a:t>
            </a:r>
            <a:endParaRPr lang="zh-CN" altLang="zh-CN" sz="16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Rectangle 20">
            <a:extLst>
              <a:ext uri="{FF2B5EF4-FFF2-40B4-BE49-F238E27FC236}">
                <a16:creationId xmlns:a16="http://schemas.microsoft.com/office/drawing/2014/main" id="{39054F76-E84E-4209-879F-58159B48C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8960" y="3480852"/>
            <a:ext cx="11140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Продюсер</a:t>
            </a:r>
            <a:endParaRPr lang="zh-CN" altLang="zh-CN" sz="16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Rectangle 20">
            <a:extLst>
              <a:ext uri="{FF2B5EF4-FFF2-40B4-BE49-F238E27FC236}">
                <a16:creationId xmlns:a16="http://schemas.microsoft.com/office/drawing/2014/main" id="{320AD022-C0FC-4DDE-8753-D54B7F34D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6874" y="3964822"/>
            <a:ext cx="190116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algn="ctr" defTabSz="514350"/>
            <a:r>
              <a:rPr lang="ru-RU" altLang="zh-CN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Носитель культуры</a:t>
            </a:r>
            <a:endParaRPr lang="zh-CN" altLang="zh-CN" sz="1600" dirty="0">
              <a:solidFill>
                <a:srgbClr val="0070C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49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7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7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37" grpId="0"/>
      <p:bldP spid="38" grpId="0"/>
      <p:bldP spid="39" grpId="0"/>
      <p:bldP spid="41" grpId="0"/>
      <p:bldP spid="42" grpId="0"/>
      <p:bldP spid="43" grpId="0"/>
      <p:bldP spid="44" grpId="0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7603E16-B4A2-4DF8-8DFC-9BE63F9ADD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121"/>
          <a:stretch/>
        </p:blipFill>
        <p:spPr>
          <a:xfrm>
            <a:off x="1" y="-75961"/>
            <a:ext cx="2110828" cy="281024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7110412-CBEE-40E3-BC1F-D3FECF2ED0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3431"/>
          <a:stretch/>
        </p:blipFill>
        <p:spPr>
          <a:xfrm>
            <a:off x="4515455" y="2450634"/>
            <a:ext cx="2329484" cy="270459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7B603AF-DC84-4F8C-8A6A-C6BEAF48AF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7782"/>
          <a:stretch/>
        </p:blipFill>
        <p:spPr>
          <a:xfrm>
            <a:off x="-15693" y="2857594"/>
            <a:ext cx="4653136" cy="228590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E0E3C0B-440C-40DB-AF03-172145CE5B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8987"/>
          <a:stretch/>
        </p:blipFill>
        <p:spPr>
          <a:xfrm>
            <a:off x="2204864" y="-61265"/>
            <a:ext cx="4653136" cy="247048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DE08114-6687-4BA2-9710-A76842E72B7C}"/>
              </a:ext>
            </a:extLst>
          </p:cNvPr>
          <p:cNvSpPr/>
          <p:nvPr/>
        </p:nvSpPr>
        <p:spPr>
          <a:xfrm>
            <a:off x="1988840" y="-11726"/>
            <a:ext cx="216024" cy="2859782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19AA55-85A0-4267-BF18-446C520CFA9C}"/>
              </a:ext>
            </a:extLst>
          </p:cNvPr>
          <p:cNvSpPr/>
          <p:nvPr/>
        </p:nvSpPr>
        <p:spPr>
          <a:xfrm>
            <a:off x="1988840" y="2283718"/>
            <a:ext cx="2772310" cy="576064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97DEBC5-AE38-4722-8FE2-1B5E1C68D819}"/>
              </a:ext>
            </a:extLst>
          </p:cNvPr>
          <p:cNvSpPr/>
          <p:nvPr/>
        </p:nvSpPr>
        <p:spPr>
          <a:xfrm>
            <a:off x="4545126" y="2295444"/>
            <a:ext cx="216024" cy="2859782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77B2A12-B2EA-4448-B1FA-88C03652D9A8}"/>
              </a:ext>
            </a:extLst>
          </p:cNvPr>
          <p:cNvSpPr/>
          <p:nvPr/>
        </p:nvSpPr>
        <p:spPr>
          <a:xfrm>
            <a:off x="4725144" y="2285284"/>
            <a:ext cx="2132856" cy="234677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9314B9A-91B9-4C9B-AE25-FB51E0087C68}"/>
              </a:ext>
            </a:extLst>
          </p:cNvPr>
          <p:cNvSpPr/>
          <p:nvPr/>
        </p:nvSpPr>
        <p:spPr>
          <a:xfrm>
            <a:off x="-15693" y="2625105"/>
            <a:ext cx="2096850" cy="234677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62C664-2F58-4CEE-AA02-9BF9F38E1349}"/>
              </a:ext>
            </a:extLst>
          </p:cNvPr>
          <p:cNvSpPr txBox="1"/>
          <p:nvPr/>
        </p:nvSpPr>
        <p:spPr>
          <a:xfrm>
            <a:off x="2210253" y="2310140"/>
            <a:ext cx="2329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Выставка, посвященная</a:t>
            </a: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75-летию Победы</a:t>
            </a:r>
          </a:p>
        </p:txBody>
      </p:sp>
    </p:spTree>
    <p:extLst>
      <p:ext uri="{BB962C8B-B14F-4D97-AF65-F5344CB8AC3E}">
        <p14:creationId xmlns:p14="http://schemas.microsoft.com/office/powerpoint/2010/main" val="323410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6275B29-0121-4762-8946-754E85498D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70" b="15951"/>
          <a:stretch/>
        </p:blipFill>
        <p:spPr>
          <a:xfrm>
            <a:off x="-103658" y="-23452"/>
            <a:ext cx="2150952" cy="278762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9CE1E73-EAFF-4DEF-A4E7-5E1B108C89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8"/>
          <a:stretch/>
        </p:blipFill>
        <p:spPr bwMode="auto">
          <a:xfrm>
            <a:off x="4755537" y="2435481"/>
            <a:ext cx="2107757" cy="285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D8AEDDD-EE7B-4CD0-AB42-50AA974CD6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76"/>
          <a:stretch/>
        </p:blipFill>
        <p:spPr bwMode="auto">
          <a:xfrm>
            <a:off x="-15693" y="2630921"/>
            <a:ext cx="4745902" cy="251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4F2DCA5-D050-40C2-8A2B-44A66433DA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10"/>
          <a:stretch/>
        </p:blipFill>
        <p:spPr bwMode="auto">
          <a:xfrm>
            <a:off x="2199514" y="-11726"/>
            <a:ext cx="4658485" cy="253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DE08114-6687-4BA2-9710-A76842E72B7C}"/>
              </a:ext>
            </a:extLst>
          </p:cNvPr>
          <p:cNvSpPr/>
          <p:nvPr/>
        </p:nvSpPr>
        <p:spPr>
          <a:xfrm>
            <a:off x="1988840" y="-11726"/>
            <a:ext cx="216024" cy="285978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519AA55-85A0-4267-BF18-446C520CFA9C}"/>
              </a:ext>
            </a:extLst>
          </p:cNvPr>
          <p:cNvSpPr/>
          <p:nvPr/>
        </p:nvSpPr>
        <p:spPr>
          <a:xfrm>
            <a:off x="1988840" y="2283718"/>
            <a:ext cx="2772310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97DEBC5-AE38-4722-8FE2-1B5E1C68D819}"/>
              </a:ext>
            </a:extLst>
          </p:cNvPr>
          <p:cNvSpPr/>
          <p:nvPr/>
        </p:nvSpPr>
        <p:spPr>
          <a:xfrm>
            <a:off x="4545126" y="2295444"/>
            <a:ext cx="216024" cy="285978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77B2A12-B2EA-4448-B1FA-88C03652D9A8}"/>
              </a:ext>
            </a:extLst>
          </p:cNvPr>
          <p:cNvSpPr/>
          <p:nvPr/>
        </p:nvSpPr>
        <p:spPr>
          <a:xfrm>
            <a:off x="4725144" y="2285284"/>
            <a:ext cx="2132856" cy="2346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9314B9A-91B9-4C9B-AE25-FB51E0087C68}"/>
              </a:ext>
            </a:extLst>
          </p:cNvPr>
          <p:cNvSpPr/>
          <p:nvPr/>
        </p:nvSpPr>
        <p:spPr>
          <a:xfrm>
            <a:off x="-15693" y="2625105"/>
            <a:ext cx="2096850" cy="2346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0AD942-5F33-457A-977A-F677F08D42C9}"/>
              </a:ext>
            </a:extLst>
          </p:cNvPr>
          <p:cNvSpPr txBox="1"/>
          <p:nvPr/>
        </p:nvSpPr>
        <p:spPr>
          <a:xfrm>
            <a:off x="2089459" y="2394678"/>
            <a:ext cx="2499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Медиацентр </a:t>
            </a:r>
            <a:r>
              <a:rPr lang="en-US" sz="14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PostScriptum</a:t>
            </a:r>
            <a:endParaRPr lang="ru-RU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46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C8E7FD-C46B-4794-B924-32DAC80F6118}"/>
              </a:ext>
            </a:extLst>
          </p:cNvPr>
          <p:cNvSpPr/>
          <p:nvPr/>
        </p:nvSpPr>
        <p:spPr>
          <a:xfrm rot="2100000">
            <a:off x="2700888" y="1078965"/>
            <a:ext cx="216024" cy="2859782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4F3A5EE-4245-47EF-9889-FDE6864D5F4A}"/>
              </a:ext>
            </a:extLst>
          </p:cNvPr>
          <p:cNvSpPr/>
          <p:nvPr/>
        </p:nvSpPr>
        <p:spPr>
          <a:xfrm rot="5400000">
            <a:off x="3470267" y="1966117"/>
            <a:ext cx="216026" cy="3335959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208A578-1BEE-4466-94A9-A4A72B365D8F}"/>
              </a:ext>
            </a:extLst>
          </p:cNvPr>
          <p:cNvSpPr/>
          <p:nvPr/>
        </p:nvSpPr>
        <p:spPr>
          <a:xfrm rot="19500000" flipH="1">
            <a:off x="4229617" y="1078967"/>
            <a:ext cx="216024" cy="2859782"/>
          </a:xfrm>
          <a:prstGeom prst="rect">
            <a:avLst/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Picture 5" descr="C:\Users\clove\Desktop\informer.png">
            <a:extLst>
              <a:ext uri="{FF2B5EF4-FFF2-40B4-BE49-F238E27FC236}">
                <a16:creationId xmlns:a16="http://schemas.microsoft.com/office/drawing/2014/main" id="{3C342E63-C604-4584-BABB-1DB9C924A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797" y="3097137"/>
            <a:ext cx="1112507" cy="91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C:\Users\clove\Desktop\Performance-Learning-parents.png">
            <a:extLst>
              <a:ext uri="{FF2B5EF4-FFF2-40B4-BE49-F238E27FC236}">
                <a16:creationId xmlns:a16="http://schemas.microsoft.com/office/drawing/2014/main" id="{9C013130-F4BB-4DF6-99E0-B36408A88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534" y="3197484"/>
            <a:ext cx="873224" cy="873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8BD7676E-95FE-4328-A306-97960CE5E3DD}"/>
              </a:ext>
            </a:extLst>
          </p:cNvPr>
          <p:cNvSpPr/>
          <p:nvPr/>
        </p:nvSpPr>
        <p:spPr>
          <a:xfrm rot="10800000">
            <a:off x="1251210" y="1347614"/>
            <a:ext cx="270972" cy="1224136"/>
          </a:xfrm>
          <a:prstGeom prst="downArrow">
            <a:avLst>
              <a:gd name="adj1" fmla="val 21583"/>
              <a:gd name="adj2" fmla="val 13169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151F2AC3-4B11-417B-B1D1-27F0FF99F24A}"/>
              </a:ext>
            </a:extLst>
          </p:cNvPr>
          <p:cNvSpPr/>
          <p:nvPr/>
        </p:nvSpPr>
        <p:spPr>
          <a:xfrm>
            <a:off x="5403680" y="1403916"/>
            <a:ext cx="270972" cy="1224136"/>
          </a:xfrm>
          <a:prstGeom prst="downArrow">
            <a:avLst>
              <a:gd name="adj1" fmla="val 21583"/>
              <a:gd name="adj2" fmla="val 13169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2858323-4F1C-42F7-AB25-B02B1C8AD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59" y="947006"/>
            <a:ext cx="917878" cy="91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A7DED4E-27A9-4F69-AC29-7D7EFE398B58}"/>
              </a:ext>
            </a:extLst>
          </p:cNvPr>
          <p:cNvSpPr txBox="1"/>
          <p:nvPr/>
        </p:nvSpPr>
        <p:spPr>
          <a:xfrm>
            <a:off x="1522182" y="1901187"/>
            <a:ext cx="143579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Через родителей на учеников</a:t>
            </a:r>
            <a:endParaRPr lang="ru-RU" sz="1050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CC375A-317A-497A-82DD-4671423B838C}"/>
              </a:ext>
            </a:extLst>
          </p:cNvPr>
          <p:cNvSpPr txBox="1"/>
          <p:nvPr/>
        </p:nvSpPr>
        <p:spPr>
          <a:xfrm>
            <a:off x="4220991" y="1856801"/>
            <a:ext cx="130276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</a:rPr>
              <a:t>Через учеников на родителей</a:t>
            </a:r>
            <a:endParaRPr lang="ru-RU" sz="1050" dirty="0">
              <a:latin typeface="Century Gothic" panose="020B0502020202020204" pitchFamily="34" charset="0"/>
            </a:endParaRPr>
          </a:p>
        </p:txBody>
      </p:sp>
      <p:sp>
        <p:nvSpPr>
          <p:cNvPr id="11" name="Стрелка: круговая 10">
            <a:extLst>
              <a:ext uri="{FF2B5EF4-FFF2-40B4-BE49-F238E27FC236}">
                <a16:creationId xmlns:a16="http://schemas.microsoft.com/office/drawing/2014/main" id="{5A62B577-ED36-4C0B-B066-93F31DBEEC74}"/>
              </a:ext>
            </a:extLst>
          </p:cNvPr>
          <p:cNvSpPr/>
          <p:nvPr/>
        </p:nvSpPr>
        <p:spPr>
          <a:xfrm rot="15684652">
            <a:off x="769814" y="-911163"/>
            <a:ext cx="5489332" cy="6840036"/>
          </a:xfrm>
          <a:prstGeom prst="circularArrow">
            <a:avLst>
              <a:gd name="adj1" fmla="val 766"/>
              <a:gd name="adj2" fmla="val 1140686"/>
              <a:gd name="adj3" fmla="val 20321921"/>
              <a:gd name="adj4" fmla="val 2148252"/>
              <a:gd name="adj5" fmla="val 4472"/>
            </a:avLst>
          </a:prstGeom>
          <a:solidFill>
            <a:srgbClr val="FF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1DDC53-2244-43CC-975D-AC68834380F5}"/>
              </a:ext>
            </a:extLst>
          </p:cNvPr>
          <p:cNvSpPr txBox="1"/>
          <p:nvPr/>
        </p:nvSpPr>
        <p:spPr>
          <a:xfrm rot="21399298">
            <a:off x="1948333" y="4419358"/>
            <a:ext cx="29162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dirty="0">
                <a:solidFill>
                  <a:srgbClr val="000000"/>
                </a:solidFill>
                <a:latin typeface="Century Gothic" panose="020B0502020202020204" pitchFamily="34" charset="0"/>
              </a:rPr>
              <a:t>Вовлечение в совместную деятельность</a:t>
            </a:r>
            <a:endParaRPr lang="ru-RU" sz="105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5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2" grpId="0"/>
      <p:bldP spid="13" grpId="0"/>
      <p:bldP spid="11" grpId="0" animBg="1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d22daf625e7f85d06b96e1ac2e1adb1a8fb1e"/>
</p:tagLst>
</file>

<file path=ppt/theme/theme1.xml><?xml version="1.0" encoding="utf-8"?>
<a:theme xmlns:a="http://schemas.openxmlformats.org/drawingml/2006/main" name="www.homeppt.com">
  <a:themeElements>
    <a:clrScheme name="自定义 2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3F3F3F"/>
      </a:accent1>
      <a:accent2>
        <a:srgbClr val="C00000"/>
      </a:accent2>
      <a:accent3>
        <a:srgbClr val="3F3F3F"/>
      </a:accent3>
      <a:accent4>
        <a:srgbClr val="C00000"/>
      </a:accent4>
      <a:accent5>
        <a:srgbClr val="3F3F3F"/>
      </a:accent5>
      <a:accent6>
        <a:srgbClr val="C0000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54</Words>
  <Application>Microsoft Office PowerPoint</Application>
  <PresentationFormat>Произвольный</PresentationFormat>
  <Paragraphs>21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微软雅黑</vt:lpstr>
      <vt:lpstr>Arial</vt:lpstr>
      <vt:lpstr>Calibri</vt:lpstr>
      <vt:lpstr>Century Gothic</vt:lpstr>
      <vt:lpstr>www.homeppt.com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www.1ppt.com</dc:title>
  <dc:creator>www.1ppt.com</dc:creator>
  <cp:keywords>www.1ppt.com</cp:keywords>
  <cp:lastModifiedBy>Тимур Файзрахманов</cp:lastModifiedBy>
  <cp:revision>147</cp:revision>
  <dcterms:created xsi:type="dcterms:W3CDTF">2015-10-21T17:10:39Z</dcterms:created>
  <dcterms:modified xsi:type="dcterms:W3CDTF">2021-02-17T17:44:19Z</dcterms:modified>
</cp:coreProperties>
</file>