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8" r:id="rId5"/>
    <p:sldId id="259" r:id="rId6"/>
    <p:sldId id="265" r:id="rId7"/>
    <p:sldId id="266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0082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6744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3929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7480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158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2261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7663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12899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6506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407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print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3566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CE6D62A-DFA2-457E-98D1-F3B9B644CEE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DCBDCFF-CB38-4A9F-9168-ED507EBD10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73353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1840557"/>
          </a:xfrm>
        </p:spPr>
        <p:txBody>
          <a:bodyPr>
            <a:noAutofit/>
          </a:bodyPr>
          <a:lstStyle/>
          <a:p>
            <a:pPr algn="ctr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602582" y="4455620"/>
            <a:ext cx="4036423" cy="11430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00000"/>
              </a:lnSpc>
            </a:pPr>
            <a:r>
              <a:rPr lang="ru-RU" spc="-1" dirty="0" smtClean="0">
                <a:solidFill>
                  <a:srgbClr val="0D0D0D"/>
                </a:solidFill>
                <a:latin typeface="Calibri"/>
              </a:rPr>
              <a:t>Груздева Ирина Викторовна,</a:t>
            </a:r>
            <a:endParaRPr lang="ru-RU" spc="-1" dirty="0" smtClean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pc="-1" dirty="0" smtClean="0">
                <a:solidFill>
                  <a:srgbClr val="0D0D0D"/>
                </a:solidFill>
                <a:latin typeface="Calibri"/>
              </a:rPr>
              <a:t>директор МАОУ «Гимназия №10» г. Перми, </a:t>
            </a:r>
            <a:endParaRPr lang="ru-RU" spc="-1" dirty="0" smtClean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pc="-1" dirty="0" smtClean="0">
                <a:solidFill>
                  <a:srgbClr val="0D0D0D"/>
                </a:solidFill>
                <a:latin typeface="Calibri"/>
              </a:rPr>
              <a:t>кандидат педагогических наук, доцент</a:t>
            </a:r>
            <a:endParaRPr lang="ru-RU" spc="-1" dirty="0">
              <a:latin typeface="Arial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49977" y="0"/>
            <a:ext cx="1008062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i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Всероссийская научно-практическая конференция </a:t>
            </a:r>
            <a:br>
              <a:rPr lang="ru-RU" altLang="ru-RU" sz="2400" b="1" i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i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«Классный руководитель в современной школе: новые вызовы»</a:t>
            </a:r>
            <a:br>
              <a:rPr lang="ru-RU" altLang="ru-RU" sz="2400" b="1" i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400" b="1" i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 ФЕВРАЛЯ 2021 Г.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23406" y="1564561"/>
            <a:ext cx="99408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72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E48312"/>
              </a:buClr>
              <a:buSzPct val="100000"/>
            </a:pP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Учебное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занятие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системе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-34272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E48312"/>
              </a:buClr>
              <a:buSzPct val="100000"/>
            </a:pP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формирования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ценностных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-342720" algn="ctr" eaLnBrk="0" fontAlgn="base" hangingPunct="0">
              <a:spcBef>
                <a:spcPct val="0"/>
              </a:spcBef>
              <a:spcAft>
                <a:spcPct val="0"/>
              </a:spcAft>
              <a:buClr>
                <a:srgbClr val="E48312"/>
              </a:buClr>
              <a:buSzPct val="100000"/>
            </a:pP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ориентаций</a:t>
            </a:r>
            <a:r>
              <a:rPr lang="en-US" altLang="ru-RU" sz="44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4400" b="1" dirty="0" err="1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endParaRPr lang="en-US" altLang="ru-RU" sz="4400" b="1" dirty="0" smtClean="0">
              <a:solidFill>
                <a:srgbClr val="365F9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328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6" y="640079"/>
            <a:ext cx="11482250" cy="1071154"/>
          </a:xfrm>
        </p:spPr>
        <p:txBody>
          <a:bodyPr>
            <a:normAutofit/>
          </a:bodyPr>
          <a:lstStyle/>
          <a:p>
            <a:pPr algn="ctr"/>
            <a:r>
              <a:rPr lang="ru-RU" altLang="ru-RU" sz="44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Актуальность темы</a:t>
            </a:r>
            <a:endParaRPr lang="ru-RU" altLang="ru-RU" sz="4400" dirty="0">
              <a:solidFill>
                <a:srgbClr val="365F9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1" y="1845733"/>
            <a:ext cx="11639005" cy="459425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Особая роль   процесса формирования ценностных ориентаций школьников – устремлений, мотивов, побуждений, установок, интересов, потребностей, желаний, жизненных целей, связана с изменением мировоззренческих ориентиров в политической, социальной, экономической и духовной сферах российского общества, которые  повлекли за собой коррекцию ценностных ориентаций в образовании;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также с трансформациями, происходящими в  сознании современных школьников,  связанными с противоречивым воздействием информационных технологий, интенсивным темпом жизни, возрастающими требованиями к получаемым знаниям, умениям и навыкам и др.</a:t>
            </a:r>
          </a:p>
        </p:txBody>
      </p:sp>
    </p:spTree>
    <p:extLst>
      <p:ext uri="{BB962C8B-B14F-4D97-AF65-F5344CB8AC3E}">
        <p14:creationId xmlns:p14="http://schemas.microsoft.com/office/powerpoint/2010/main" xmlns="" val="14360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206" y="286603"/>
            <a:ext cx="10489474" cy="1450757"/>
          </a:xfrm>
        </p:spPr>
        <p:txBody>
          <a:bodyPr>
            <a:normAutofit/>
          </a:bodyPr>
          <a:lstStyle/>
          <a:p>
            <a:pPr algn="ctr"/>
            <a:r>
              <a:rPr lang="ru-RU" altLang="ru-RU" sz="44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Требования к формированию</a:t>
            </a:r>
            <a:br>
              <a:rPr lang="ru-RU" altLang="ru-RU" sz="44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4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ценностных ориентаций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4949" y="1845734"/>
            <a:ext cx="10750731" cy="4023360"/>
          </a:xfrm>
        </p:spPr>
        <p:txBody>
          <a:bodyPr>
            <a:normAutofit fontScale="775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1.Формирование ценностных ориентаций должно: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• отвечать развитию современного российского общества;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осуществляться целенаправленно, систематически, непрерывно, на всех уроках, внеурочных и внешкольных мероприятиях;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• быть опережающим, т.е. нацеленным на завтрашний день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2.Приобщение к общечеловеческим и базовым национальным ценностям должно осуществляться целенаправленно, системно. Это значит, что в  программах отдельных учебных предметов и курсов должны содержаться ценности, на которые будет ориентироваться в своей деятельности педагог. Предметный уровень подразумевает освоение предметных ценностей. программы содержат «описание ценностных ориентиров содержания учебного предмета» в соответствии с ФГОС. Каждый предмет имеет ведущие ценности, на которые может/должен ориентироваться педагог.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0" y="6858000"/>
                </a:moveTo>
                <a:lnTo>
                  <a:pt x="9144000" y="6858000"/>
                </a:lnTo>
                <a:lnTo>
                  <a:pt x="91440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69504" y="441960"/>
            <a:ext cx="3613573" cy="106680"/>
          </a:xfrm>
          <a:custGeom>
            <a:avLst/>
            <a:gdLst/>
            <a:ahLst/>
            <a:cxnLst/>
            <a:rect l="l" t="t" r="r" b="b"/>
            <a:pathLst>
              <a:path w="2710179" h="106679">
                <a:moveTo>
                  <a:pt x="0" y="106679"/>
                </a:moveTo>
                <a:lnTo>
                  <a:pt x="2709672" y="106679"/>
                </a:lnTo>
                <a:lnTo>
                  <a:pt x="2709672" y="0"/>
                </a:lnTo>
                <a:lnTo>
                  <a:pt x="0" y="0"/>
                </a:lnTo>
                <a:lnTo>
                  <a:pt x="0" y="106679"/>
                </a:lnTo>
                <a:close/>
              </a:path>
            </a:pathLst>
          </a:custGeom>
          <a:solidFill>
            <a:srgbClr val="00ACD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287519" y="441960"/>
            <a:ext cx="3616960" cy="106680"/>
          </a:xfrm>
          <a:custGeom>
            <a:avLst/>
            <a:gdLst/>
            <a:ahLst/>
            <a:cxnLst/>
            <a:rect l="l" t="t" r="r" b="b"/>
            <a:pathLst>
              <a:path w="2712720" h="106679">
                <a:moveTo>
                  <a:pt x="0" y="106679"/>
                </a:moveTo>
                <a:lnTo>
                  <a:pt x="2712719" y="106679"/>
                </a:lnTo>
                <a:lnTo>
                  <a:pt x="2712719" y="0"/>
                </a:lnTo>
                <a:lnTo>
                  <a:pt x="0" y="0"/>
                </a:lnTo>
                <a:lnTo>
                  <a:pt x="0" y="106679"/>
                </a:lnTo>
                <a:close/>
              </a:path>
            </a:pathLst>
          </a:custGeom>
          <a:solidFill>
            <a:srgbClr val="EA157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81290" y="2193747"/>
            <a:ext cx="3960454" cy="892429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5700" b="1" smtClean="0">
                <a:latin typeface="Century Gothic"/>
                <a:cs typeface="Century Gothic"/>
              </a:rPr>
              <a:t>СЕМЬЯ</a:t>
            </a:r>
            <a:endParaRPr sz="570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617995" y="3087066"/>
            <a:ext cx="3884442" cy="430764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  <a:tabLst>
                <a:tab pos="5111343" algn="l"/>
              </a:tabLst>
            </a:pPr>
            <a:r>
              <a:rPr sz="2700" b="1" dirty="0" smtClean="0">
                <a:latin typeface="Century Gothic"/>
                <a:cs typeface="Century Gothic"/>
              </a:rPr>
              <a:t>ЖИВОТ </a:t>
            </a:r>
            <a:r>
              <a:rPr sz="2700" b="1" smtClean="0">
                <a:latin typeface="Century Gothic"/>
                <a:cs typeface="Century Gothic"/>
              </a:rPr>
              <a:t>НЫ </a:t>
            </a:r>
            <a:r>
              <a:rPr lang="ru-RU" sz="2700" b="1" dirty="0" smtClean="0">
                <a:latin typeface="Century Gothic"/>
                <a:cs typeface="Century Gothic"/>
              </a:rPr>
              <a:t>Е</a:t>
            </a:r>
            <a:endParaRPr sz="2700" b="1" smtClean="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03880" y="4511116"/>
            <a:ext cx="4424680" cy="755456"/>
          </a:xfrm>
          <a:prstGeom prst="rect">
            <a:avLst/>
          </a:prstGeom>
        </p:spPr>
        <p:txBody>
          <a:bodyPr vert="horz" wrap="square" lIns="0" tIns="16630" rIns="0" bIns="0" rtlCol="0">
            <a:spAutoFit/>
          </a:bodyPr>
          <a:lstStyle/>
          <a:p>
            <a:pPr marL="15118">
              <a:spcBef>
                <a:spcPts val="131"/>
              </a:spcBef>
            </a:pPr>
            <a:r>
              <a:rPr sz="4800" b="1" spc="65" smtClean="0">
                <a:latin typeface="Century Gothic"/>
                <a:cs typeface="Century Gothic"/>
              </a:rPr>
              <a:t>ДРУЖБА</a:t>
            </a:r>
            <a:endParaRPr sz="480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2337" y="3918662"/>
            <a:ext cx="3348566" cy="524624"/>
          </a:xfrm>
          <a:prstGeom prst="rect">
            <a:avLst/>
          </a:prstGeom>
        </p:spPr>
        <p:txBody>
          <a:bodyPr vert="horz" wrap="square" lIns="0" tIns="16630" rIns="0" bIns="0" rtlCol="0">
            <a:spAutoFit/>
          </a:bodyPr>
          <a:lstStyle/>
          <a:p>
            <a:pPr marL="15118">
              <a:spcBef>
                <a:spcPts val="131"/>
              </a:spcBef>
            </a:pPr>
            <a:r>
              <a:rPr sz="3300" b="1" spc="65" smtClean="0">
                <a:latin typeface="Century Gothic"/>
                <a:cs typeface="Century Gothic"/>
              </a:rPr>
              <a:t>ИСТОРИЯ</a:t>
            </a:r>
            <a:endParaRPr sz="330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54699" y="5940492"/>
            <a:ext cx="2090420" cy="446153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2800" b="1" spc="-42" smtClean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ВОЙНА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663770" y="5518200"/>
            <a:ext cx="1977814" cy="368445"/>
          </a:xfrm>
          <a:prstGeom prst="rect">
            <a:avLst/>
          </a:prstGeom>
        </p:spPr>
        <p:txBody>
          <a:bodyPr vert="horz" wrap="square" lIns="0" tIns="14362" rIns="0" bIns="0" rtlCol="0">
            <a:spAutoFit/>
          </a:bodyPr>
          <a:lstStyle/>
          <a:p>
            <a:pPr marL="15118">
              <a:spcBef>
                <a:spcPts val="113"/>
              </a:spcBef>
            </a:pPr>
            <a:r>
              <a:rPr sz="2300" b="1" spc="23" smtClean="0">
                <a:latin typeface="Century Gothic"/>
                <a:cs typeface="Century Gothic"/>
              </a:rPr>
              <a:t>СМЕРТ</a:t>
            </a:r>
            <a:r>
              <a:rPr sz="2300" b="1" spc="-6" smtClean="0">
                <a:latin typeface="Century Gothic"/>
                <a:cs typeface="Century Gothic"/>
              </a:rPr>
              <a:t>Ь</a:t>
            </a:r>
            <a:r>
              <a:rPr sz="2300" b="1" spc="42" smtClean="0">
                <a:latin typeface="Century Gothic"/>
                <a:cs typeface="Century Gothic"/>
              </a:rPr>
              <a:t> </a:t>
            </a:r>
            <a:endParaRPr sz="230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88645" y="1218887"/>
            <a:ext cx="4286280" cy="367682"/>
          </a:xfrm>
          <a:prstGeom prst="rect">
            <a:avLst/>
          </a:prstGeom>
        </p:spPr>
        <p:txBody>
          <a:bodyPr vert="horz" wrap="square" lIns="0" tIns="13606" rIns="0" bIns="0" rtlCol="0">
            <a:spAutoFit/>
          </a:bodyPr>
          <a:lstStyle/>
          <a:p>
            <a:pPr marL="15118">
              <a:spcBef>
                <a:spcPts val="107"/>
              </a:spcBef>
            </a:pPr>
            <a:r>
              <a:rPr lang="ru-RU" sz="2300" b="1" dirty="0" smtClean="0">
                <a:solidFill>
                  <a:schemeClr val="accent5">
                    <a:lumMod val="75000"/>
                  </a:schemeClr>
                </a:solidFill>
              </a:rPr>
              <a:t>ОТВЕТСТВЕННОСТЬ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086806" y="1670956"/>
            <a:ext cx="2960794" cy="367682"/>
          </a:xfrm>
          <a:prstGeom prst="rect">
            <a:avLst/>
          </a:prstGeom>
        </p:spPr>
        <p:txBody>
          <a:bodyPr vert="horz" wrap="square" lIns="0" tIns="13606" rIns="0" bIns="0" rtlCol="0">
            <a:spAutoFit/>
          </a:bodyPr>
          <a:lstStyle/>
          <a:p>
            <a:pPr marL="15118">
              <a:spcBef>
                <a:spcPts val="107"/>
              </a:spcBef>
            </a:pPr>
            <a:r>
              <a:rPr lang="ru-RU" sz="2300" b="1" spc="-18" dirty="0" smtClean="0">
                <a:latin typeface="Century Gothic"/>
                <a:cs typeface="Century Gothic"/>
              </a:rPr>
              <a:t>ПАМЯТЬ</a:t>
            </a:r>
            <a:endParaRPr sz="23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65732" y="2776012"/>
            <a:ext cx="3356442" cy="476930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3000" b="1" spc="-12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ШКОЛА</a:t>
            </a:r>
            <a:endParaRPr sz="3000" i="1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8150" y="1730121"/>
            <a:ext cx="1876153" cy="430764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2700" b="1" smtClean="0">
                <a:latin typeface="Century Gothic"/>
                <a:cs typeface="Century Gothic"/>
              </a:rPr>
              <a:t>ЛЮБОВЬ </a:t>
            </a:r>
            <a:endParaRPr sz="2700" b="1" dirty="0" smtClean="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105194" y="3479230"/>
            <a:ext cx="3281683" cy="369209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2300" b="1" spc="12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ЖЕСТ</a:t>
            </a:r>
            <a:r>
              <a:rPr lang="ru-RU" sz="2300" b="1" spc="12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О</a:t>
            </a:r>
            <a:r>
              <a:rPr sz="2300" b="1" spc="6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КОСТЬ</a:t>
            </a:r>
            <a:endParaRPr sz="230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0432794" y="1678941"/>
            <a:ext cx="1232747" cy="230709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1400" b="1" spc="-18">
                <a:solidFill>
                  <a:srgbClr val="070705"/>
                </a:solidFill>
                <a:latin typeface="Century Gothic"/>
                <a:cs typeface="Century Gothic"/>
              </a:rPr>
              <a:t>МУЗЫКА</a:t>
            </a:r>
            <a:r>
              <a:rPr sz="1400" b="1" spc="12">
                <a:solidFill>
                  <a:srgbClr val="070705"/>
                </a:solidFill>
                <a:latin typeface="Century Gothic"/>
                <a:cs typeface="Century Gothic"/>
              </a:rPr>
              <a:t> </a:t>
            </a:r>
            <a:endParaRPr sz="1400" b="1">
              <a:solidFill>
                <a:srgbClr val="070705"/>
              </a:solidFill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86976" y="4762881"/>
            <a:ext cx="2294314" cy="538486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sz="1700" b="1" spc="18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ОДИНОЧЕСТВ</a:t>
            </a:r>
            <a:r>
              <a:rPr sz="1700" b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О</a:t>
            </a:r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ПОДРОСТКА</a:t>
            </a:r>
            <a:endParaRPr sz="170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172167" y="6141412"/>
            <a:ext cx="3702841" cy="416139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1300" b="1" spc="42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ПРОТИВОСТОЯНИЕ ЧЕЛОВЕКА И ГОСУДАРСТВА</a:t>
            </a:r>
            <a:endParaRPr sz="13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527961" y="4862576"/>
            <a:ext cx="1229359" cy="215320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lang="ru-RU" sz="1300" b="1" spc="-6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БОЛЕЗНЬ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3777656" y="5966867"/>
            <a:ext cx="1481666" cy="215320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endParaRPr sz="13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2436" y="182880"/>
            <a:ext cx="11184512" cy="689884"/>
          </a:xfrm>
          <a:prstGeom prst="rect">
            <a:avLst/>
          </a:prstGeom>
          <a:noFill/>
        </p:spPr>
        <p:txBody>
          <a:bodyPr vert="horz" wrap="square" lIns="0" tIns="226012" rIns="0" bIns="0" rtlCol="0">
            <a:spAutoFit/>
          </a:bodyPr>
          <a:lstStyle/>
          <a:p>
            <a:pPr marL="1070343">
              <a:spcBef>
                <a:spcPts val="1779"/>
              </a:spcBef>
            </a:pPr>
            <a:endParaRPr sz="3000">
              <a:solidFill>
                <a:srgbClr val="070705"/>
              </a:solidFill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512807" y="2291588"/>
            <a:ext cx="2342881" cy="723915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2300" dirty="0" smtClean="0">
                <a:solidFill>
                  <a:schemeClr val="accent5">
                    <a:lumMod val="75000"/>
                  </a:schemeClr>
                </a:solidFill>
              </a:rPr>
              <a:t>Особенности развития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586976" y="5531917"/>
            <a:ext cx="3566803" cy="215320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lang="ru-RU" sz="1300" b="1" spc="65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ВНУТРЕННИЕ ПЕРЕЖИВАНИЯ</a:t>
            </a:r>
            <a:r>
              <a:rPr sz="1300" b="1" spc="65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 </a:t>
            </a:r>
            <a:endParaRPr sz="1300" b="1" spc="65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63821" y="5438647"/>
            <a:ext cx="1352125" cy="215320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lang="ru-RU" sz="1300" b="1" spc="-6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ТРАВЛЯ</a:t>
            </a:r>
            <a:endParaRPr sz="130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512473" y="2158111"/>
            <a:ext cx="971126" cy="216084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endParaRPr sz="13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899677" y="1871875"/>
            <a:ext cx="2308652" cy="231473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1400" b="1" spc="-18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Национальный конфликт</a:t>
            </a:r>
            <a:endParaRPr sz="1400" b="1" spc="-18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06043" y="6040952"/>
            <a:ext cx="2215015" cy="431527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1300" b="1" spc="-12" dirty="0" smtClean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lang="ru-RU" sz="2700" b="1" spc="-12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геноцид</a:t>
            </a:r>
            <a:endParaRPr sz="2700" b="1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512472" y="4224605"/>
            <a:ext cx="3282527" cy="369972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2300" dirty="0" smtClean="0"/>
              <a:t>Конфликты с близкими.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336311" y="3177852"/>
            <a:ext cx="3080764" cy="323806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sz="2000" b="1" smtClean="0">
                <a:latin typeface="Century Gothic"/>
                <a:cs typeface="Century Gothic"/>
              </a:rPr>
              <a:t>НЕЗАВИСИМОСТЬ</a:t>
            </a:r>
            <a:endParaRPr sz="2000" b="1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0" y="2474633"/>
            <a:ext cx="2412478" cy="277639"/>
          </a:xfrm>
          <a:prstGeom prst="rect">
            <a:avLst/>
          </a:prstGeom>
        </p:spPr>
        <p:txBody>
          <a:bodyPr vert="horz" wrap="square" lIns="0" tIns="15874" rIns="0" bIns="0" rtlCol="0">
            <a:spAutoFit/>
          </a:bodyPr>
          <a:lstStyle/>
          <a:p>
            <a:pPr marL="15118">
              <a:spcBef>
                <a:spcPts val="125"/>
              </a:spcBef>
            </a:pP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  <a:cs typeface="Century Gothic"/>
              </a:rPr>
              <a:t>ПОИСК ДРУЗЕЙ</a:t>
            </a:r>
            <a:endParaRPr sz="17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/>
              <a:cs typeface="Century Gothic"/>
            </a:endParaRPr>
          </a:p>
        </p:txBody>
      </p:sp>
      <p:sp>
        <p:nvSpPr>
          <p:cNvPr id="34" name="object 10"/>
          <p:cNvSpPr txBox="1"/>
          <p:nvPr/>
        </p:nvSpPr>
        <p:spPr>
          <a:xfrm>
            <a:off x="4421672" y="3881069"/>
            <a:ext cx="2611952" cy="446153"/>
          </a:xfrm>
          <a:prstGeom prst="rect">
            <a:avLst/>
          </a:prstGeom>
        </p:spPr>
        <p:txBody>
          <a:bodyPr vert="horz" wrap="square" lIns="0" tIns="15118" rIns="0" bIns="0" rtlCol="0">
            <a:spAutoFit/>
          </a:bodyPr>
          <a:lstStyle/>
          <a:p>
            <a:pPr marL="15118">
              <a:spcBef>
                <a:spcPts val="119"/>
              </a:spcBef>
            </a:pPr>
            <a:r>
              <a:rPr lang="ru-RU" sz="2800" b="1" spc="-42" dirty="0" smtClean="0">
                <a:solidFill>
                  <a:schemeClr val="accent5">
                    <a:lumMod val="75000"/>
                  </a:schemeClr>
                </a:solidFill>
                <a:latin typeface="Century Gothic"/>
                <a:cs typeface="Century Gothic"/>
              </a:rPr>
              <a:t>ВЗРОСЛЕНИЕ</a:t>
            </a:r>
            <a:endParaRPr sz="2800">
              <a:latin typeface="Century Gothic"/>
              <a:cs typeface="Century Gothic"/>
            </a:endParaRPr>
          </a:p>
        </p:txBody>
      </p:sp>
      <p:sp>
        <p:nvSpPr>
          <p:cNvPr id="33" name="Заголовок 32"/>
          <p:cNvSpPr>
            <a:spLocks noGrp="1"/>
          </p:cNvSpPr>
          <p:nvPr>
            <p:ph type="title" idx="4294967295"/>
          </p:nvPr>
        </p:nvSpPr>
        <p:spPr>
          <a:xfrm>
            <a:off x="0" y="287338"/>
            <a:ext cx="10488613" cy="1449387"/>
          </a:xfrm>
        </p:spPr>
        <p:txBody>
          <a:bodyPr>
            <a:noAutofit/>
          </a:bodyPr>
          <a:lstStyle/>
          <a:p>
            <a:r>
              <a:rPr lang="ru-RU" altLang="ru-RU" sz="36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Практика использования  современных </a:t>
            </a:r>
            <a:br>
              <a:rPr lang="ru-RU" altLang="ru-RU" sz="36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произведений  подростковой литературы </a:t>
            </a:r>
            <a:br>
              <a:rPr lang="ru-RU" altLang="ru-RU" sz="36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 образовательном процессе гимназии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36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на уроке ценностно-ориентированных ситуаций  на основе работы с текстом современного художественного произведения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1737361"/>
            <a:ext cx="11612879" cy="471569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 урока обществознания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8 классе «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Социализация и формирование личности на примере главного героя книги  С. 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Пеннипакер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Пакс</a:t>
            </a:r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и личного опыта обучающихся»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Основная идея урока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на основе фрагментов текста произведения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Пакс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проанализировать факторы социализации главного героя, выявить социально значимые показатели формирования личности.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Постановка задачи: 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Учащимся задается провокационный вопрос: являются ли они личностями?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Если ответ ДА, то на основе чего и когда у них сформировалось такое мнение?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Если ответ НЕТ, то когда они станут личностями, и как об этом узнают?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Задачи урока: 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-Прочитать предлагаемые фрагменты произведения «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Пакс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-Выявить в тексте и сравнить различия в поведении главного героя в начале произведения и в конце;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-Найти в тексте факторы социализации, проанализировать поведение главного героя в этих ситуациях;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-Выявить в тексте произведения момент, с которого, по мнению учеников, главного героя можно назвать личностью. </a:t>
            </a:r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sus\Downloads\14-02-2021_18-21-56\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05" y="159131"/>
            <a:ext cx="1043395" cy="1498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8023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altLang="ru-RU" sz="36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на уроке ценностно-ориентированных ситуаций  на основе работы с текстом современного художественного произведения</a:t>
            </a:r>
            <a:endParaRPr lang="ru-RU" altLang="ru-RU" sz="3600" dirty="0">
              <a:solidFill>
                <a:srgbClr val="365F91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1886" y="1737361"/>
            <a:ext cx="11612879" cy="47156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Постановка проблемы: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Ученикам задается вопрос: Когда человек становится личностью? Ученики в процессе обсуждения должны прийти к выводу о том, что формирование личности – это длительный процесс, в ходе которого человек осваивает различные социально значимые факторы: коммуникация (общение), нахождение вариантов решения возникающих сложностей (проблем), решает проблему выбора и др.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Решение проблемы и задач урока на основе работы с информацией: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Ученикам предлагаются фрагменты текста произведения (или QR-коды со ссылками на эти фрагменты), в которых можно увидеть описание факторов социального роста, влияющих на формирование личности главного героя (эти фрагменты демонстрируют жизненные ситуации, в которые попадает главный герой). Ученики, прочитав тексты, должны прийти к выводу о том, что личность главного героя  Питера формируется в ходе поиска лиса, в процессе преодоления экстремальных ситуаций, самостоятельного принятия решений, накопления собственного социального опыта. </a:t>
            </a:r>
          </a:p>
          <a:p>
            <a:endParaRPr lang="ru-RU" sz="2400" dirty="0" smtClean="0"/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sus\Downloads\14-02-2021_18-21-56\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005" y="159131"/>
            <a:ext cx="1043395" cy="14986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8023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600" dirty="0" smtClean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Создание на уроке ценностно-ориентированных ситуаций  на основе работы с текстом современного художественного произведения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0262" y="1754294"/>
            <a:ext cx="10685417" cy="40233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Ученики, проанализировав социальный опыт Питера, и на основе обществоведческих знаний и собственного опыта, приходят к выводу о том, что в формировании личности нет конкретного момента времени. Процесс социализации и личностного роста длится в течение всей жизни человека. Немаловажную роль в этом играет чтение. Ценностные ориентации определяют особенности и характер отношений человека с окружающей действительностью и тем самым в определенной мере детерминируют его поведение.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sus\Downloads\14-02-2021_18-21-56\ПАКС_костыли.png"/>
          <p:cNvPicPr>
            <a:picLocks noChangeAspect="1" noChangeArrowheads="1"/>
          </p:cNvPicPr>
          <p:nvPr/>
        </p:nvPicPr>
        <p:blipFill>
          <a:blip r:embed="rId2" cstate="print"/>
          <a:srcRect r="9186" b="41917"/>
          <a:stretch>
            <a:fillRect/>
          </a:stretch>
        </p:blipFill>
        <p:spPr bwMode="auto">
          <a:xfrm rot="16200000">
            <a:off x="9446514" y="4197779"/>
            <a:ext cx="2164215" cy="1736997"/>
          </a:xfrm>
          <a:prstGeom prst="rect">
            <a:avLst/>
          </a:prstGeom>
          <a:noFill/>
        </p:spPr>
      </p:pic>
      <p:pic>
        <p:nvPicPr>
          <p:cNvPr id="7" name="Picture 2" descr="C:\Users\asus\Downloads\14-02-2021_18-21-56\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43395" cy="1498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126</TotalTime>
  <Words>697</Words>
  <Application>Microsoft Office PowerPoint</Application>
  <PresentationFormat>Произвольный</PresentationFormat>
  <Paragraphs>59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Ретро</vt:lpstr>
      <vt:lpstr> </vt:lpstr>
      <vt:lpstr>Актуальность темы</vt:lpstr>
      <vt:lpstr>Требования к формированию  ценностных ориентаций</vt:lpstr>
      <vt:lpstr>Практика использования  современных  произведений  подростковой литературы  в  образовательном процессе гимназии</vt:lpstr>
      <vt:lpstr>Создание на уроке ценностно-ориентированных ситуаций  на основе работы с текстом современного художественного произведения</vt:lpstr>
      <vt:lpstr>Создание на уроке ценностно-ориентированных ситуаций  на основе работы с текстом современного художественного произведения</vt:lpstr>
      <vt:lpstr>Создание на уроке ценностно-ориентированных ситуаций  на основе работы с текстом современного художественного произведения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«МИЛЛИОН СТРАНИЦ»</dc:title>
  <dc:creator>user00</dc:creator>
  <cp:lastModifiedBy>User</cp:lastModifiedBy>
  <cp:revision>10</cp:revision>
  <dcterms:created xsi:type="dcterms:W3CDTF">2021-02-14T15:35:02Z</dcterms:created>
  <dcterms:modified xsi:type="dcterms:W3CDTF">2021-02-17T05:59:27Z</dcterms:modified>
</cp:coreProperties>
</file>