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4" r:id="rId7"/>
    <p:sldId id="266" r:id="rId8"/>
    <p:sldId id="267" r:id="rId9"/>
    <p:sldId id="271" r:id="rId10"/>
    <p:sldId id="270" r:id="rId11"/>
    <p:sldId id="272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179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870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614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738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954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29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023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078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841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012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093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98EBEA-22CF-436E-956B-1C0D635EA7EF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C2BDF-DF32-42BA-B227-C9078BB9FD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8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shalva_amonashvili/?igshid=425dw6492clq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9738" y="5082362"/>
            <a:ext cx="11176075" cy="737151"/>
          </a:xfrm>
        </p:spPr>
        <p:txBody>
          <a:bodyPr>
            <a:normAutofit fontScale="90000"/>
          </a:bodyPr>
          <a:lstStyle/>
          <a:p>
            <a:r>
              <a:rPr lang="ru-RU" sz="5300" b="1" dirty="0" smtClean="0">
                <a:solidFill>
                  <a:srgbClr val="C00000"/>
                </a:solidFill>
              </a:rPr>
              <a:t>«</a:t>
            </a:r>
            <a:r>
              <a:rPr lang="ru-RU" sz="5300" b="1" dirty="0" err="1">
                <a:solidFill>
                  <a:srgbClr val="C00000"/>
                </a:solidFill>
              </a:rPr>
              <a:t>Лайфхаки</a:t>
            </a:r>
            <a:r>
              <a:rPr lang="ru-RU" sz="5300" b="1" dirty="0">
                <a:solidFill>
                  <a:srgbClr val="C00000"/>
                </a:solidFill>
              </a:rPr>
              <a:t> </a:t>
            </a:r>
            <a:r>
              <a:rPr lang="ru-RU" sz="5300" b="1" dirty="0" smtClean="0">
                <a:solidFill>
                  <a:srgbClr val="C00000"/>
                </a:solidFill>
              </a:rPr>
              <a:t>классного </a:t>
            </a:r>
            <a:r>
              <a:rPr lang="ru-RU" sz="5300" b="1" dirty="0">
                <a:solidFill>
                  <a:srgbClr val="C00000"/>
                </a:solidFill>
              </a:rPr>
              <a:t>руководителя </a:t>
            </a:r>
            <a:r>
              <a:rPr lang="ru-RU" sz="5300" b="1" dirty="0" smtClean="0">
                <a:solidFill>
                  <a:srgbClr val="C00000"/>
                </a:solidFill>
              </a:rPr>
              <a:t/>
            </a:r>
            <a:br>
              <a:rPr lang="ru-RU" sz="5300" b="1" dirty="0" smtClean="0">
                <a:solidFill>
                  <a:srgbClr val="C00000"/>
                </a:solidFill>
              </a:rPr>
            </a:br>
            <a:r>
              <a:rPr lang="ru-RU" sz="5300" b="1" dirty="0" smtClean="0">
                <a:solidFill>
                  <a:srgbClr val="C00000"/>
                </a:solidFill>
              </a:rPr>
              <a:t>в </a:t>
            </a:r>
            <a:r>
              <a:rPr lang="ru-RU" sz="5300" b="1" dirty="0">
                <a:solidFill>
                  <a:srgbClr val="C00000"/>
                </a:solidFill>
              </a:rPr>
              <a:t>общении с </a:t>
            </a:r>
            <a:r>
              <a:rPr lang="ru-RU" sz="5300" b="1" dirty="0" smtClean="0">
                <a:solidFill>
                  <a:srgbClr val="C00000"/>
                </a:solidFill>
              </a:rPr>
              <a:t>родителями воспитанников»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3600" b="1" dirty="0" err="1" smtClean="0"/>
              <a:t>Хачатрян</a:t>
            </a:r>
            <a:r>
              <a:rPr lang="ru-RU" sz="3600" b="1" dirty="0" smtClean="0"/>
              <a:t> Анна </a:t>
            </a:r>
            <a:r>
              <a:rPr lang="ru-RU" sz="3600" b="1" dirty="0" err="1" smtClean="0"/>
              <a:t>Геворговна</a:t>
            </a:r>
            <a:r>
              <a:rPr lang="ru-RU" sz="3600" b="1" dirty="0" smtClean="0"/>
              <a:t>,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классный руководитель, </a:t>
            </a:r>
            <a:br>
              <a:rPr lang="ru-RU" sz="3600" b="1" dirty="0" smtClean="0"/>
            </a:br>
            <a:r>
              <a:rPr lang="ru-RU" sz="3600" b="1" dirty="0" smtClean="0"/>
              <a:t>учитель </a:t>
            </a:r>
            <a:r>
              <a:rPr lang="ru-RU" sz="3600" b="1" dirty="0"/>
              <a:t>истории и МХК первой категории</a:t>
            </a:r>
            <a:br>
              <a:rPr lang="ru-RU" sz="3600" b="1" dirty="0"/>
            </a:br>
            <a:r>
              <a:rPr lang="ru-RU" sz="3600" b="1" dirty="0"/>
              <a:t>МАОУ «Кондратовская средняя школа</a:t>
            </a:r>
            <a:r>
              <a:rPr lang="ru-RU" sz="3600" b="1" dirty="0" smtClean="0"/>
              <a:t>»</a:t>
            </a:r>
            <a:br>
              <a:rPr lang="ru-RU" sz="3600" b="1" dirty="0" smtClean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>Пермский край, Пермский район, </a:t>
            </a:r>
            <a:r>
              <a:rPr lang="ru-RU" sz="2200" b="1" dirty="0" smtClean="0"/>
              <a:t>д</a:t>
            </a:r>
            <a:r>
              <a:rPr lang="ru-RU" sz="2200" b="1" dirty="0"/>
              <a:t>. </a:t>
            </a:r>
            <a:r>
              <a:rPr lang="ru-RU" sz="3100" b="1" dirty="0" err="1" smtClean="0"/>
              <a:t>Кондратово</a:t>
            </a:r>
            <a:r>
              <a:rPr lang="ru-RU" sz="3100" b="1" dirty="0" smtClean="0"/>
              <a:t>.</a:t>
            </a:r>
            <a:endParaRPr lang="ru-RU" sz="3100" b="1" dirty="0"/>
          </a:p>
        </p:txBody>
      </p:sp>
    </p:spTree>
    <p:extLst>
      <p:ext uri="{BB962C8B-B14F-4D97-AF65-F5344CB8AC3E}">
        <p14:creationId xmlns:p14="http://schemas.microsoft.com/office/powerpoint/2010/main" val="19358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1238" y="3342126"/>
            <a:ext cx="6122412" cy="492047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>
                <a:latin typeface="Bookman Old Style" panose="02050604050505020204" pitchFamily="18" charset="0"/>
              </a:rPr>
              <a:t>Школьный </a:t>
            </a:r>
            <a:r>
              <a:rPr lang="ru-RU" sz="1800" b="1" dirty="0" smtClean="0">
                <a:latin typeface="Bookman Old Style" panose="02050604050505020204" pitchFamily="18" charset="0"/>
              </a:rPr>
              <a:t>праздник «День» </a:t>
            </a:r>
            <a:r>
              <a:rPr lang="ru-RU" sz="1800" b="1" dirty="0">
                <a:latin typeface="Bookman Old Style" panose="02050604050505020204" pitchFamily="18" charset="0"/>
              </a:rPr>
              <a:t>матери 2020 г.</a:t>
            </a: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0" b="38613"/>
          <a:stretch/>
        </p:blipFill>
        <p:spPr bwMode="auto">
          <a:xfrm>
            <a:off x="7233006" y="258842"/>
            <a:ext cx="4626069" cy="2989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C:\Users\User\Pictures\Screenshots\Снимок экрана (248)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4" t="28325" r="23558" b="29615"/>
          <a:stretch/>
        </p:blipFill>
        <p:spPr bwMode="auto">
          <a:xfrm>
            <a:off x="652046" y="722360"/>
            <a:ext cx="5147730" cy="250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3158" y="353028"/>
            <a:ext cx="7068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Краевой конкурс </a:t>
            </a:r>
            <a:r>
              <a:rPr lang="ru-RU" b="1" dirty="0" smtClean="0"/>
              <a:t>«</a:t>
            </a:r>
            <a:r>
              <a:rPr lang="ru-RU" b="1" dirty="0"/>
              <a:t>Парламентский урок», 2020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179" y="3699449"/>
            <a:ext cx="3900289" cy="29252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31" t="11283" r="25421"/>
          <a:stretch/>
        </p:blipFill>
        <p:spPr>
          <a:xfrm>
            <a:off x="7492558" y="3928359"/>
            <a:ext cx="4366517" cy="29176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1" t="12760" r="21721"/>
          <a:stretch/>
        </p:blipFill>
        <p:spPr>
          <a:xfrm>
            <a:off x="4368331" y="3928359"/>
            <a:ext cx="2864675" cy="29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60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660608"/>
              </p:ext>
            </p:extLst>
          </p:nvPr>
        </p:nvGraphicFramePr>
        <p:xfrm>
          <a:off x="243893" y="294473"/>
          <a:ext cx="11722813" cy="3051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55865">
                  <a:extLst>
                    <a:ext uri="{9D8B030D-6E8A-4147-A177-3AD203B41FA5}">
                      <a16:colId xmlns:a16="http://schemas.microsoft.com/office/drawing/2014/main" val="1680919856"/>
                    </a:ext>
                  </a:extLst>
                </a:gridCol>
                <a:gridCol w="3666948">
                  <a:extLst>
                    <a:ext uri="{9D8B030D-6E8A-4147-A177-3AD203B41FA5}">
                      <a16:colId xmlns:a16="http://schemas.microsoft.com/office/drawing/2014/main" val="3647133604"/>
                    </a:ext>
                  </a:extLst>
                </a:gridCol>
              </a:tblGrid>
              <a:tr h="2844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Средства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Результат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0106996"/>
                  </a:ext>
                </a:extLst>
              </a:tr>
              <a:tr h="2304677">
                <a:tc>
                  <a:txBody>
                    <a:bodyPr/>
                    <a:lstStyle/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7.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Stories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поздравления «23/8», «НГ» от воспитанников для родителей класса.</a:t>
                      </a:r>
                    </a:p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8.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Семейный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Stories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темы «Ура! Каникулы», «Новогоднее чудо».</a:t>
                      </a:r>
                      <a:r>
                        <a:rPr lang="ru-RU" sz="24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Вместе с семьями воспитанников делюсь своими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Stories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-новостями.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Совместное</a:t>
                      </a:r>
                      <a:r>
                        <a:rPr lang="ru-RU" sz="1800" b="1" baseline="0" dirty="0" smtClean="0">
                          <a:effectLst/>
                        </a:rPr>
                        <a:t> время провождение </a:t>
                      </a:r>
                      <a:r>
                        <a:rPr lang="ru-RU" sz="1800" b="1" dirty="0" smtClean="0">
                          <a:effectLst/>
                        </a:rPr>
                        <a:t>родителей</a:t>
                      </a:r>
                      <a:r>
                        <a:rPr lang="ru-RU" sz="1800" b="1" baseline="0" dirty="0" smtClean="0">
                          <a:effectLst/>
                        </a:rPr>
                        <a:t> с воспитанниками,</a:t>
                      </a:r>
                      <a:r>
                        <a:rPr lang="ru-RU" sz="1800" b="1" dirty="0" smtClean="0">
                          <a:effectLst/>
                        </a:rPr>
                        <a:t> </a:t>
                      </a:r>
                      <a:r>
                        <a:rPr lang="ru-RU" sz="1800" b="1" dirty="0">
                          <a:effectLst/>
                        </a:rPr>
                        <a:t>выход на новый уровень общения с собственными детьми.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1940854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3"/>
          <a:stretch/>
        </p:blipFill>
        <p:spPr>
          <a:xfrm>
            <a:off x="162765" y="3584933"/>
            <a:ext cx="2678284" cy="31599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443" y="4003950"/>
            <a:ext cx="3548009" cy="26610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75284" y="2123985"/>
            <a:ext cx="2191422" cy="292189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0" b="38613"/>
          <a:stretch/>
        </p:blipFill>
        <p:spPr bwMode="auto">
          <a:xfrm>
            <a:off x="6538452" y="4165226"/>
            <a:ext cx="3706761" cy="239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57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узел 3"/>
          <p:cNvSpPr/>
          <p:nvPr/>
        </p:nvSpPr>
        <p:spPr>
          <a:xfrm>
            <a:off x="2618037" y="1566956"/>
            <a:ext cx="2566218" cy="265471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969478" y="0"/>
            <a:ext cx="8834510" cy="6414868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5005922" y="1783870"/>
            <a:ext cx="2566218" cy="265471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528523" y="2932276"/>
            <a:ext cx="1920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Воспитанник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182648" y="2432646"/>
            <a:ext cx="1436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Родитель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785993" y="2208205"/>
            <a:ext cx="204844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Классный </a:t>
            </a:r>
          </a:p>
          <a:p>
            <a:pPr algn="ctr"/>
            <a:r>
              <a:rPr lang="ru-RU" sz="2400" b="1" dirty="0" smtClean="0"/>
              <a:t>руководитель</a:t>
            </a:r>
            <a:endParaRPr lang="ru-RU" sz="2400" b="1" dirty="0"/>
          </a:p>
        </p:txBody>
      </p:sp>
      <p:sp>
        <p:nvSpPr>
          <p:cNvPr id="11" name="Выгнутая вниз стрелка 10"/>
          <p:cNvSpPr/>
          <p:nvPr/>
        </p:nvSpPr>
        <p:spPr>
          <a:xfrm rot="10602729">
            <a:off x="4475107" y="102568"/>
            <a:ext cx="3612380" cy="1240261"/>
          </a:xfrm>
          <a:prstGeom prst="curvedUpArrow">
            <a:avLst>
              <a:gd name="adj1" fmla="val 25000"/>
              <a:gd name="adj2" fmla="val 79839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низ стрелка 11"/>
          <p:cNvSpPr/>
          <p:nvPr/>
        </p:nvSpPr>
        <p:spPr>
          <a:xfrm>
            <a:off x="4501199" y="4178106"/>
            <a:ext cx="4262974" cy="1473310"/>
          </a:xfrm>
          <a:prstGeom prst="curvedUpArrow">
            <a:avLst>
              <a:gd name="adj1" fmla="val 25000"/>
              <a:gd name="adj2" fmla="val 82541"/>
              <a:gd name="adj3" fmla="val 206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7406204" y="1395196"/>
            <a:ext cx="2566218" cy="2654710"/>
          </a:xfrm>
          <a:prstGeom prst="flowChartConnector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472332" y="5894363"/>
            <a:ext cx="2183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Окружающая среда</a:t>
            </a:r>
            <a:endParaRPr lang="ru-RU" b="1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6175718" y="4487594"/>
            <a:ext cx="484632" cy="14489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02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4698"/>
          </a:xfrm>
        </p:spPr>
        <p:txBody>
          <a:bodyPr/>
          <a:lstStyle/>
          <a:p>
            <a:pPr algn="ctr"/>
            <a:r>
              <a:rPr lang="ru-RU" b="1" dirty="0" smtClean="0"/>
              <a:t>Современная реальность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27876" y="2920057"/>
            <a:ext cx="519931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VUCA</a:t>
            </a:r>
            <a:r>
              <a:rPr lang="ru-RU" sz="28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-мир </a:t>
            </a:r>
            <a:r>
              <a:rPr lang="ru-RU" sz="2800" b="1" dirty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(нестабильный, неопределенный, сложный, </a:t>
            </a:r>
            <a:r>
              <a:rPr lang="ru-RU" sz="28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неоднозначный)</a:t>
            </a:r>
            <a:endParaRPr lang="ru-RU" sz="2800" b="1" dirty="0"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6575" y="3006400"/>
            <a:ext cx="4235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SPOD</a:t>
            </a:r>
            <a:r>
              <a:rPr lang="ru-RU" sz="32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-мир </a:t>
            </a:r>
          </a:p>
          <a:p>
            <a:pPr algn="ctr"/>
            <a:r>
              <a:rPr lang="ru-RU" sz="3200" b="1" dirty="0" smtClean="0"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(устойчивый, предсказуемый, простой и определенный) </a:t>
            </a:r>
            <a:endParaRPr lang="ru-RU" sz="3200" b="1" dirty="0">
              <a:latin typeface="Bookman Old Style" panose="02050604050505020204" pitchFamily="18" charset="0"/>
            </a:endParaRPr>
          </a:p>
        </p:txBody>
      </p:sp>
      <p:sp>
        <p:nvSpPr>
          <p:cNvPr id="6" name="Выгнутая вверх стрелка 5"/>
          <p:cNvSpPr/>
          <p:nvPr/>
        </p:nvSpPr>
        <p:spPr>
          <a:xfrm>
            <a:off x="759374" y="1482546"/>
            <a:ext cx="6337004" cy="1219127"/>
          </a:xfrm>
          <a:prstGeom prst="curved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7546" y="2092109"/>
            <a:ext cx="1479636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переход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pbs.twimg.com/media/DuXjfFeWkAMKZj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6" t="10287" r="13658" b="5863"/>
          <a:stretch/>
        </p:blipFill>
        <p:spPr bwMode="auto">
          <a:xfrm>
            <a:off x="8388288" y="2722052"/>
            <a:ext cx="3583172" cy="2838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53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11" b="11007"/>
          <a:stretch/>
        </p:blipFill>
        <p:spPr>
          <a:xfrm>
            <a:off x="0" y="745902"/>
            <a:ext cx="5348748" cy="467704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4239" y="5988391"/>
            <a:ext cx="42393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6 «Г»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класс, октябрь 2020 г. 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29842"/>
          <a:stretch/>
        </p:blipFill>
        <p:spPr>
          <a:xfrm>
            <a:off x="5461943" y="745902"/>
            <a:ext cx="6730057" cy="435485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165220" y="5988390"/>
            <a:ext cx="4055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6 «Г»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класс, декабрь 2020 г.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3439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785" y="3791963"/>
            <a:ext cx="6792661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Гуманная педагогика -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068" y="5059751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/>
              <a:t>педагогика </a:t>
            </a:r>
            <a:r>
              <a:rPr lang="ru-RU" sz="3200" b="1" dirty="0" smtClean="0"/>
              <a:t>полностью</a:t>
            </a:r>
          </a:p>
          <a:p>
            <a:pPr marL="0" indent="0" algn="ctr">
              <a:buNone/>
            </a:pPr>
            <a:r>
              <a:rPr lang="ru-RU" sz="3200" b="1" dirty="0" smtClean="0"/>
              <a:t> </a:t>
            </a:r>
            <a:r>
              <a:rPr lang="ru-RU" sz="3200" b="1" dirty="0"/>
              <a:t>ориентированная на </a:t>
            </a:r>
            <a:r>
              <a:rPr lang="ru-RU" sz="3200" b="1" dirty="0">
                <a:solidFill>
                  <a:srgbClr val="C00000"/>
                </a:solidFill>
              </a:rPr>
              <a:t>личность.</a:t>
            </a:r>
          </a:p>
        </p:txBody>
      </p:sp>
      <p:pic>
        <p:nvPicPr>
          <p:cNvPr id="2054" name="Picture 6" descr="https://xn--90adobhdrm.xn--p1ai/917-large_default/osnovy-gumannoj-pedagogiki-kniga-8-iskusstvo-semejnogo-vospitaniy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5" t="13677" r="23848" b="16515"/>
          <a:stretch/>
        </p:blipFill>
        <p:spPr bwMode="auto">
          <a:xfrm>
            <a:off x="206012" y="3818132"/>
            <a:ext cx="2221869" cy="296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06012" y="19196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hlinkClick r:id="rId3"/>
              </a:rPr>
              <a:t>https://www.instagram.com/shalva_amonashvili/?igshid=425dw6492clq</a:t>
            </a:r>
            <a:r>
              <a:rPr lang="ru-RU" smtClean="0"/>
              <a:t> </a:t>
            </a:r>
            <a:endParaRPr lang="ru-RU" dirty="0"/>
          </a:p>
        </p:txBody>
      </p:sp>
      <p:pic>
        <p:nvPicPr>
          <p:cNvPr id="9" name="Picture 2" descr="C:\Users\User\Pictures\Screenshots\Снимок экрана (242)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1" t="17667" r="2833" b="5566"/>
          <a:stretch/>
        </p:blipFill>
        <p:spPr bwMode="auto">
          <a:xfrm>
            <a:off x="6418622" y="854743"/>
            <a:ext cx="5294950" cy="324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cdn1.ozone.ru/multimedia/101058658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928" y="3847965"/>
            <a:ext cx="2063796" cy="2930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03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980" y="110768"/>
            <a:ext cx="1154810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>Чек -лист </a:t>
            </a:r>
            <a:br>
              <a:rPr lang="ru-RU" sz="3600" b="1" dirty="0" smtClean="0"/>
            </a:br>
            <a:r>
              <a:rPr lang="ru-RU" sz="2700" b="1" dirty="0" smtClean="0"/>
              <a:t>«Эффективного взаимодействия классного руководителя с семьями воспитанников».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980" y="1436331"/>
            <a:ext cx="7305368" cy="435133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lvl="0" indent="0">
              <a:buNone/>
            </a:pPr>
            <a:endParaRPr lang="ru-RU" b="1" dirty="0"/>
          </a:p>
          <a:p>
            <a:pPr lvl="0">
              <a:buNone/>
            </a:pPr>
            <a:r>
              <a:rPr lang="ru-RU" dirty="0" smtClean="0"/>
              <a:t>1. Создаю комфортную среду при общении с родителем: спокойным тоном, добрым советом.</a:t>
            </a:r>
          </a:p>
          <a:p>
            <a:pPr lvl="0">
              <a:buNone/>
            </a:pPr>
            <a:r>
              <a:rPr lang="ru-RU" dirty="0" smtClean="0"/>
              <a:t>2. Даю возможность родителю высказаться по всем наболевшим вопросам. Соблюдаю конфиденциальность.</a:t>
            </a:r>
          </a:p>
          <a:p>
            <a:pPr lvl="0">
              <a:buNone/>
            </a:pPr>
            <a:r>
              <a:rPr lang="ru-RU" dirty="0" smtClean="0"/>
              <a:t>3. Начинаю общение с родителем с позитивной информации о ребенке.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0123" y="916950"/>
            <a:ext cx="3904958" cy="34628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1" t="6595" b="7383"/>
          <a:stretch/>
        </p:blipFill>
        <p:spPr>
          <a:xfrm>
            <a:off x="6282814" y="3920924"/>
            <a:ext cx="4694426" cy="293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5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017026"/>
              </p:ext>
            </p:extLst>
          </p:nvPr>
        </p:nvGraphicFramePr>
        <p:xfrm>
          <a:off x="190670" y="370200"/>
          <a:ext cx="11534980" cy="30222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73358">
                  <a:extLst>
                    <a:ext uri="{9D8B030D-6E8A-4147-A177-3AD203B41FA5}">
                      <a16:colId xmlns:a16="http://schemas.microsoft.com/office/drawing/2014/main" val="4222486371"/>
                    </a:ext>
                  </a:extLst>
                </a:gridCol>
                <a:gridCol w="3361622">
                  <a:extLst>
                    <a:ext uri="{9D8B030D-6E8A-4147-A177-3AD203B41FA5}">
                      <a16:colId xmlns:a16="http://schemas.microsoft.com/office/drawing/2014/main" val="3923826026"/>
                    </a:ext>
                  </a:extLst>
                </a:gridCol>
              </a:tblGrid>
              <a:tr h="3564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Средства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</a:rPr>
                        <a:t>Результат</a:t>
                      </a:r>
                      <a:endParaRPr lang="ru-RU" sz="2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5416460"/>
                  </a:ext>
                </a:extLst>
              </a:tr>
              <a:tr h="2222978">
                <a:tc>
                  <a:txBody>
                    <a:bodyPr/>
                    <a:lstStyle/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1.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Ежемесячный </a:t>
                      </a:r>
                      <a:r>
                        <a:rPr lang="ru-RU" sz="2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Сhallenge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для воспитанников на темы: «Я- кулинар», «Я - помощник», «Я - </a:t>
                      </a:r>
                      <a:r>
                        <a:rPr lang="ru-RU" sz="2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автолюб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/для родителей «Ответное слово воспитаннику». </a:t>
                      </a:r>
                    </a:p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2.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семейных </a:t>
                      </a:r>
                      <a:r>
                        <a:rPr lang="ru-RU" sz="2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Сosplay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на художественно-исторические темы по учебной программе воспитанника.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Улучшение микроклимата в семье, сохранение семейных ценностей и традиций, привлечение родителей к совместной творческой деятельности, профориентация воспитанника.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2068381"/>
                  </a:ext>
                </a:extLst>
              </a:tr>
            </a:tbl>
          </a:graphicData>
        </a:graphic>
      </p:graphicFrame>
      <p:pic>
        <p:nvPicPr>
          <p:cNvPr id="3074" name="Picture 2" descr="https://blood5.ru/wp-content/uploads/2019/05/15_Deep-art-Effects-Surrealism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70" y="4021291"/>
            <a:ext cx="3000573" cy="2258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973" y="3629626"/>
            <a:ext cx="2281085" cy="3041446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567" y="3404801"/>
            <a:ext cx="3340345" cy="334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44"/>
          <a:stretch/>
        </p:blipFill>
        <p:spPr>
          <a:xfrm>
            <a:off x="6125789" y="3464230"/>
            <a:ext cx="2231629" cy="337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0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295712"/>
              </p:ext>
            </p:extLst>
          </p:nvPr>
        </p:nvGraphicFramePr>
        <p:xfrm>
          <a:off x="455819" y="797406"/>
          <a:ext cx="10815484" cy="22340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64826">
                  <a:extLst>
                    <a:ext uri="{9D8B030D-6E8A-4147-A177-3AD203B41FA5}">
                      <a16:colId xmlns:a16="http://schemas.microsoft.com/office/drawing/2014/main" val="987800381"/>
                    </a:ext>
                  </a:extLst>
                </a:gridCol>
                <a:gridCol w="4650658">
                  <a:extLst>
                    <a:ext uri="{9D8B030D-6E8A-4147-A177-3AD203B41FA5}">
                      <a16:colId xmlns:a16="http://schemas.microsoft.com/office/drawing/2014/main" val="538062851"/>
                    </a:ext>
                  </a:extLst>
                </a:gridCol>
              </a:tblGrid>
              <a:tr h="2953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Средства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Результат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5773297"/>
                  </a:ext>
                </a:extLst>
              </a:tr>
              <a:tr h="17721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Лайфхак</a:t>
                      </a:r>
                      <a:r>
                        <a:rPr lang="ru-RU" sz="2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 №3.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Провожу анкетирование, опросы через </a:t>
                      </a:r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Google</a:t>
                      </a:r>
                      <a:r>
                        <a:rPr lang="ru-RU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–форму.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000" b="1" dirty="0">
                          <a:effectLst/>
                        </a:rPr>
                        <a:t>Повышение </a:t>
                      </a:r>
                      <a:r>
                        <a:rPr lang="ru-RU" sz="2000" b="1" dirty="0" smtClean="0">
                          <a:effectLst/>
                        </a:rPr>
                        <a:t> </a:t>
                      </a:r>
                      <a:r>
                        <a:rPr lang="ru-RU" sz="2000" b="1" dirty="0">
                          <a:effectLst/>
                        </a:rPr>
                        <a:t>компетентности родителей в психолого-педагогических и правовых вопросах.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606581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46" t="12330" r="29274" b="24644"/>
          <a:stretch/>
        </p:blipFill>
        <p:spPr>
          <a:xfrm>
            <a:off x="7106561" y="3105874"/>
            <a:ext cx="4305728" cy="35849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7" t="15431" r="31341" b="5169"/>
          <a:stretch/>
        </p:blipFill>
        <p:spPr>
          <a:xfrm>
            <a:off x="1591832" y="3141596"/>
            <a:ext cx="4880223" cy="354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9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080992"/>
              </p:ext>
            </p:extLst>
          </p:nvPr>
        </p:nvGraphicFramePr>
        <p:xfrm>
          <a:off x="265471" y="304799"/>
          <a:ext cx="11702265" cy="5175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57231">
                  <a:extLst>
                    <a:ext uri="{9D8B030D-6E8A-4147-A177-3AD203B41FA5}">
                      <a16:colId xmlns:a16="http://schemas.microsoft.com/office/drawing/2014/main" val="2659159890"/>
                    </a:ext>
                  </a:extLst>
                </a:gridCol>
                <a:gridCol w="4045034">
                  <a:extLst>
                    <a:ext uri="{9D8B030D-6E8A-4147-A177-3AD203B41FA5}">
                      <a16:colId xmlns:a16="http://schemas.microsoft.com/office/drawing/2014/main" val="3708401812"/>
                    </a:ext>
                  </a:extLst>
                </a:gridCol>
              </a:tblGrid>
              <a:tr h="4201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Средства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Результат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1771909"/>
                  </a:ext>
                </a:extLst>
              </a:tr>
              <a:tr h="4501091">
                <a:tc>
                  <a:txBody>
                    <a:bodyPr/>
                    <a:lstStyle/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4.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Мессенджере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Viber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делаю акцент на голосовое информирование, это создает атмосферу теплоты и близости. Информирую про успехи класса + фото и видео ряд.</a:t>
                      </a:r>
                    </a:p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№5. 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ZOOM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конференции (индивидуальные, групповые, родитель/ребёнок). Провожу собрания, анализируем мониторинг по итогам учебной четверти.</a:t>
                      </a:r>
                    </a:p>
                    <a:p>
                      <a:r>
                        <a:rPr lang="ru-RU" sz="2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Лайфхак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№ 6. </a:t>
                      </a:r>
                    </a:p>
                    <a:p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«Пятница - вечер - вопрос/ответ» проводится в мессенджере </a:t>
                      </a:r>
                      <a:r>
                        <a:rPr lang="en-US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Viber</a:t>
                      </a:r>
                      <a:r>
                        <a:rPr lang="ru-RU" sz="2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 вопросам, которые возникают у родителей.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75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Появление интереса родителей к работе ОУ, к воспитанию детей, улучшению детско-родительских отношений.</a:t>
                      </a:r>
                      <a:r>
                        <a:rPr lang="ru-RU" sz="2000" dirty="0" smtClean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0856444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323" y="449043"/>
            <a:ext cx="3563572" cy="6338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244" y="593287"/>
            <a:ext cx="3563572" cy="633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76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742" y="124825"/>
            <a:ext cx="10940845" cy="779743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Перемены, открытые уроки, акции, поздравления.</a:t>
            </a:r>
            <a:endParaRPr lang="ru-RU" sz="36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4"/>
          <a:stretch/>
        </p:blipFill>
        <p:spPr>
          <a:xfrm>
            <a:off x="4342649" y="3299985"/>
            <a:ext cx="5801784" cy="3473092"/>
          </a:xfr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73" y="749503"/>
            <a:ext cx="4531882" cy="339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73" y="3983511"/>
            <a:ext cx="3719422" cy="2789566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010" y="672291"/>
            <a:ext cx="2056846" cy="2749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3" t="26624" r="9915"/>
          <a:stretch/>
        </p:blipFill>
        <p:spPr bwMode="auto">
          <a:xfrm>
            <a:off x="5507060" y="863177"/>
            <a:ext cx="3472961" cy="243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6134" y="3777032"/>
            <a:ext cx="2155866" cy="2874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236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396</Words>
  <Application>Microsoft Office PowerPoint</Application>
  <PresentationFormat>Широкоэкранный</PresentationFormat>
  <Paragraphs>53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Times New Roman</vt:lpstr>
      <vt:lpstr>Тема Office</vt:lpstr>
      <vt:lpstr>«Лайфхаки классного руководителя  в общении с родителями воспитанников»  Хачатрян Анна Геворговна,  классный руководитель,  учитель истории и МХК первой категории МАОУ «Кондратовская средняя школа»   Пермский край, Пермский район, д. Кондратово.</vt:lpstr>
      <vt:lpstr>Современная реальность</vt:lpstr>
      <vt:lpstr>Презентация PowerPoint</vt:lpstr>
      <vt:lpstr>Гуманная педагогика - </vt:lpstr>
      <vt:lpstr>Чек -лист  «Эффективного взаимодействия классного руководителя с семьями воспитанников». </vt:lpstr>
      <vt:lpstr>Презентация PowerPoint</vt:lpstr>
      <vt:lpstr>Презентация PowerPoint</vt:lpstr>
      <vt:lpstr>Презентация PowerPoint</vt:lpstr>
      <vt:lpstr>Перемены, открытые уроки, акции, поздравления.</vt:lpstr>
      <vt:lpstr>Школьный праздник «День» матери 2020 г.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«Лайфхаки классного руководителя  в общении с родителями»  Хачатрян А.Г. , учитель истории и МХК первой категории МАОУ «Кондратовская средняя школа»   д. Кондратово, Пермскогорайона, Пермского края.</dc:title>
  <dc:creator>Anna</dc:creator>
  <cp:lastModifiedBy>Anna</cp:lastModifiedBy>
  <cp:revision>47</cp:revision>
  <dcterms:created xsi:type="dcterms:W3CDTF">2021-02-16T14:50:03Z</dcterms:created>
  <dcterms:modified xsi:type="dcterms:W3CDTF">2021-02-17T16:43:09Z</dcterms:modified>
</cp:coreProperties>
</file>