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sldIdLst>
    <p:sldId id="256" r:id="rId2"/>
    <p:sldId id="281" r:id="rId3"/>
    <p:sldId id="258" r:id="rId4"/>
    <p:sldId id="261" r:id="rId5"/>
    <p:sldId id="262" r:id="rId6"/>
    <p:sldId id="263" r:id="rId7"/>
    <p:sldId id="264" r:id="rId8"/>
    <p:sldId id="275" r:id="rId9"/>
    <p:sldId id="272" r:id="rId10"/>
    <p:sldId id="277" r:id="rId11"/>
    <p:sldId id="274" r:id="rId12"/>
    <p:sldId id="280" r:id="rId13"/>
    <p:sldId id="284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55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-22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248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227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04324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16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450060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5756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861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39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32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55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694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839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958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06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587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953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5FA7E-D2E6-4DD9-8CBC-6AA7E9792F1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7B0CEA5-BA54-44B0-A61F-5242331750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039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9743" y="-1182847"/>
            <a:ext cx="10312867" cy="7575259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ВОСПИТАНИЯ </a:t>
            </a:r>
            <a:b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«Лицей № 8» г.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Перми.</a:t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НОВОЕ </a:t>
            </a:r>
            <a:r>
              <a:rPr lang="ru-RU" sz="3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ВРЕМЯ!</a:t>
            </a:r>
            <a:br>
              <a:rPr lang="ru-RU" sz="3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руководитель?</a:t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классом?</a:t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изменилось?</a:t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4921" y="0"/>
            <a:ext cx="2847079" cy="282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72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2380" y="208474"/>
            <a:ext cx="8911687" cy="128089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Колесо </a:t>
            </a:r>
            <a:r>
              <a:rPr lang="ru-RU" b="1" dirty="0" smtClean="0">
                <a:solidFill>
                  <a:srgbClr val="C00000"/>
                </a:solidFill>
              </a:rPr>
              <a:t>жизненного баланса </a:t>
            </a:r>
            <a:r>
              <a:rPr lang="ru-RU" b="1" dirty="0" smtClean="0">
                <a:solidFill>
                  <a:srgbClr val="C00000"/>
                </a:solidFill>
              </a:rPr>
              <a:t>(10 Б)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744" y="1111316"/>
            <a:ext cx="7162608" cy="5040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115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149" y="1865080"/>
            <a:ext cx="10681855" cy="1999348"/>
          </a:xfrm>
        </p:spPr>
        <p:txBody>
          <a:bodyPr>
            <a:normAutofit fontScale="90000"/>
          </a:bodyPr>
          <a:lstStyle/>
          <a:p>
            <a:pPr marL="0" indent="0" algn="just"/>
            <a:r>
              <a:rPr lang="ru-RU" b="1" dirty="0" smtClean="0">
                <a:solidFill>
                  <a:srgbClr val="C00000"/>
                </a:solidFill>
              </a:rPr>
              <a:t>    </a:t>
            </a:r>
            <a:r>
              <a:rPr lang="ru-RU" b="1" dirty="0" smtClean="0">
                <a:solidFill>
                  <a:srgbClr val="C00000"/>
                </a:solidFill>
              </a:rPr>
              <a:t>Цели, которые сформулировали обучающиеся 10 Б класса, связаны с возможностью использования ресурсов </a:t>
            </a:r>
            <a:r>
              <a:rPr lang="ru-RU" b="1" dirty="0">
                <a:solidFill>
                  <a:srgbClr val="C00000"/>
                </a:solidFill>
              </a:rPr>
              <a:t>лицея </a:t>
            </a:r>
            <a:r>
              <a:rPr lang="ru-RU" b="1" dirty="0" smtClean="0">
                <a:solidFill>
                  <a:srgbClr val="C00000"/>
                </a:solidFill>
              </a:rPr>
              <a:t>для личностного </a:t>
            </a:r>
            <a:r>
              <a:rPr lang="ru-RU" b="1" dirty="0">
                <a:solidFill>
                  <a:srgbClr val="C00000"/>
                </a:solidFill>
              </a:rPr>
              <a:t>развития 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36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5050477"/>
              </p:ext>
            </p:extLst>
          </p:nvPr>
        </p:nvGraphicFramePr>
        <p:xfrm>
          <a:off x="3253072" y="0"/>
          <a:ext cx="7375779" cy="6863058"/>
        </p:xfrm>
        <a:graphic>
          <a:graphicData uri="http://schemas.openxmlformats.org/drawingml/2006/table">
            <a:tbl>
              <a:tblPr firstRow="1" firstCol="1" bandRow="1"/>
              <a:tblGrid>
                <a:gridCol w="2451442">
                  <a:extLst>
                    <a:ext uri="{9D8B030D-6E8A-4147-A177-3AD203B41FA5}">
                      <a16:colId xmlns:a16="http://schemas.microsoft.com/office/drawing/2014/main" xmlns="" val="1320958987"/>
                    </a:ext>
                  </a:extLst>
                </a:gridCol>
                <a:gridCol w="2586789">
                  <a:extLst>
                    <a:ext uri="{9D8B030D-6E8A-4147-A177-3AD203B41FA5}">
                      <a16:colId xmlns:a16="http://schemas.microsoft.com/office/drawing/2014/main" xmlns="" val="3754898206"/>
                    </a:ext>
                  </a:extLst>
                </a:gridCol>
                <a:gridCol w="862541">
                  <a:extLst>
                    <a:ext uri="{9D8B030D-6E8A-4147-A177-3AD203B41FA5}">
                      <a16:colId xmlns:a16="http://schemas.microsoft.com/office/drawing/2014/main" xmlns="" val="525585972"/>
                    </a:ext>
                  </a:extLst>
                </a:gridCol>
                <a:gridCol w="1475007">
                  <a:extLst>
                    <a:ext uri="{9D8B030D-6E8A-4147-A177-3AD203B41FA5}">
                      <a16:colId xmlns:a16="http://schemas.microsoft.com/office/drawing/2014/main" xmlns="" val="2597471029"/>
                    </a:ext>
                  </a:extLst>
                </a:gridCol>
              </a:tblGrid>
              <a:tr h="1378857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5082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План личностного развития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5082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ученика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10_Б__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класса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5082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МАОУ «Лицея №8»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5082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2020 - 2022 гг.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5082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(корпус 1)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39282442"/>
                  </a:ext>
                </a:extLst>
              </a:tr>
              <a:tr h="246740">
                <a:tc gridSpan="4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50825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Цель: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06016660"/>
                  </a:ext>
                </a:extLst>
              </a:tr>
              <a:tr h="246740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4574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Обязательная часть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57516035"/>
                  </a:ext>
                </a:extLst>
              </a:tr>
              <a:tr h="24674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выбор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самооценка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40732586"/>
                  </a:ext>
                </a:extLst>
              </a:tr>
              <a:tr h="24674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Учебные достижения</a:t>
                      </a: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100 %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10349519"/>
                  </a:ext>
                </a:extLst>
              </a:tr>
              <a:tr h="24674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Индивидуальный проект</a:t>
                      </a: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100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97829760"/>
                  </a:ext>
                </a:extLst>
              </a:tr>
              <a:tr h="246740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5844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Часть, формируемая учеником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94866128"/>
                  </a:ext>
                </a:extLst>
              </a:tr>
              <a:tr h="246740">
                <a:tc rowSpan="3">
                  <a:txBody>
                    <a:bodyPr/>
                    <a:lstStyle/>
                    <a:p>
                      <a:pPr marL="0" lv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1. КОД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«Ключевые</a:t>
                      </a:r>
                      <a:endParaRPr lang="ru-RU" sz="16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286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общелицейские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дела»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лицейском уровне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74 %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51192815"/>
                  </a:ext>
                </a:extLst>
              </a:tr>
              <a:tr h="2467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уровне классов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74 %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58480862"/>
                  </a:ext>
                </a:extLst>
              </a:tr>
              <a:tr h="6024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индивидуальном уровне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11 %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29208435"/>
                  </a:ext>
                </a:extLst>
              </a:tr>
              <a:tr h="271398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«Организация предметно-эстетической среды»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37 %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2877157"/>
                  </a:ext>
                </a:extLst>
              </a:tr>
              <a:tr h="246740"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3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.«Профориентация»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65 %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47037687"/>
                  </a:ext>
                </a:extLst>
              </a:tr>
              <a:tr h="246740"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4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«Экскурсии, экспедиции, походы»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74 %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43254521"/>
                  </a:ext>
                </a:extLst>
              </a:tr>
              <a:tr h="246740"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5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«Курсы внеурочной деятельности»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65 %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32395432"/>
                  </a:ext>
                </a:extLst>
              </a:tr>
              <a:tr h="246740"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6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Дополнительного образования»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09099633"/>
                  </a:ext>
                </a:extLst>
              </a:tr>
              <a:tr h="271398"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7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«Самоуправление»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лицейском уровне</a:t>
                      </a: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22 %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6493862"/>
                  </a:ext>
                </a:extLst>
              </a:tr>
              <a:tr h="2713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уровне классов</a:t>
                      </a: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76290244"/>
                  </a:ext>
                </a:extLst>
              </a:tr>
              <a:tr h="6755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индивидуальном уровне</a:t>
                      </a: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4740987"/>
                  </a:ext>
                </a:extLst>
              </a:tr>
              <a:tr h="246740">
                <a:tc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398097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222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173" y="3911568"/>
            <a:ext cx="2847079" cy="2834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96" y="657922"/>
            <a:ext cx="10134253" cy="363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6197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330195"/>
            <a:ext cx="9643155" cy="128089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Цель: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3372" y="1349829"/>
            <a:ext cx="10646228" cy="389736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2600" b="1" dirty="0" smtClean="0">
                <a:solidFill>
                  <a:srgbClr val="C00000"/>
                </a:solidFill>
              </a:rPr>
              <a:t>личностное </a:t>
            </a:r>
            <a:r>
              <a:rPr lang="ru-RU" sz="2600" b="1" dirty="0">
                <a:solidFill>
                  <a:srgbClr val="C00000"/>
                </a:solidFill>
              </a:rPr>
              <a:t>развитие школьников, проявляющееся:</a:t>
            </a:r>
          </a:p>
          <a:p>
            <a:pPr marL="0" indent="0">
              <a:buNone/>
            </a:pPr>
            <a:r>
              <a:rPr lang="ru-RU" sz="2000" b="1" i="1" dirty="0">
                <a:solidFill>
                  <a:schemeClr val="accent3"/>
                </a:solidFill>
              </a:rPr>
              <a:t>1) в усвоении ими знаний основных норм, которые общество выработало на основе этих ценностей (то есть, в усвоении ими социально значимых знаний); </a:t>
            </a:r>
          </a:p>
          <a:p>
            <a:pPr marL="0" indent="0">
              <a:buNone/>
            </a:pPr>
            <a:r>
              <a:rPr lang="ru-RU" sz="2000" b="1" i="1" dirty="0">
                <a:solidFill>
                  <a:schemeClr val="accent3"/>
                </a:solidFill>
              </a:rPr>
              <a:t>2) в развитии их позитивных отношений к этим общественным ценностям (то есть в развитии их социально значимых отношений);</a:t>
            </a:r>
          </a:p>
          <a:p>
            <a:pPr marL="0" indent="0">
              <a:buNone/>
            </a:pPr>
            <a:r>
              <a:rPr lang="ru-RU" sz="2000" b="1" i="1" dirty="0">
                <a:solidFill>
                  <a:schemeClr val="accent3"/>
                </a:solidFill>
              </a:rPr>
              <a:t>3) в приобретении ими соответствующего этим ценностям опыта поведения, опыта применения сформированных знаний и отношений на практике (то есть в приобретении ими опыта осуществления социально значимых дел).</a:t>
            </a:r>
          </a:p>
          <a:p>
            <a:pPr marL="0" indent="0">
              <a:buNone/>
            </a:pPr>
            <a:endParaRPr lang="ru-RU" sz="2000" b="1" i="1" dirty="0" smtClean="0">
              <a:solidFill>
                <a:schemeClr val="accent3"/>
              </a:solidFill>
            </a:endParaRPr>
          </a:p>
          <a:p>
            <a:pPr marL="0" indent="0">
              <a:buNone/>
            </a:pPr>
            <a:r>
              <a:rPr lang="ru-RU" sz="2600" b="1" i="1" dirty="0">
                <a:solidFill>
                  <a:srgbClr val="C00000"/>
                </a:solidFill>
              </a:rPr>
              <a:t>Д</a:t>
            </a:r>
            <a:r>
              <a:rPr lang="ru-RU" sz="2600" b="1" i="1" dirty="0" smtClean="0">
                <a:solidFill>
                  <a:srgbClr val="C00000"/>
                </a:solidFill>
              </a:rPr>
              <a:t>анная цель ориентирует на обеспечение позитивной динамики развития его личности.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2161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516277" y="263236"/>
            <a:ext cx="9159443" cy="5237020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/>
              <a:t>Муниципальное  автономное общеобразовательное учреждение </a:t>
            </a:r>
            <a:endParaRPr lang="ru-RU" sz="2000" b="1" dirty="0" smtClean="0"/>
          </a:p>
          <a:p>
            <a:pPr marL="0" indent="0" algn="ctr">
              <a:buNone/>
            </a:pPr>
            <a:r>
              <a:rPr lang="ru-RU" sz="2000" b="1" dirty="0" smtClean="0"/>
              <a:t> </a:t>
            </a:r>
            <a:r>
              <a:rPr lang="ru-RU" sz="2000" b="1" dirty="0"/>
              <a:t>«Лицей № 8»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541" y="1720780"/>
            <a:ext cx="11021514" cy="34164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319428" y="4358336"/>
            <a:ext cx="3740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err="1" smtClean="0"/>
              <a:t>Литяева</a:t>
            </a:r>
            <a:r>
              <a:rPr lang="ru-RU" sz="2000" b="1" i="1" dirty="0" smtClean="0"/>
              <a:t> О.Н.</a:t>
            </a:r>
          </a:p>
          <a:p>
            <a:r>
              <a:rPr lang="ru-RU" sz="2000" b="1" i="1" dirty="0" smtClean="0"/>
              <a:t>Яковлева В.В.</a:t>
            </a:r>
          </a:p>
          <a:p>
            <a:r>
              <a:rPr lang="ru-RU" sz="2000" b="1" i="1" dirty="0" smtClean="0"/>
              <a:t> </a:t>
            </a:r>
            <a:endParaRPr lang="ru-RU" sz="20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541818" y="6068291"/>
            <a:ext cx="29925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Пермь 2020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3536"/>
          <a:stretch/>
        </p:blipFill>
        <p:spPr>
          <a:xfrm>
            <a:off x="260411" y="3983131"/>
            <a:ext cx="2846268" cy="2829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259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0545" y="0"/>
            <a:ext cx="11291455" cy="687837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0623" y="0"/>
            <a:ext cx="10155382" cy="4812475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sz="2600" b="1" dirty="0" smtClean="0">
                <a:solidFill>
                  <a:srgbClr val="C00000"/>
                </a:solidFill>
              </a:rPr>
              <a:t>                                         </a:t>
            </a:r>
            <a:r>
              <a:rPr lang="ru-RU" sz="3200" b="1" dirty="0" smtClean="0">
                <a:solidFill>
                  <a:srgbClr val="C00000"/>
                </a:solidFill>
              </a:rPr>
              <a:t> </a:t>
            </a:r>
            <a:r>
              <a:rPr lang="ru-RU" sz="3200" b="1" dirty="0">
                <a:solidFill>
                  <a:schemeClr val="accent2"/>
                </a:solidFill>
              </a:rPr>
              <a:t>10  → </a:t>
            </a:r>
            <a:r>
              <a:rPr lang="ru-RU" sz="3200" b="1" dirty="0" smtClean="0">
                <a:solidFill>
                  <a:schemeClr val="accent2"/>
                </a:solidFill>
              </a:rPr>
              <a:t>11 класс →</a:t>
            </a:r>
            <a:endParaRPr lang="ru-RU" sz="3200" b="1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ru-RU" sz="3200" b="1" dirty="0">
                <a:solidFill>
                  <a:schemeClr val="accent2"/>
                </a:solidFill>
              </a:rPr>
              <a:t>                              </a:t>
            </a:r>
            <a:r>
              <a:rPr lang="ru-RU" sz="3200" b="1" dirty="0" smtClean="0">
                <a:solidFill>
                  <a:schemeClr val="accent2"/>
                </a:solidFill>
              </a:rPr>
              <a:t> </a:t>
            </a:r>
            <a:r>
              <a:rPr lang="ru-RU" sz="3200" b="1" dirty="0">
                <a:solidFill>
                  <a:schemeClr val="accent2"/>
                </a:solidFill>
              </a:rPr>
              <a:t>«Путь к успеху…»</a:t>
            </a:r>
          </a:p>
          <a:p>
            <a:pPr marL="0" indent="0">
              <a:buNone/>
            </a:pPr>
            <a:endParaRPr lang="ru-RU" sz="3200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ru-RU" sz="3200" b="1" dirty="0" smtClean="0">
                <a:solidFill>
                  <a:srgbClr val="C00000"/>
                </a:solidFill>
              </a:rPr>
              <a:t>          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24" y="1236339"/>
            <a:ext cx="1177462" cy="116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95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8153" y="61623"/>
            <a:ext cx="8911687" cy="128089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  Изучаем себя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 «Колесо баланса» 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91933" y="1219199"/>
            <a:ext cx="6356036" cy="55077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5905" y="-1"/>
            <a:ext cx="1756095" cy="1744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693" y="199566"/>
            <a:ext cx="10681855" cy="1574806"/>
          </a:xfrm>
        </p:spPr>
        <p:txBody>
          <a:bodyPr>
            <a:normAutofit fontScale="90000"/>
          </a:bodyPr>
          <a:lstStyle/>
          <a:p>
            <a:pPr marL="0" indent="0" algn="ctr"/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Формулирование </a:t>
            </a:r>
            <a:r>
              <a:rPr lang="ru-RU" b="1" dirty="0">
                <a:solidFill>
                  <a:srgbClr val="C00000"/>
                </a:solidFill>
              </a:rPr>
              <a:t>цели.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>Тренинг    «5  принципов</a:t>
            </a:r>
            <a:r>
              <a:rPr lang="ru-RU" b="1" dirty="0" smtClean="0">
                <a:solidFill>
                  <a:srgbClr val="C00000"/>
                </a:solidFill>
              </a:rPr>
              <a:t>»: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3457" y="1593273"/>
            <a:ext cx="8545285" cy="4382984"/>
          </a:xfrm>
        </p:spPr>
        <p:txBody>
          <a:bodyPr>
            <a:normAutofit/>
          </a:bodyPr>
          <a:lstStyle/>
          <a:p>
            <a:r>
              <a:rPr lang="ru-RU" sz="2800" b="1" i="1" dirty="0"/>
              <a:t>цель должна быть конкретной;</a:t>
            </a:r>
          </a:p>
          <a:p>
            <a:r>
              <a:rPr lang="ru-RU" sz="2800" b="1" i="1" dirty="0"/>
              <a:t>должна звучать в утверждающей форме;</a:t>
            </a:r>
          </a:p>
          <a:p>
            <a:r>
              <a:rPr lang="ru-RU" sz="2800" b="1" i="1" dirty="0"/>
              <a:t>должен быть указан предполагаемый срок;</a:t>
            </a:r>
          </a:p>
          <a:p>
            <a:r>
              <a:rPr lang="ru-RU" sz="2800" b="1" i="1" dirty="0"/>
              <a:t>достижение цели должно зависеть от самого человека;</a:t>
            </a:r>
          </a:p>
          <a:p>
            <a:r>
              <a:rPr lang="ru-RU" sz="2800" b="1" i="1" dirty="0"/>
              <a:t>процесс достижения цели не должен нанести вред другим.</a:t>
            </a:r>
          </a:p>
          <a:p>
            <a:endParaRPr lang="ru-RU" sz="2800" b="1" i="1" dirty="0"/>
          </a:p>
        </p:txBody>
      </p:sp>
    </p:spTree>
    <p:extLst>
      <p:ext uri="{BB962C8B-B14F-4D97-AF65-F5344CB8AC3E}">
        <p14:creationId xmlns:p14="http://schemas.microsoft.com/office/powerpoint/2010/main" val="374748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1194" y="847579"/>
            <a:ext cx="10828993" cy="5546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Формирование </a:t>
            </a:r>
            <a:r>
              <a:rPr lang="ru-RU" b="1" dirty="0" smtClean="0">
                <a:solidFill>
                  <a:srgbClr val="C00000"/>
                </a:solidFill>
              </a:rPr>
              <a:t>маршрута личностного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развития старшеклассника.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      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>МЛР  помогает старшеклассникам:</a:t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>- планировать </a:t>
            </a:r>
            <a:r>
              <a:rPr lang="ru-RU" sz="2700" b="1" dirty="0">
                <a:solidFill>
                  <a:schemeClr val="accent2">
                    <a:lumMod val="50000"/>
                  </a:schemeClr>
                </a:solidFill>
              </a:rPr>
              <a:t>и организовывать свою 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>деятельность;</a:t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>-анализировать </a:t>
            </a:r>
            <a:r>
              <a:rPr lang="ru-RU" sz="2700" b="1" dirty="0">
                <a:solidFill>
                  <a:schemeClr val="accent2">
                    <a:lumMod val="50000"/>
                  </a:schemeClr>
                </a:solidFill>
              </a:rPr>
              <a:t>ее с позиций 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>достижений;</a:t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700" b="1" dirty="0">
                <a:solidFill>
                  <a:schemeClr val="accent2">
                    <a:lumMod val="50000"/>
                  </a:schemeClr>
                </a:solidFill>
              </a:rPr>
              <a:t>-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> выделять </a:t>
            </a:r>
            <a:r>
              <a:rPr lang="ru-RU" sz="2700" b="1" dirty="0">
                <a:solidFill>
                  <a:schemeClr val="accent2">
                    <a:lumMod val="50000"/>
                  </a:schemeClr>
                </a:solidFill>
              </a:rPr>
              <a:t>приоритеты, связанные с 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>самоопределением;</a:t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>- выбирать инструменты для достижения целей.</a:t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ВИДЫ</a:t>
            </a:r>
            <a:r>
              <a:rPr lang="ru-RU" b="1" dirty="0">
                <a:solidFill>
                  <a:srgbClr val="C00000"/>
                </a:solidFill>
              </a:rPr>
              <a:t>, ФОРМЫ И СОДЕРЖАНИЕ ДЕЯТЕЛЬНОСТИ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/>
              <a:t> </a:t>
            </a:r>
            <a:br>
              <a:rPr lang="ru-RU" dirty="0"/>
            </a:b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49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9458236"/>
              </p:ext>
            </p:extLst>
          </p:nvPr>
        </p:nvGraphicFramePr>
        <p:xfrm>
          <a:off x="3253072" y="0"/>
          <a:ext cx="6796940" cy="7210572"/>
        </p:xfrm>
        <a:graphic>
          <a:graphicData uri="http://schemas.openxmlformats.org/drawingml/2006/table">
            <a:tbl>
              <a:tblPr firstRow="1" firstCol="1" bandRow="1"/>
              <a:tblGrid>
                <a:gridCol w="2022316">
                  <a:extLst>
                    <a:ext uri="{9D8B030D-6E8A-4147-A177-3AD203B41FA5}">
                      <a16:colId xmlns:a16="http://schemas.microsoft.com/office/drawing/2014/main" xmlns="" val="1320958987"/>
                    </a:ext>
                  </a:extLst>
                </a:gridCol>
                <a:gridCol w="794851">
                  <a:extLst>
                    <a:ext uri="{9D8B030D-6E8A-4147-A177-3AD203B41FA5}">
                      <a16:colId xmlns:a16="http://schemas.microsoft.com/office/drawing/2014/main" xmlns="" val="1499531996"/>
                    </a:ext>
                  </a:extLst>
                </a:gridCol>
                <a:gridCol w="1825672">
                  <a:extLst>
                    <a:ext uri="{9D8B030D-6E8A-4147-A177-3AD203B41FA5}">
                      <a16:colId xmlns:a16="http://schemas.microsoft.com/office/drawing/2014/main" xmlns="" val="2005215777"/>
                    </a:ext>
                  </a:extLst>
                </a:gridCol>
                <a:gridCol w="794851">
                  <a:extLst>
                    <a:ext uri="{9D8B030D-6E8A-4147-A177-3AD203B41FA5}">
                      <a16:colId xmlns:a16="http://schemas.microsoft.com/office/drawing/2014/main" xmlns="" val="525585972"/>
                    </a:ext>
                  </a:extLst>
                </a:gridCol>
                <a:gridCol w="1359250">
                  <a:extLst>
                    <a:ext uri="{9D8B030D-6E8A-4147-A177-3AD203B41FA5}">
                      <a16:colId xmlns:a16="http://schemas.microsoft.com/office/drawing/2014/main" xmlns="" val="2597471029"/>
                    </a:ext>
                  </a:extLst>
                </a:gridCol>
              </a:tblGrid>
              <a:tr h="1378857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5082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План личностного развития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5082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ученика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10_Б__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класса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5082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МАОУ «Лицея №8»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5082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2020 - 2022 гг.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5082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(корпус 1)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39282442"/>
                  </a:ext>
                </a:extLst>
              </a:tr>
              <a:tr h="246740">
                <a:tc gridSpan="5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14300" algn="l"/>
                          <a:tab pos="250825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Цель: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06016660"/>
                  </a:ext>
                </a:extLst>
              </a:tr>
              <a:tr h="246740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4574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Обязательная часть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57516035"/>
                  </a:ext>
                </a:extLst>
              </a:tr>
              <a:tr h="24674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выбор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самооценка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40732586"/>
                  </a:ext>
                </a:extLst>
              </a:tr>
              <a:tr h="24674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Учебные достижения</a:t>
                      </a: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10349519"/>
                  </a:ext>
                </a:extLst>
              </a:tr>
              <a:tr h="24674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Индивидуальный проект</a:t>
                      </a: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97829760"/>
                  </a:ext>
                </a:extLst>
              </a:tr>
              <a:tr h="246740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584450" algn="l"/>
                        </a:tabLs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Часть, формируемая учеником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94866128"/>
                  </a:ext>
                </a:extLst>
              </a:tr>
              <a:tr h="246740">
                <a:tc rowSpan="3">
                  <a:txBody>
                    <a:bodyPr/>
                    <a:lstStyle/>
                    <a:p>
                      <a:pPr marL="342900" lvl="0" indent="-34290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КОД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286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«Ключевые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286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общелицейские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286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дела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лицейском уровне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51192815"/>
                  </a:ext>
                </a:extLst>
              </a:tr>
              <a:tr h="2467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уровне классов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58480862"/>
                  </a:ext>
                </a:extLst>
              </a:tr>
              <a:tr h="7402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индивидуальном уровне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29208435"/>
                  </a:ext>
                </a:extLst>
              </a:tr>
              <a:tr h="271398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«Организация предметно-эстетической среды»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2877157"/>
                  </a:ext>
                </a:extLst>
              </a:tr>
              <a:tr h="24674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3.«Профориентация»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47037687"/>
                  </a:ext>
                </a:extLst>
              </a:tr>
              <a:tr h="24674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«Экскурсии, экспедиции, походы»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43254521"/>
                  </a:ext>
                </a:extLst>
              </a:tr>
              <a:tr h="24674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</a:t>
                      </a: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«Курсы внеурочной деятельности»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32395432"/>
                  </a:ext>
                </a:extLst>
              </a:tr>
              <a:tr h="246740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</a:t>
                      </a: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Дополнительного образования»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09099633"/>
                  </a:ext>
                </a:extLst>
              </a:tr>
              <a:tr h="271398">
                <a:tc rowSpan="3" grid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 «Самоуправление»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лицейском уровне</a:t>
                      </a: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 баллов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6493862"/>
                  </a:ext>
                </a:extLst>
              </a:tr>
              <a:tr h="271398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уровне классов</a:t>
                      </a: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76290244"/>
                  </a:ext>
                </a:extLst>
              </a:tr>
              <a:tr h="493479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индивидуальном уровне</a:t>
                      </a: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4740987"/>
                  </a:ext>
                </a:extLst>
              </a:tr>
              <a:tr h="246740">
                <a:tc grid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7493" marR="274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398097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206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9973" t="23835" r="37143" b="25928"/>
          <a:stretch/>
        </p:blipFill>
        <p:spPr>
          <a:xfrm>
            <a:off x="2692867" y="-438755"/>
            <a:ext cx="6886090" cy="7498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48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579</TotalTime>
  <Words>464</Words>
  <Application>Microsoft Office PowerPoint</Application>
  <PresentationFormat>Произвольный</PresentationFormat>
  <Paragraphs>131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Легкий дым</vt:lpstr>
      <vt:lpstr>         ПРОГРАММА  ВОСПИТАНИЯ  МАОУ «Лицей № 8» г. Перми.  НОВОЕ ВРЕМЯ!  Классный руководитель? Работа с классом? Что изменилось?  </vt:lpstr>
      <vt:lpstr>Цель:</vt:lpstr>
      <vt:lpstr>Презентация PowerPoint</vt:lpstr>
      <vt:lpstr>Презентация PowerPoint</vt:lpstr>
      <vt:lpstr>  Изучаем себя   «Колесо баланса» </vt:lpstr>
      <vt:lpstr> Формулирование цели. Тренинг    «5  принципов»: </vt:lpstr>
      <vt:lpstr>Формирование маршрута личностного  развития старшеклассника.        МЛР  помогает старшеклассникам: - планировать и организовывать свою деятельность; -анализировать ее с позиций достижений; - выделять приоритеты, связанные с самоопределением; - выбирать инструменты для достижения целей.   ВИДЫ, ФОРМЫ И СОДЕРЖАНИЕ ДЕЯТЕЛЬНОСТИ      </vt:lpstr>
      <vt:lpstr>Презентация PowerPoint</vt:lpstr>
      <vt:lpstr>Презентация PowerPoint</vt:lpstr>
      <vt:lpstr>Колесо жизненного баланса (10 Б)</vt:lpstr>
      <vt:lpstr>    Цели, которые сформулировали обучающиеся 10 Б класса, связаны с возможностью использования ресурсов лицея для личностного развития   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Литяева Ольга Николаевна</cp:lastModifiedBy>
  <cp:revision>50</cp:revision>
  <dcterms:created xsi:type="dcterms:W3CDTF">2020-12-08T18:07:20Z</dcterms:created>
  <dcterms:modified xsi:type="dcterms:W3CDTF">2021-02-16T05:49:39Z</dcterms:modified>
</cp:coreProperties>
</file>