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82" r:id="rId4"/>
    <p:sldId id="287" r:id="rId5"/>
    <p:sldId id="296" r:id="rId6"/>
    <p:sldId id="283" r:id="rId7"/>
    <p:sldId id="295" r:id="rId8"/>
    <p:sldId id="298" r:id="rId9"/>
    <p:sldId id="276" r:id="rId10"/>
    <p:sldId id="275" r:id="rId11"/>
  </p:sldIdLst>
  <p:sldSz cx="9144000" cy="6858000" type="screen4x3"/>
  <p:notesSz cx="6735763" cy="9866313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4374A"/>
    <a:srgbClr val="666699"/>
    <a:srgbClr val="3399FF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8" autoAdjust="0"/>
    <p:restoredTop sz="93781" autoAdjust="0"/>
  </p:normalViewPr>
  <p:slideViewPr>
    <p:cSldViewPr>
      <p:cViewPr varScale="1">
        <p:scale>
          <a:sx n="75" d="100"/>
          <a:sy n="75" d="100"/>
        </p:scale>
        <p:origin x="141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23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81537"/>
            <a:ext cx="6480720" cy="1080120"/>
          </a:xfrm>
        </p:spPr>
        <p:txBody>
          <a:bodyPr/>
          <a:lstStyle>
            <a:lvl1pPr>
              <a:defRPr b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9168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69168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40000"/>
              <a:lumOff val="6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45157"/>
            <a:ext cx="7488832" cy="2952328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воспитательного потенциала учебного занятия</a:t>
            </a: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655676" y="3597485"/>
            <a:ext cx="5976664" cy="12965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Байбородова Людмила Васильевна,</a:t>
            </a:r>
          </a:p>
          <a:p>
            <a:pPr marL="0" indent="0" algn="ctr">
              <a:buNone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профессор, доктор педагогических наук, </a:t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педагогических технологий, </a:t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НЦ РАО при ЯГПУ им. К.Д. Ушинского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9" b="100000" l="0" r="992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07" t="9001" r="13110" b="9489"/>
          <a:stretch/>
        </p:blipFill>
        <p:spPr>
          <a:xfrm>
            <a:off x="2555776" y="4941168"/>
            <a:ext cx="1097112" cy="1070834"/>
          </a:xfrm>
          <a:prstGeom prst="rect">
            <a:avLst/>
          </a:prstGeom>
        </p:spPr>
      </p:pic>
      <p:pic>
        <p:nvPicPr>
          <p:cNvPr id="5" name="Picture 7" descr="Баннер кафедры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085184"/>
            <a:ext cx="1530979" cy="69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45157"/>
            <a:ext cx="7488832" cy="2952328"/>
          </a:xfrm>
        </p:spPr>
        <p:txBody>
          <a:bodyPr>
            <a:noAutofit/>
          </a:bodyPr>
          <a:lstStyle/>
          <a:p>
            <a:r>
              <a:rPr lang="ru-RU" sz="48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</a:t>
            </a: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1655676" y="3597485"/>
            <a:ext cx="5976664" cy="129657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Байбородова Людмила Васильевна,</a:t>
            </a:r>
          </a:p>
          <a:p>
            <a:pPr marL="0" indent="0" algn="ctr">
              <a:buNone/>
            </a:pP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профессор, доктор педагогических наук, </a:t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заведующий кафедрой педагогических технологий, </a:t>
            </a:r>
            <a:b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НЦ РАО при ЯГПУ им. К.Д. Ушинского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9" b="100000" l="0" r="992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07" t="9001" r="13110" b="9489"/>
          <a:stretch/>
        </p:blipFill>
        <p:spPr>
          <a:xfrm>
            <a:off x="2699792" y="4869160"/>
            <a:ext cx="1097112" cy="1070834"/>
          </a:xfrm>
          <a:prstGeom prst="rect">
            <a:avLst/>
          </a:prstGeom>
        </p:spPr>
      </p:pic>
      <p:pic>
        <p:nvPicPr>
          <p:cNvPr id="5" name="Picture 7" descr="Баннер кафедры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157192"/>
            <a:ext cx="1530979" cy="69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220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51720" y="332656"/>
            <a:ext cx="6661248" cy="11276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Воспитательные задачи учебного занятия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1772816"/>
            <a:ext cx="788538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личности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(формирование нравственных качеств,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коммуникативность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ответственность, целеустремленность,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инициативность,самостоятельность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др.)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 индивидуальности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(когнитивной, мотивационной, эмоциональной, волевой,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деятельностно-практической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сфер, сферы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саморегуляции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экзистенциальной сферы)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субъектности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(способности принимать обоснованные  решения и реализовывать их, управлять своей деятельностью по достижению поставленных задач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Развитие    отношений между субъектами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(взрослыми и детьми) на основе партнерства, равенства прав и ответственности, доверия и взаимоуважения, сотрудничества и диалога</a:t>
            </a:r>
          </a:p>
        </p:txBody>
      </p:sp>
    </p:spTree>
    <p:extLst>
      <p:ext uri="{BB962C8B-B14F-4D97-AF65-F5344CB8AC3E}">
        <p14:creationId xmlns:p14="http://schemas.microsoft.com/office/powerpoint/2010/main" val="346463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344816" cy="792088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Подходы к организации занятий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268760"/>
            <a:ext cx="8064896" cy="4968552"/>
          </a:xfrm>
          <a:solidFill>
            <a:srgbClr val="FFFFFF"/>
          </a:solidFill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1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Аксеологический</a:t>
            </a: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(присвоение ценностных смыслов информации, формирование нравственных убеждений, обогащение нравственного опыта);</a:t>
            </a:r>
          </a:p>
          <a:p>
            <a:pPr>
              <a:lnSpc>
                <a:spcPct val="150000"/>
              </a:lnSpc>
            </a:pPr>
            <a:r>
              <a:rPr lang="ru-RU" sz="1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Рефлексивно-деятельностный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(включение ребенка в преобразовательную личностно и социально значимую деятельность, формирование критического и осознанного отношения к этой деятельности, стимулирование самопознания,  самоанализа, самоконтроля, саморазвития);</a:t>
            </a: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Интегративно-вариативный</a:t>
            </a:r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(свободный и самостоятельной выбор ребенком способов организации собственной деятельности на основе  предложенных вариантов интеграции средств внешней и внутренней среды)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4793707"/>
              </p:ext>
            </p:extLst>
          </p:nvPr>
        </p:nvGraphicFramePr>
        <p:xfrm>
          <a:off x="179512" y="1268760"/>
          <a:ext cx="8640960" cy="502069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01561">
                  <a:extLst>
                    <a:ext uri="{9D8B030D-6E8A-4147-A177-3AD203B41FA5}">
                      <a16:colId xmlns:a16="http://schemas.microsoft.com/office/drawing/2014/main" val="3386819999"/>
                    </a:ext>
                  </a:extLst>
                </a:gridCol>
                <a:gridCol w="2395675">
                  <a:extLst>
                    <a:ext uri="{9D8B030D-6E8A-4147-A177-3AD203B41FA5}">
                      <a16:colId xmlns:a16="http://schemas.microsoft.com/office/drawing/2014/main" val="4049353952"/>
                    </a:ext>
                  </a:extLst>
                </a:gridCol>
                <a:gridCol w="2207420">
                  <a:extLst>
                    <a:ext uri="{9D8B030D-6E8A-4147-A177-3AD203B41FA5}">
                      <a16:colId xmlns:a16="http://schemas.microsoft.com/office/drawing/2014/main" val="2955784695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627468424"/>
                    </a:ext>
                  </a:extLst>
                </a:gridCol>
              </a:tblGrid>
              <a:tr h="10399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i="1" kern="12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Подход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Индивидуально-ориентированный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выявление и развитие индивидуальных характеристик ребенка: черт темперамента, всех сфер индивидуальности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Личностно-ориентированный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 выявление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 развития личностных качеств ребенка во взаимодействии с другими людьми и социальной средой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Субъектно-ориентированный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 -  самоорганизация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учебной </a:t>
                      </a:r>
                      <a:r>
                        <a:rPr lang="ru-RU" sz="1800" kern="12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деятеьности,ь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обеспечение возможности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обоснованного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самостоятельного принятия решений в учебных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ситуациях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323670"/>
                  </a:ext>
                </a:extLst>
              </a:tr>
              <a:tr h="6239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i="1" kern="120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Технология (примеры</a:t>
                      </a:r>
                      <a:r>
                        <a:rPr lang="ru-RU" sz="1800" i="1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Индивидуально-ориентированная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(технология решения индивидуальной проблемы, портфолио)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Личностно-ориентированная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(групповая</a:t>
                      </a:r>
                      <a:r>
                        <a:rPr lang="ru-RU" sz="180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парная работа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Субъектно-ориентированная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(проектирование индивидуальной образовательной деятельности)</a:t>
                      </a:r>
                    </a:p>
                  </a:txBody>
                  <a:tcPr marL="33913" marR="33913" marT="0" marB="0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783552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20880" cy="1008112"/>
          </a:xfrm>
        </p:spPr>
        <p:txBody>
          <a:bodyPr>
            <a:normAutofit/>
          </a:bodyPr>
          <a:lstStyle/>
          <a:p>
            <a:r>
              <a:rPr lang="ru-RU" sz="32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Человеко-ориентированные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подходы</a:t>
            </a:r>
          </a:p>
        </p:txBody>
      </p:sp>
    </p:spTree>
    <p:extLst>
      <p:ext uri="{BB962C8B-B14F-4D97-AF65-F5344CB8AC3E}">
        <p14:creationId xmlns:p14="http://schemas.microsoft.com/office/powerpoint/2010/main" val="364822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344816" cy="1224136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Принципы организации учебных занятий для повышения их воспитательного  потенциала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556792"/>
            <a:ext cx="7488832" cy="4680520"/>
          </a:xfrm>
        </p:spPr>
        <p:txBody>
          <a:bodyPr>
            <a:normAutofit fontScale="85000" lnSpcReduction="20000"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ценностно-смысловая направленность учебной деятельности;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свободный выбор и самоопределение; 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индивидуализация (стимулирование потребности в саморазвитии, опора на успех  ребенка, право на ошибку, принятие ребенка таким, какой он есть);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гибкость и вариативность;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синергия и нелинейность;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многообразие, сменяемость ролевых позиций;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педагогизация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взаимообучение</a:t>
            </a: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 взаимопомощь;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партнерство и сотворчество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1549"/>
            <a:ext cx="7920880" cy="100520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воспитательного потенциала  содержания учебного материала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196752"/>
            <a:ext cx="8280920" cy="5400600"/>
          </a:xfrm>
          <a:solidFill>
            <a:srgbClr val="FFFFFF"/>
          </a:solidFill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24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2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опора на личный опыт ребенка, учет личных интересов, образовательных и профессиональных планов;</a:t>
            </a:r>
          </a:p>
          <a:p>
            <a:pPr>
              <a:lnSpc>
                <a:spcPct val="120000"/>
              </a:lnSpc>
              <a:buNone/>
            </a:pP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	- усиление </a:t>
            </a:r>
            <a:r>
              <a:rPr lang="ru-RU" sz="2000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проблемности</a:t>
            </a: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, дискуссионности содержания;</a:t>
            </a:r>
          </a:p>
          <a:p>
            <a:pPr>
              <a:lnSpc>
                <a:spcPct val="120000"/>
              </a:lnSpc>
              <a:buNone/>
            </a:pP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	- обсуждение актуальных проблем страны, местных проблем в процессе изучения соответствующих тем;</a:t>
            </a:r>
          </a:p>
          <a:p>
            <a:pPr>
              <a:lnSpc>
                <a:spcPct val="120000"/>
              </a:lnSpc>
              <a:buNone/>
            </a:pP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	- развитие </a:t>
            </a:r>
            <a:r>
              <a:rPr lang="ru-RU" sz="2000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и интегративных связей, обеспечивающих формирование у обучающихся целостного представления о научно-предметной и ценностной картинах мира;</a:t>
            </a:r>
          </a:p>
          <a:p>
            <a:pPr>
              <a:lnSpc>
                <a:spcPct val="120000"/>
              </a:lnSpc>
              <a:buNone/>
            </a:pP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	- усиление практической направленности, применение  учебного материала в практической деятельности и  его использование в нестандартных ситуациях;</a:t>
            </a:r>
            <a:r>
              <a:rPr lang="ru-RU" sz="20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  <a:buNone/>
            </a:pPr>
            <a:r>
              <a:rPr lang="ru-RU" sz="20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>
              <a:lnSpc>
                <a:spcPct val="120000"/>
              </a:lnSpc>
              <a:buFontTx/>
              <a:buChar char="-"/>
            </a:pP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FontTx/>
              <a:buChar char="-"/>
            </a:pP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buNone/>
            </a:pP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91549"/>
            <a:ext cx="7344816" cy="100520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воспитательного потенциала содержания учебных занятий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992888" cy="453650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b="1" dirty="0">
                <a:solidFill>
                  <a:schemeClr val="tx1"/>
                </a:solidFill>
              </a:rPr>
              <a:t>	</a:t>
            </a:r>
            <a:r>
              <a:rPr lang="ru-RU" sz="3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Использование ресурсов социума, окружающей среды, расширение связей с окружающим миром :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-использование краеведческой информации, культурного местного исторического материала;</a:t>
            </a:r>
          </a:p>
          <a:p>
            <a:pPr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-проектная деятельность по решению  актуальных для ближайшего социума задач, по преобразованию окружающей среды;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-занятия вне школы (на природе, в музее, на базе организаций); 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-привлечение специалистов, умельцев, интересных жителей  к  проведению учебных занятий</a:t>
            </a:r>
          </a:p>
          <a:p>
            <a:pPr>
              <a:lnSpc>
                <a:spcPct val="120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Приобщение семьи, родителей к решению учебных задач (семейные творческие задания,  конкурсы, проекты, занятия с участием родителей); </a:t>
            </a:r>
          </a:p>
          <a:p>
            <a:pPr>
              <a:lnSpc>
                <a:spcPct val="120000"/>
              </a:lnSpc>
              <a:buNone/>
            </a:pPr>
            <a:r>
              <a:rPr lang="ru-RU" sz="3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	Взаимосвязь учебной и </a:t>
            </a:r>
            <a:r>
              <a:rPr lang="ru-RU" sz="3400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34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 деятельности детей</a:t>
            </a:r>
          </a:p>
          <a:p>
            <a:pPr>
              <a:buFontTx/>
              <a:buChar char="-"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accent3"/>
                </a:solidFill>
              </a:rPr>
              <a:t>Педагогические средства  (технологии, формы, методы) должны быть: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700808"/>
            <a:ext cx="7128792" cy="4536504"/>
          </a:xfrm>
        </p:spPr>
        <p:txBody>
          <a:bodyPr>
            <a:normAutofit fontScale="40000" lnSpcReduction="20000"/>
          </a:bodyPr>
          <a:lstStyle/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Ориентированными на ребенка, его особенности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Диалоговыми, предусматривающими равноправный обмен информацией, партнерскую позицию участников образовательного процесса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Коммуникативными, формирующими умение работать в команде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Творческими, способствующими развитию </a:t>
            </a:r>
            <a:r>
              <a:rPr lang="ru-RU" sz="5100" dirty="0" err="1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, гибкости, системности, критичности мышления</a:t>
            </a:r>
            <a:r>
              <a:rPr lang="ru-RU" sz="5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Ситуативными и органичными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Интегративными и комплексными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Игровыми и состязательными,  позволяющими сделать любое полезное занятие детей напряженным увлечением</a:t>
            </a:r>
          </a:p>
          <a:p>
            <a:r>
              <a:rPr lang="ru-RU" sz="51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Субъектно-ориентированными, предусматривающими самостоятельный выбор  и обоснование целей ребенком, способов их достижения </a:t>
            </a:r>
          </a:p>
          <a:p>
            <a:pPr>
              <a:buNone/>
            </a:pPr>
            <a:endParaRPr lang="ru-RU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accent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866010"/>
              </p:ext>
            </p:extLst>
          </p:nvPr>
        </p:nvGraphicFramePr>
        <p:xfrm>
          <a:off x="323528" y="980728"/>
          <a:ext cx="8420100" cy="487327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23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878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51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Этапы</a:t>
                      </a:r>
                      <a:endParaRPr lang="ru-RU" sz="1800" b="1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Краткая характеристика</a:t>
                      </a:r>
                      <a:endParaRPr lang="ru-RU" sz="1800" b="1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0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Самодиагностика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Осознание себя: «Какой я?», «Что я знаю?», «Что я умею?», и наоборот: «Чего не знаю?», «Чего не умею?» и т. п.</a:t>
                      </a:r>
                      <a:endParaRPr lang="ru-RU" sz="16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76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Самоанализ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Поиск ответов на вопросы: «Что мне помогло добиться положительных результатов и почему?», «Что мне мешало быть более успешным и почему?» и др.</a:t>
                      </a:r>
                      <a:endParaRPr lang="ru-RU" sz="16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3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Самоопределение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Постановка целей, задач, определение перспектив, путей их достижения: «К чему стремиться и почему?», «Как этого добиться?»</a:t>
                      </a:r>
                      <a:endParaRPr lang="ru-RU" sz="16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7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Самореализация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Самостоятельный поиск способов решения учащимися поставленных задач, принятие самостоятельных решений и их реализация</a:t>
                      </a:r>
                      <a:endParaRPr lang="ru-RU" sz="16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4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Самооценка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Сопоставление достигнутого результата с планируемым, выявление и обоснование причин успехов и недостатков</a:t>
                      </a:r>
                      <a:endParaRPr lang="ru-RU" sz="16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474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i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Самоутверждение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Вывод о целесообразности выбранного пути, поставленных целей и задач, внесение корректив в дальнейшие действия</a:t>
                      </a:r>
                      <a:endParaRPr lang="ru-RU" sz="1600" kern="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77" marR="6857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429122" y="260648"/>
            <a:ext cx="8208912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Субъектно-ориентированная технология</a:t>
            </a:r>
          </a:p>
        </p:txBody>
      </p:sp>
    </p:spTree>
    <p:extLst>
      <p:ext uri="{BB962C8B-B14F-4D97-AF65-F5344CB8AC3E}">
        <p14:creationId xmlns:p14="http://schemas.microsoft.com/office/powerpoint/2010/main" val="46099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47d99a5bde478a882c68ad1d636e7c2f0fe"/>
</p:tagLst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3280</TotalTime>
  <Words>565</Words>
  <Application>Microsoft Office PowerPoint</Application>
  <PresentationFormat>Экран (4:3)</PresentationFormat>
  <Paragraphs>84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Тема Office</vt:lpstr>
      <vt:lpstr>Повышение воспитательного потенциала учебного занятия</vt:lpstr>
      <vt:lpstr>Презентация PowerPoint</vt:lpstr>
      <vt:lpstr>Подходы к организации занятий</vt:lpstr>
      <vt:lpstr>Человеко-ориентированные подходы</vt:lpstr>
      <vt:lpstr>Принципы организации учебных занятий для повышения их воспитательного  потенциала</vt:lpstr>
      <vt:lpstr>Повышение воспитательного потенциала  содержания учебного материала</vt:lpstr>
      <vt:lpstr>Повышение воспитательного потенциала содержания учебных занятий</vt:lpstr>
      <vt:lpstr>Педагогические средства  (технологии, формы, методы) должны быть:</vt:lpstr>
      <vt:lpstr>Презентация PowerPoint</vt:lpstr>
      <vt:lpstr>Спасибо за внимание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Розовые ромбы</dc:title>
  <dc:creator>obstinate</dc:creator>
  <dc:description>Шаблон презентации с сайта https://presentation-creation.ru/</dc:description>
  <cp:lastModifiedBy>Пользователь</cp:lastModifiedBy>
  <cp:revision>1318</cp:revision>
  <cp:lastPrinted>2021-02-15T08:23:22Z</cp:lastPrinted>
  <dcterms:created xsi:type="dcterms:W3CDTF">2018-02-25T09:09:03Z</dcterms:created>
  <dcterms:modified xsi:type="dcterms:W3CDTF">2021-02-17T18:27:31Z</dcterms:modified>
</cp:coreProperties>
</file>