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454" r:id="rId2"/>
    <p:sldId id="444" r:id="rId3"/>
    <p:sldId id="445" r:id="rId4"/>
    <p:sldId id="425" r:id="rId5"/>
    <p:sldId id="455" r:id="rId6"/>
    <p:sldId id="446" r:id="rId7"/>
    <p:sldId id="456" r:id="rId8"/>
    <p:sldId id="447" r:id="rId9"/>
    <p:sldId id="463" r:id="rId10"/>
    <p:sldId id="448" r:id="rId11"/>
    <p:sldId id="458" r:id="rId12"/>
    <p:sldId id="449" r:id="rId13"/>
    <p:sldId id="450" r:id="rId14"/>
    <p:sldId id="451" r:id="rId15"/>
    <p:sldId id="452" r:id="rId16"/>
    <p:sldId id="459" r:id="rId17"/>
    <p:sldId id="453" r:id="rId18"/>
    <p:sldId id="460" r:id="rId19"/>
    <p:sldId id="466" r:id="rId20"/>
    <p:sldId id="465" r:id="rId21"/>
    <p:sldId id="46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3768" autoAdjust="0"/>
  </p:normalViewPr>
  <p:slideViewPr>
    <p:cSldViewPr>
      <p:cViewPr>
        <p:scale>
          <a:sx n="100" d="100"/>
          <a:sy n="100" d="100"/>
        </p:scale>
        <p:origin x="-1944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60CF7-0122-4F78-B327-0C494007B34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6E785-A1A8-4D61-B1CC-E72404C07F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8166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3290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3290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93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6E785-A1A8-4D61-B1CC-E72404C07F6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65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E0E29-172A-4A80-B356-688DCB4C516C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7CC2F-69B7-40DA-9DF6-1800AEAFEF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vivatkade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>
          <a:xfrm>
            <a:off x="36512" y="764704"/>
            <a:ext cx="9144000" cy="4536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sz="5400" b="1" i="0" u="none" strike="noStrike" kern="120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ДЕЯТЕЛЬНОСТНАЯ РОЛЬ КЛАССНОГО РУКОВОДИТЕЛЯ В ВОСПИТАТЕЛЬНОЙ СРЕДЕ КАДЕТСКОГО КОРПУСА ОБЩЕОБРАЗОВАТЕЛЬНОЙ </a:t>
            </a:r>
            <a:r>
              <a:rPr kumimoji="0" lang="ru-RU" sz="5400" b="1" i="0" u="none" strike="noStrike" kern="120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ШКОЛЫ</a:t>
            </a:r>
            <a:endParaRPr kumimoji="0" lang="ru-RU" sz="54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805264"/>
            <a:ext cx="8964488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rgbClr val="002060"/>
                </a:solidFill>
              </a:rPr>
              <a:t>Шамсутдинов Руслан Викторович – директор МАОУ «Школа № 2 </a:t>
            </a:r>
            <a:br>
              <a:rPr lang="ru-RU" sz="2000" b="1" i="1" kern="1200" dirty="0" smtClean="0">
                <a:solidFill>
                  <a:srgbClr val="002060"/>
                </a:solidFill>
              </a:rPr>
            </a:br>
            <a:r>
              <a:rPr lang="ru-RU" sz="2000" b="1" i="1" kern="1200" dirty="0" smtClean="0">
                <a:solidFill>
                  <a:srgbClr val="002060"/>
                </a:solidFill>
              </a:rPr>
              <a:t>с кадетскими классами» Губахинского </a:t>
            </a:r>
            <a:r>
              <a:rPr lang="ru-RU" sz="2000" b="1" i="1" dirty="0" smtClean="0">
                <a:solidFill>
                  <a:srgbClr val="002060"/>
                </a:solidFill>
              </a:rPr>
              <a:t>городского округа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Пермского края,</a:t>
            </a:r>
            <a:br>
              <a:rPr lang="ru-RU" sz="2000" b="1" i="1" kern="1200" dirty="0" smtClean="0">
                <a:solidFill>
                  <a:srgbClr val="002060"/>
                </a:solidFill>
              </a:rPr>
            </a:br>
            <a:r>
              <a:rPr lang="ru-RU" sz="2000" b="1" i="1" kern="1200" dirty="0" smtClean="0">
                <a:solidFill>
                  <a:srgbClr val="002060"/>
                </a:solidFill>
              </a:rPr>
              <a:t>педагог высшей квалификационной категории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44624"/>
            <a:ext cx="8964488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Всероссийская научно-практическая конференция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«Классный руководитель в современной школе: новые вызовы»</a:t>
            </a:r>
          </a:p>
        </p:txBody>
      </p:sp>
      <p:pic>
        <p:nvPicPr>
          <p:cNvPr id="5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89961"/>
            <a:ext cx="3312368" cy="1587311"/>
          </a:xfrm>
          <a:prstGeom prst="rect">
            <a:avLst/>
          </a:prstGeom>
          <a:noFill/>
        </p:spPr>
      </p:pic>
      <p:pic>
        <p:nvPicPr>
          <p:cNvPr id="123906" name="Picture 2" descr="https://psv4.userapi.com/c537232/u323959177/docs/d12/f586e8ad8ff4/emblema.png?extra=0anFD6AwbcIB1dVSoH494FDzVEHcXtFqKIm0cSz-Csvc-rGblNC8gGgvEPZ8VQm_B3a6ReqssTb1tl8TJ0NWJUKAZrLchpvae6POknMn_aELAB4zj7Um6jjVi2ylVGmMMj_rAaAzrnBMWnsVGNh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285773"/>
            <a:ext cx="1878297" cy="14633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ЭКСКУРСИИ, ЭКСПЕДИЦИИ, ПОХОДЫ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2"/>
          <a:ext cx="8856984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РОЛЬ КЛАССНОГО РУКОВОДИТЕЛЯ</a:t>
                      </a:r>
                      <a:br>
                        <a:rPr lang="ru-RU" sz="3200" dirty="0" smtClean="0"/>
                      </a:br>
                      <a:r>
                        <a:rPr lang="ru-RU" sz="2400" b="0" i="1" dirty="0" smtClean="0"/>
                        <a:t>Объединение воспитывающих ресурсов образовательной сети</a:t>
                      </a:r>
                      <a:endParaRPr lang="ru-RU" sz="3200" b="0" i="1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Активное участие кадет в</a:t>
                      </a:r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у</a:t>
                      </a: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чебно-тренировочных сборах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Конкурсный отбор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во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Всероссийские военно-патриотические лагеря «Бородино», «Гвардеец», «Юнармеец» и другие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Организация походов к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памятникам природы, дней здоровья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Проведение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«Уроков мужества», «Уроков Памяти» на базе музеев, экспозиций, «Постов № 1» у обелисков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Проведение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туристических слетов, командно-штабных учений, «Школ безопасности», учебных экспедиций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ЭКСКУРСИИ, ЭКСПЕДИЦИИ, ПОХОДЫ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3" descr="C:\Users\Admin\Pictures\2013-2014\лето 2014\Поход_03.07-05.07.2014\DSC00278.JPG"/>
          <p:cNvPicPr>
            <a:picLocks noChangeAspect="1" noChangeArrowheads="1"/>
          </p:cNvPicPr>
          <p:nvPr/>
        </p:nvPicPr>
        <p:blipFill>
          <a:blip r:embed="rId3" cstate="print"/>
          <a:srcRect l="8001" t="10666" b="8783"/>
          <a:stretch>
            <a:fillRect/>
          </a:stretch>
        </p:blipFill>
        <p:spPr bwMode="auto">
          <a:xfrm>
            <a:off x="107504" y="3962928"/>
            <a:ext cx="3024336" cy="198635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107504" y="5635348"/>
            <a:ext cx="3024336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У памятника природы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5" name="Picture 1" descr="D:\Мои документы\Изображения\2016-2017\Лето 2017\20170611-18_Бородино2017\17.06.2017\DSC07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0767"/>
            <a:ext cx="3744416" cy="210900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Picture 2" descr="https://pp.vk.me/c614623/v614623261/ddfa/hMK3W0rdNZQ.jpg"/>
          <p:cNvPicPr>
            <a:picLocks noChangeAspect="1" noChangeArrowheads="1"/>
          </p:cNvPicPr>
          <p:nvPr/>
        </p:nvPicPr>
        <p:blipFill>
          <a:blip r:embed="rId5" cstate="print"/>
          <a:srcRect b="11111"/>
          <a:stretch>
            <a:fillRect/>
          </a:stretch>
        </p:blipFill>
        <p:spPr bwMode="auto">
          <a:xfrm>
            <a:off x="3275856" y="3573016"/>
            <a:ext cx="2862000" cy="190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TextBox 7"/>
          <p:cNvSpPr txBox="1"/>
          <p:nvPr/>
        </p:nvSpPr>
        <p:spPr>
          <a:xfrm>
            <a:off x="3275856" y="5157193"/>
            <a:ext cx="2862000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Выставка боевой техники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9" name="Picture 3" descr="D:\Мои документы\Изображения\2016-2017\20160902 - День здоровья\DSC01780.JPG"/>
          <p:cNvPicPr>
            <a:picLocks noChangeAspect="1" noChangeArrowheads="1"/>
          </p:cNvPicPr>
          <p:nvPr/>
        </p:nvPicPr>
        <p:blipFill>
          <a:blip r:embed="rId6" cstate="print"/>
          <a:srcRect l="22532"/>
          <a:stretch>
            <a:fillRect/>
          </a:stretch>
        </p:blipFill>
        <p:spPr bwMode="auto">
          <a:xfrm>
            <a:off x="5796136" y="1412776"/>
            <a:ext cx="2979772" cy="21664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467544" y="3140968"/>
            <a:ext cx="3744416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Всероссийский лагерь «Бородино»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6136" y="3284984"/>
            <a:ext cx="3006016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Туристический слет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4450" name="Picture 2" descr="https://sun9-74.userapi.com/impg/6AmhEkQYrhnB_9rDgTAo1Xpd32To4C0Bz9i-ig/u8-IOTpq9Zc.jpg?size=1600x900&amp;quality=96&amp;proxy=1&amp;sign=8a5b6234d0b77b441bd3c270ab3db121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725144"/>
            <a:ext cx="3200356" cy="18002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TextBox 11"/>
          <p:cNvSpPr txBox="1"/>
          <p:nvPr/>
        </p:nvSpPr>
        <p:spPr>
          <a:xfrm>
            <a:off x="5868144" y="4725144"/>
            <a:ext cx="3168352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Водный поход по Вишере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93610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МОДУЛИ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ПРОФОРИЕНТАЦИЯ и ПРОПЕДЕВТИКА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2"/>
          <a:ext cx="8856984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РОЛЬ КЛАССНОГО РУКОВОДИТЕЛЯ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1" dirty="0" smtClean="0"/>
                        <a:t>Классный руководитель – навигатор профессий</a:t>
                      </a:r>
                      <a:endParaRPr lang="ru-RU" sz="24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u="sng" dirty="0" smtClean="0">
                          <a:solidFill>
                            <a:srgbClr val="002060"/>
                          </a:solidFill>
                        </a:rPr>
                        <a:t>НАЧАЛЬНАЯ ШКОЛА.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Пропедевтика кадетства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через у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частие в образовательных событиях «Будущий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кадет», «Хочу стать кадетом»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u="sng" dirty="0" smtClean="0">
                          <a:solidFill>
                            <a:srgbClr val="002060"/>
                          </a:solidFill>
                        </a:rPr>
                        <a:t>ОСНОВНАЯ</a:t>
                      </a:r>
                      <a:r>
                        <a:rPr lang="ru-RU" sz="2800" b="1" u="sng" baseline="0" dirty="0" smtClean="0">
                          <a:solidFill>
                            <a:srgbClr val="002060"/>
                          </a:solidFill>
                        </a:rPr>
                        <a:t> ШКОЛА.</a:t>
                      </a:r>
                      <a:br>
                        <a:rPr lang="ru-RU" sz="2800" b="1" u="sng" baseline="0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Организация социальных проб, краткосрочных курсов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u="sng" dirty="0" smtClean="0">
                          <a:solidFill>
                            <a:srgbClr val="002060"/>
                          </a:solidFill>
                        </a:rPr>
                        <a:t>СТАРШАЯ ШКОЛА.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Организация взаимодействия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с шефскими структурами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(СУ СК России по Пермскому краю, ВУЗами и СУЗами)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93610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ПРОФОРИЕНТАЦИЯ и ПРОПЕДЕВТИКА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1" descr="D:\Мои документы\Изображения\2016-2017\20170217-18_Краевой ДЗО_Красновишерск\DSC042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24743"/>
            <a:ext cx="3555835" cy="200278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0354" name="Picture 2" descr="https://sun9-47.userapi.com/impf/c849524/v849524001/1bb4ea/Tz1JxBHtgek.jpg?size=2560x1440&amp;quality=96&amp;proxy=1&amp;sign=418414124ea705489d50f38867442dd3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1"/>
            <a:ext cx="3600400" cy="202522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0356" name="Picture 4" descr="https://sun9-31.userapi.com/impg/9d75DnvvjLnV1mUS0YeWqlMhJeD-mL1Odvu0kQ/BlTY_ewHYzs.jpg?size=1280x720&amp;quality=96&amp;proxy=1&amp;sign=2cec9bbb6ded35c6690c23d14e2c68f2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73016"/>
            <a:ext cx="3384376" cy="19037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467544" y="5188896"/>
            <a:ext cx="3384376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Навыки спасательной операции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924944"/>
            <a:ext cx="360040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Командно-штабные учения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36096" y="2821522"/>
            <a:ext cx="360040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Практика в МЧС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0358" name="Picture 6" descr="https://sun9-71.userapi.com/impf/c851120/v851120988/ef32a/Q-yc6qB0WEk.jpg?size=2560x1810&amp;quality=96&amp;proxy=1&amp;sign=a87ddd01d87ca8dcd281ed6896036659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7297" y="3501008"/>
            <a:ext cx="4582767" cy="32401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ШКОЛЬНЫЕ МЕДИА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07584"/>
          <a:ext cx="885698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РОЛЬ КЛАССНОГО РУКОВОДИТЕЛЯ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1" dirty="0" smtClean="0"/>
                        <a:t>Обеспечение</a:t>
                      </a:r>
                      <a:r>
                        <a:rPr lang="ru-RU" sz="2400" b="0" i="1" baseline="0" dirty="0" smtClean="0"/>
                        <a:t> информационной открытости, формирование коммуникативной культуры       </a:t>
                      </a:r>
                      <a:r>
                        <a:rPr lang="en-US" sz="2800" b="1" i="1" dirty="0" smtClean="0">
                          <a:solidFill>
                            <a:schemeClr val="bg1"/>
                          </a:solidFill>
                        </a:rPr>
                        <a:t>vk.com/vivatkadet</a:t>
                      </a:r>
                      <a:endParaRPr lang="ru-RU" sz="2400" i="1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8305" name="Picture 1"/>
          <p:cNvPicPr>
            <a:picLocks noChangeAspect="1" noChangeArrowheads="1"/>
          </p:cNvPicPr>
          <p:nvPr/>
        </p:nvPicPr>
        <p:blipFill>
          <a:blip r:embed="rId3" cstate="print"/>
          <a:srcRect b="7539"/>
          <a:stretch>
            <a:fillRect/>
          </a:stretch>
        </p:blipFill>
        <p:spPr bwMode="auto">
          <a:xfrm>
            <a:off x="1259632" y="2564904"/>
            <a:ext cx="6696744" cy="410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93610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ПРЕДМЕТНО-ЭСТЕТИЧЕСКАЯ СРЕДА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24744"/>
          <a:ext cx="8856984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РОЛЬ КЛАССНОГО РУКОВОДИТЕЛЯ</a:t>
                      </a:r>
                      <a:br>
                        <a:rPr lang="ru-RU" sz="3200" dirty="0" smtClean="0"/>
                      </a:br>
                      <a:r>
                        <a:rPr lang="ru-RU" sz="2400" b="0" i="1" dirty="0" smtClean="0">
                          <a:solidFill>
                            <a:schemeClr val="bg1"/>
                          </a:solidFill>
                        </a:rPr>
                        <a:t>Формирование чувства стиля и причастности </a:t>
                      </a:r>
                      <a:br>
                        <a:rPr lang="ru-RU" sz="2400" b="0" i="1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ru-RU" sz="2400" b="0" i="1" dirty="0" smtClean="0">
                          <a:solidFill>
                            <a:schemeClr val="bg1"/>
                          </a:solidFill>
                        </a:rPr>
                        <a:t>к коллективу</a:t>
                      </a:r>
                      <a:r>
                        <a:rPr lang="ru-RU" sz="2400" b="0" i="1" baseline="0" dirty="0" smtClean="0">
                          <a:solidFill>
                            <a:schemeClr val="bg1"/>
                          </a:solidFill>
                        </a:rPr>
                        <a:t> единомышленников – кадет</a:t>
                      </a:r>
                      <a:endParaRPr lang="ru-RU" sz="3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Создание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в каждом учебном кабинете классных уголков, объединенных общим стилем, но уникальных содержанием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Содержательное наполнение среды классных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кабинетов </a:t>
                      </a:r>
                      <a:b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</a:b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(по видам и родам Вооруженных Сил России)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Создание регулярно сменяемых экспозиций в учебных кабинетах и зонах общего пользования (коворкинг)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Обеспечение комфортной и безопасной среды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ПРЕДМЕТНО-ЭСТЕТИЧЕСКАЯ СРЕДА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2" descr="D:\Мои документы\Изображения\2017-2018\20180320_Вместе мы - сила\DSC01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980728"/>
            <a:ext cx="3484055" cy="19626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Picture 3" descr="D:\Мои документы\Изображения\2017-2018\Аквариум\DSC00214.JPG"/>
          <p:cNvPicPr>
            <a:picLocks noChangeAspect="1" noChangeArrowheads="1"/>
          </p:cNvPicPr>
          <p:nvPr/>
        </p:nvPicPr>
        <p:blipFill>
          <a:blip r:embed="rId4" cstate="print"/>
          <a:srcRect t="18919" r="13194"/>
          <a:stretch>
            <a:fillRect/>
          </a:stretch>
        </p:blipFill>
        <p:spPr bwMode="auto">
          <a:xfrm>
            <a:off x="323528" y="1018627"/>
            <a:ext cx="4032448" cy="212234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420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2348880"/>
            <a:ext cx="30480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869160"/>
            <a:ext cx="381079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4049" y="2863223"/>
            <a:ext cx="4139951" cy="2077945"/>
          </a:xfrm>
          <a:prstGeom prst="roundRect">
            <a:avLst>
              <a:gd name="adj" fmla="val 19906"/>
            </a:avLst>
          </a:prstGeom>
          <a:solidFill>
            <a:schemeClr val="bg1">
              <a:alpha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dirty="0" smtClean="0">
                <a:solidFill>
                  <a:srgbClr val="FF0000"/>
                </a:solidFill>
              </a:rPr>
              <a:t>Рекреационные зоны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 </a:t>
            </a:r>
            <a:r>
              <a:rPr lang="ru-RU" sz="2800" b="1" i="1" dirty="0" smtClean="0">
                <a:solidFill>
                  <a:srgbClr val="FF0000"/>
                </a:solidFill>
              </a:rPr>
              <a:t>настольными и развивающими играми, </a:t>
            </a:r>
            <a:r>
              <a:rPr lang="ru-RU" sz="2800" b="1" i="1" dirty="0" smtClean="0">
                <a:solidFill>
                  <a:srgbClr val="FF0000"/>
                </a:solidFill>
              </a:rPr>
              <a:t>живыми уголками</a:t>
            </a:r>
            <a:r>
              <a:rPr lang="ru-RU" sz="2800" b="1" i="1" kern="1200" dirty="0" smtClean="0">
                <a:solidFill>
                  <a:srgbClr val="FF0000"/>
                </a:solidFill>
              </a:rPr>
              <a:t/>
            </a:r>
            <a:br>
              <a:rPr lang="ru-RU" sz="2800" b="1" i="1" kern="1200" dirty="0" smtClean="0">
                <a:solidFill>
                  <a:srgbClr val="FF000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Площадь: </a:t>
            </a:r>
            <a:r>
              <a:rPr lang="ru-RU" sz="2800" b="1" i="1" dirty="0" smtClean="0">
                <a:solidFill>
                  <a:srgbClr val="FF0000"/>
                </a:solidFill>
              </a:rPr>
              <a:t>20 </a:t>
            </a:r>
            <a:r>
              <a:rPr lang="ru-RU" sz="2000" b="1" i="1" dirty="0" smtClean="0">
                <a:solidFill>
                  <a:srgbClr val="FF0000"/>
                </a:solidFill>
              </a:rPr>
              <a:t>м</a:t>
            </a:r>
            <a:r>
              <a:rPr lang="en-US" sz="2000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sz="2000" b="1" i="1" baseline="30000" dirty="0" smtClean="0">
                <a:solidFill>
                  <a:srgbClr val="FF0000"/>
                </a:solidFill>
              </a:rPr>
              <a:t>       </a:t>
            </a:r>
            <a:r>
              <a:rPr lang="ru-RU" sz="2800" b="1" i="1" dirty="0" smtClean="0">
                <a:solidFill>
                  <a:srgbClr val="FF0000"/>
                </a:solidFill>
              </a:rPr>
              <a:t/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dirty="0" smtClean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009" y="3356992"/>
            <a:ext cx="2699791" cy="3096344"/>
          </a:xfrm>
          <a:prstGeom prst="roundRect">
            <a:avLst>
              <a:gd name="adj" fmla="val 19906"/>
            </a:avLst>
          </a:prstGeom>
          <a:solidFill>
            <a:schemeClr val="bg1">
              <a:alpha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dirty="0" smtClean="0">
                <a:solidFill>
                  <a:srgbClr val="FF0000"/>
                </a:solidFill>
              </a:rPr>
              <a:t>Залы </a:t>
            </a:r>
            <a:r>
              <a:rPr lang="ru-RU" sz="2800" b="1" i="1" dirty="0" smtClean="0">
                <a:solidFill>
                  <a:srgbClr val="FF0000"/>
                </a:solidFill>
              </a:rPr>
              <a:t>общих построений</a:t>
            </a:r>
            <a:r>
              <a:rPr lang="ru-RU" sz="2800" b="1" i="1" kern="1200" dirty="0" smtClean="0">
                <a:solidFill>
                  <a:srgbClr val="FF0000"/>
                </a:solidFill>
              </a:rPr>
              <a:t/>
            </a:r>
            <a:br>
              <a:rPr lang="ru-RU" sz="2800" b="1" i="1" kern="1200" dirty="0" smtClean="0">
                <a:solidFill>
                  <a:srgbClr val="FF0000"/>
                </a:solidFill>
              </a:rPr>
            </a:br>
            <a:r>
              <a:rPr lang="ru-RU" b="1" i="1" kern="1200" dirty="0" smtClean="0">
                <a:solidFill>
                  <a:srgbClr val="002060"/>
                </a:solidFill>
              </a:rPr>
              <a:t>Площадь: </a:t>
            </a:r>
            <a:r>
              <a:rPr lang="ru-RU" sz="2800" b="1" i="1" kern="1200" dirty="0" smtClean="0">
                <a:solidFill>
                  <a:srgbClr val="FF0000"/>
                </a:solidFill>
              </a:rPr>
              <a:t>200 </a:t>
            </a:r>
            <a:r>
              <a:rPr lang="ru-RU" sz="2000" b="1" i="1" dirty="0" smtClean="0">
                <a:solidFill>
                  <a:srgbClr val="FF0000"/>
                </a:solidFill>
              </a:rPr>
              <a:t>м</a:t>
            </a:r>
            <a:r>
              <a:rPr lang="en-US" sz="2000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sz="2000" b="1" i="1" baseline="30000" dirty="0" smtClean="0">
                <a:solidFill>
                  <a:srgbClr val="FF0000"/>
                </a:solidFill>
              </a:rPr>
              <a:t/>
            </a:r>
            <a:br>
              <a:rPr lang="ru-RU" sz="2000" b="1" i="1" baseline="30000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Оборудованы </a:t>
            </a:r>
            <a:r>
              <a:rPr lang="ru-RU" b="1" i="1" dirty="0" smtClean="0">
                <a:solidFill>
                  <a:srgbClr val="002060"/>
                </a:solidFill>
              </a:rPr>
              <a:t>аудио- и видео-трансляционными системами, учебными местами для работы с оружием</a:t>
            </a: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b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РОДИТЕЛЯМИ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2"/>
          <a:ext cx="8856984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РОЛЬ КЛАССНОГО РУКОВОДИТЕЛЯ</a:t>
                      </a:r>
                      <a:br>
                        <a:rPr lang="ru-RU" sz="3200" dirty="0" smtClean="0"/>
                      </a:br>
                      <a:r>
                        <a:rPr lang="ru-RU" sz="2400" b="0" i="1" dirty="0" smtClean="0"/>
                        <a:t>Обеспечение вовлеченности родителей</a:t>
                      </a:r>
                      <a:r>
                        <a:rPr lang="ru-RU" sz="2400" b="0" i="1" baseline="0" dirty="0" smtClean="0"/>
                        <a:t> в процесс воспитания</a:t>
                      </a:r>
                      <a:endParaRPr lang="ru-RU" sz="32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Родительское образование и консультирование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Совместные мероприятия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(«Кадетские старты», квест-игры, «Спортивные каникулы»)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Вовлечение родителей в систему управления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Взаимодействие всех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участников воспитательного процесса через постановку и решение общих задач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b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РОДИТЕЛЯМИ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1" descr="D:\Мои документы\Изображения\2018-2019\20180913_Общее собрание\DSC05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196752"/>
            <a:ext cx="4860032" cy="27556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3" descr="D:\Мои документы\Изображения\2016-2017\20170310_Кадетские старты\DSC04469.JPG"/>
          <p:cNvPicPr>
            <a:picLocks noChangeAspect="1" noChangeArrowheads="1"/>
          </p:cNvPicPr>
          <p:nvPr/>
        </p:nvPicPr>
        <p:blipFill>
          <a:blip r:embed="rId4" cstate="print"/>
          <a:srcRect l="40530" r="18940"/>
          <a:stretch>
            <a:fillRect/>
          </a:stretch>
        </p:blipFill>
        <p:spPr bwMode="auto">
          <a:xfrm>
            <a:off x="323528" y="1268760"/>
            <a:ext cx="2232248" cy="310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Picture 1" descr="D:\Мои документы\Изображения\2018-2019\20190315_Кадетские старты\DSC00398.JPG"/>
          <p:cNvPicPr>
            <a:picLocks noChangeAspect="1" noChangeArrowheads="1"/>
          </p:cNvPicPr>
          <p:nvPr/>
        </p:nvPicPr>
        <p:blipFill>
          <a:blip r:embed="rId5" cstate="print"/>
          <a:srcRect t="40754"/>
          <a:stretch>
            <a:fillRect/>
          </a:stretch>
        </p:blipFill>
        <p:spPr bwMode="auto">
          <a:xfrm>
            <a:off x="2627784" y="4168476"/>
            <a:ext cx="6372200" cy="21386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4067944" y="1196752"/>
            <a:ext cx="4824536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Родители и кадеты на общем собрании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5989874"/>
            <a:ext cx="6408712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Спортивные каникулы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077072"/>
            <a:ext cx="2232248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Кадетские старты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835696" y="1844824"/>
            <a:ext cx="2550628" cy="6142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Прямоугольник 5"/>
          <p:cNvSpPr/>
          <p:nvPr/>
        </p:nvSpPr>
        <p:spPr>
          <a:xfrm>
            <a:off x="0" y="44624"/>
            <a:ext cx="9144000" cy="1008112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ВПО «ВИВАТ, КАДЕТ!» - </a:t>
            </a:r>
            <a:r>
              <a:rPr lang="ru-RU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ФЕДЕРАЛЬНАЯ ИННОВАЦИОННАЯ ПЛОЩАДКА</a:t>
            </a:r>
            <a:endParaRPr lang="ru-RU" sz="34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0" y="1196752"/>
            <a:ext cx="3491880" cy="5112568"/>
          </a:xfrm>
          <a:prstGeom prst="roundRect">
            <a:avLst>
              <a:gd name="adj" fmla="val 12193"/>
            </a:avLst>
          </a:prstGeom>
          <a:solidFill>
            <a:schemeClr val="bg1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С 2014 года ВПО «Виват, кадет!» является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Федеральной инновационной площадкой Российской академии образования.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Заключен договор с ведущими ВУЗами Москвы </a:t>
            </a:r>
            <a:r>
              <a:rPr lang="ru-RU" sz="2000" b="1" i="1" dirty="0" smtClean="0">
                <a:solidFill>
                  <a:srgbClr val="FF0000"/>
                </a:solidFill>
              </a:rPr>
              <a:t>(МГТУ им.Баумана, МГТУ «МАМИ», МГУ ДТ)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о комплексном научном сопровождении работы и обучении выпускников объединения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Соглашение – с </a:t>
            </a:r>
            <a:r>
              <a:rPr lang="ru-RU" sz="2000" b="1" i="1" dirty="0" smtClean="0">
                <a:solidFill>
                  <a:srgbClr val="FF0000"/>
                </a:solidFill>
              </a:rPr>
              <a:t>СУ СК России по Пермскому краю</a:t>
            </a:r>
            <a:endParaRPr lang="ru-RU" sz="2000" b="1" i="1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Реализуется </a:t>
            </a:r>
            <a:r>
              <a:rPr lang="ru-RU" sz="2000" b="1" i="1" dirty="0" smtClean="0">
                <a:solidFill>
                  <a:srgbClr val="FF0000"/>
                </a:solidFill>
              </a:rPr>
              <a:t>авторская программа развития ВПО «Виват, кадет</a:t>
            </a:r>
            <a:r>
              <a:rPr lang="ru-RU" sz="2000" b="1" i="1" dirty="0" smtClean="0">
                <a:solidFill>
                  <a:srgbClr val="FF0000"/>
                </a:solidFill>
              </a:rPr>
              <a:t>!»</a:t>
            </a:r>
            <a:r>
              <a:rPr lang="ru-RU" sz="2000" b="1" i="1" dirty="0" smtClean="0">
                <a:solidFill>
                  <a:srgbClr val="002060"/>
                </a:solidFill>
              </a:rPr>
              <a:t>.</a:t>
            </a: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dirty="0" smtClean="0">
              <a:solidFill>
                <a:srgbClr val="00206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baseline="30000" dirty="0" smtClean="0">
              <a:solidFill>
                <a:srgbClr val="FF0000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i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474607"/>
            <a:ext cx="5328592" cy="757130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i="1" dirty="0" smtClean="0">
              <a:solidFill>
                <a:srgbClr val="00206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Свидетельство о закреплении за объединением статуса Федеральной инновационной </a:t>
            </a:r>
            <a:r>
              <a:rPr lang="ru-RU" i="1" dirty="0" smtClean="0">
                <a:solidFill>
                  <a:srgbClr val="002060"/>
                </a:solidFill>
              </a:rPr>
              <a:t>площадки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2460" t="4640" r="2833" b="1893"/>
          <a:stretch>
            <a:fillRect/>
          </a:stretch>
        </p:blipFill>
        <p:spPr bwMode="auto">
          <a:xfrm>
            <a:off x="179512" y="1700808"/>
            <a:ext cx="5350068" cy="4032448"/>
          </a:xfrm>
          <a:prstGeom prst="roundRect">
            <a:avLst>
              <a:gd name="adj" fmla="val 4853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835696" y="1844824"/>
            <a:ext cx="2550628" cy="6142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052" name="Picture 4" descr="https://newspotok.ru/uploads/posts/2018-07/1531553586_65.jpg"/>
          <p:cNvPicPr>
            <a:picLocks noChangeAspect="1" noChangeArrowheads="1"/>
          </p:cNvPicPr>
          <p:nvPr/>
        </p:nvPicPr>
        <p:blipFill>
          <a:blip r:embed="rId3" cstate="print"/>
          <a:srcRect l="10527" r="69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116632"/>
            <a:ext cx="9144000" cy="3672408"/>
          </a:xfrm>
          <a:prstGeom prst="rect">
            <a:avLst/>
          </a:prstGeom>
          <a:solidFill>
            <a:srgbClr val="0D0D0D">
              <a:alpha val="45098"/>
            </a:srgb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2400" b="1" i="1" dirty="0" smtClean="0">
                <a:solidFill>
                  <a:schemeClr val="bg1"/>
                </a:solidFill>
              </a:rPr>
              <a:t>Школа – не здание, не кабинеты, не образцовая наглядная агитация. Школа – это возвышенный дух, мечта, идея, которые увлекают сразу троих –  ребенка, учителя, родителя – </a:t>
            </a:r>
            <a:r>
              <a:rPr lang="ru-RU" sz="2400" b="1" i="1" dirty="0" smtClean="0">
                <a:solidFill>
                  <a:schemeClr val="bg1"/>
                </a:solidFill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и </a:t>
            </a:r>
            <a:r>
              <a:rPr lang="ru-RU" sz="2400" b="1" i="1" dirty="0" smtClean="0">
                <a:solidFill>
                  <a:schemeClr val="bg1"/>
                </a:solidFill>
              </a:rPr>
              <a:t>тут же реализуются. Если их нет, значит то не школа, </a:t>
            </a:r>
            <a:br>
              <a:rPr lang="ru-RU" sz="2400" b="1" i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а обычная бухгалтерия, где приходят и уходят по звонку, зарабатывают – кто деньги, кто оценки и считают дни </a:t>
            </a:r>
            <a:r>
              <a:rPr lang="ru-RU" sz="2400" b="1" i="1" dirty="0" smtClean="0">
                <a:solidFill>
                  <a:schemeClr val="bg1"/>
                </a:solidFill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</a:rPr>
            </a:br>
            <a:r>
              <a:rPr lang="ru-RU" sz="2400" b="1" i="1" dirty="0" smtClean="0">
                <a:solidFill>
                  <a:schemeClr val="bg1"/>
                </a:solidFill>
              </a:rPr>
              <a:t>до </a:t>
            </a:r>
            <a:r>
              <a:rPr lang="ru-RU" sz="2400" b="1" i="1" dirty="0" smtClean="0">
                <a:solidFill>
                  <a:schemeClr val="bg1"/>
                </a:solidFill>
              </a:rPr>
              <a:t>отпуска и минуты до очередного </a:t>
            </a:r>
            <a:r>
              <a:rPr lang="ru-RU" sz="2400" b="1" i="1" dirty="0" smtClean="0">
                <a:solidFill>
                  <a:schemeClr val="bg1"/>
                </a:solidFill>
              </a:rPr>
              <a:t>звонка…</a:t>
            </a:r>
          </a:p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3200" b="1" i="1" dirty="0" smtClean="0">
                <a:solidFill>
                  <a:schemeClr val="bg1"/>
                </a:solidFill>
              </a:rPr>
              <a:t>Учитель </a:t>
            </a:r>
            <a:r>
              <a:rPr lang="ru-RU" sz="3200" b="1" i="1" dirty="0" smtClean="0">
                <a:solidFill>
                  <a:schemeClr val="bg1"/>
                </a:solidFill>
              </a:rPr>
              <a:t>призван реализовывать </a:t>
            </a:r>
            <a:r>
              <a:rPr lang="ru-RU" sz="3200" b="1" i="1" dirty="0" smtClean="0">
                <a:solidFill>
                  <a:schemeClr val="bg1"/>
                </a:solidFill>
              </a:rPr>
              <a:t>мечты детей </a:t>
            </a:r>
            <a:br>
              <a:rPr lang="ru-RU" sz="3200" b="1" i="1" dirty="0" smtClean="0">
                <a:solidFill>
                  <a:schemeClr val="bg1"/>
                </a:solidFill>
              </a:rPr>
            </a:br>
            <a:r>
              <a:rPr lang="ru-RU" sz="3200" b="1" i="1" dirty="0" smtClean="0">
                <a:solidFill>
                  <a:schemeClr val="bg1"/>
                </a:solidFill>
              </a:rPr>
              <a:t>                                                             </a:t>
            </a:r>
            <a:r>
              <a:rPr lang="ru-RU" sz="2000" b="1" i="1" dirty="0" smtClean="0">
                <a:solidFill>
                  <a:schemeClr val="bg1"/>
                </a:solidFill>
              </a:rPr>
              <a:t>А.А. </a:t>
            </a:r>
            <a:r>
              <a:rPr lang="ru-RU" sz="2000" b="1" i="1" dirty="0" smtClean="0">
                <a:solidFill>
                  <a:schemeClr val="bg1"/>
                </a:solidFill>
              </a:rPr>
              <a:t>Захаренко</a:t>
            </a:r>
          </a:p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endParaRPr lang="ru-RU" sz="2000" b="1" i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835696" y="1844824"/>
            <a:ext cx="2550628" cy="6142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ик 7"/>
          <p:cNvSpPr/>
          <p:nvPr/>
        </p:nvSpPr>
        <p:spPr>
          <a:xfrm>
            <a:off x="0" y="116632"/>
            <a:ext cx="9144000" cy="1440160"/>
          </a:xfrm>
          <a:prstGeom prst="rect">
            <a:avLst/>
          </a:prstGeom>
          <a:solidFill>
            <a:srgbClr val="0D0D0D">
              <a:alpha val="45098"/>
            </a:srgb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3200" b="1" i="1" dirty="0" smtClean="0">
                <a:solidFill>
                  <a:schemeClr val="bg1"/>
                </a:solidFill>
              </a:rPr>
              <a:t>В России не может быть никакой другой    объединяющей идеи, кроме патриотизма</a:t>
            </a:r>
          </a:p>
          <a:p>
            <a:pPr algn="r" defTabSz="1422400"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chemeClr val="bg1"/>
                </a:solidFill>
              </a:rPr>
              <a:t>В.В. Путин</a:t>
            </a:r>
            <a:endParaRPr lang="ru-RU" sz="2000" b="1" i="1" dirty="0" smtClean="0">
              <a:solidFill>
                <a:schemeClr val="bg1"/>
              </a:solidFill>
            </a:endParaRPr>
          </a:p>
        </p:txBody>
      </p:sp>
      <p:pic>
        <p:nvPicPr>
          <p:cNvPr id="139272" name="Picture 8" descr="https://urict.ru/wp-content/uploads/2020/06/karta.pn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07504" y="1584176"/>
            <a:ext cx="8858351" cy="4869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>
          <a:xfrm>
            <a:off x="36512" y="764704"/>
            <a:ext cx="9144000" cy="4536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ru-RU" sz="5400" b="1" i="0" u="none" strike="noStrike" kern="120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ДЕЯТЕЛЬНОСТНАЯ РОЛЬ КЛАССНОГО РУКОВОДИТЕЛЯ В ВОСПИТАТЕЛЬНОЙ СРЕДЕ КАДЕТСКОГО КОРПУСА ОБЩЕОБРАЗОВАТЕЛЬНОЙ </a:t>
            </a:r>
            <a:r>
              <a:rPr kumimoji="0" lang="ru-RU" sz="5400" b="1" i="0" u="none" strike="noStrike" kern="1200" normalizeH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ШКОЛЫ</a:t>
            </a:r>
            <a:endParaRPr kumimoji="0" lang="ru-RU" sz="5400" b="1" i="0" u="none" strike="noStrike" kern="120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805264"/>
            <a:ext cx="8964488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rgbClr val="002060"/>
                </a:solidFill>
              </a:rPr>
              <a:t>Шамсутдинов Руслан Викторович – директор МАОУ «Школа № 2 </a:t>
            </a:r>
            <a:br>
              <a:rPr lang="ru-RU" sz="2000" b="1" i="1" kern="1200" dirty="0" smtClean="0">
                <a:solidFill>
                  <a:srgbClr val="002060"/>
                </a:solidFill>
              </a:rPr>
            </a:br>
            <a:r>
              <a:rPr lang="ru-RU" sz="2000" b="1" i="1" kern="1200" dirty="0" smtClean="0">
                <a:solidFill>
                  <a:srgbClr val="002060"/>
                </a:solidFill>
              </a:rPr>
              <a:t>с кадетскими классами» Губахинского </a:t>
            </a:r>
            <a:r>
              <a:rPr lang="ru-RU" sz="2000" b="1" i="1" dirty="0" smtClean="0">
                <a:solidFill>
                  <a:srgbClr val="002060"/>
                </a:solidFill>
              </a:rPr>
              <a:t>городского округа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Пермского края,</a:t>
            </a:r>
            <a:br>
              <a:rPr lang="ru-RU" sz="2000" b="1" i="1" kern="1200" dirty="0" smtClean="0">
                <a:solidFill>
                  <a:srgbClr val="002060"/>
                </a:solidFill>
              </a:rPr>
            </a:br>
            <a:r>
              <a:rPr lang="ru-RU" sz="2000" b="1" i="1" kern="1200" dirty="0" smtClean="0">
                <a:solidFill>
                  <a:srgbClr val="002060"/>
                </a:solidFill>
              </a:rPr>
              <a:t>педагог высшей квалификационной категории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44624"/>
            <a:ext cx="8964488" cy="8640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2000" b="1" i="1" dirty="0" smtClean="0">
                <a:solidFill>
                  <a:srgbClr val="002060"/>
                </a:solidFill>
              </a:rPr>
              <a:t>Всероссийская научно-практическая конференция</a:t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r>
              <a:rPr lang="ru-RU" sz="2000" b="1" i="1" dirty="0" smtClean="0">
                <a:solidFill>
                  <a:srgbClr val="002060"/>
                </a:solidFill>
              </a:rPr>
              <a:t>«Классный руководитель в современной школе: новые вызовы»</a:t>
            </a:r>
          </a:p>
        </p:txBody>
      </p:sp>
      <p:pic>
        <p:nvPicPr>
          <p:cNvPr id="5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89961"/>
            <a:ext cx="3312368" cy="1587311"/>
          </a:xfrm>
          <a:prstGeom prst="rect">
            <a:avLst/>
          </a:prstGeom>
          <a:noFill/>
        </p:spPr>
      </p:pic>
      <p:pic>
        <p:nvPicPr>
          <p:cNvPr id="123906" name="Picture 2" descr="https://psv4.userapi.com/c537232/u323959177/docs/d12/f586e8ad8ff4/emblema.png?extra=0anFD6AwbcIB1dVSoH494FDzVEHcXtFqKIm0cSz-Csvc-rGblNC8gGgvEPZ8VQm_B3a6ReqssTb1tl8TJ0NWJUKAZrLchpvae6POknMn_aELAB4zj7Um6jjVi2ylVGmMMj_rAaAzrnBMWnsVGNh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285773"/>
            <a:ext cx="1878297" cy="146338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КЛАССНОЕ РУКОВОДСТВО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1196752"/>
          <a:ext cx="885698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РОЛЬ КЛАССНОГО РУКОВОДИТЕЛЯ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Синергия всех модулей программы воспитания </a:t>
                      </a:r>
                      <a:b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 субъектов образования, а также объединение </a:t>
                      </a:r>
                      <a:b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различных подходов в образовании.</a:t>
                      </a:r>
                      <a:endParaRPr lang="ru-RU" sz="3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0840" name="Picture 8" descr="https://shivtechnolabs.files.wordpress.com/2018/04/theme-3_xhi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794691"/>
            <a:ext cx="5988033" cy="4063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20888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ОБЩЕШКОЛЬНЫЕ ДЕЛА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3"/>
          <a:ext cx="8856984" cy="3789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41967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РОЛЬ </a:t>
                      </a:r>
                      <a:r>
                        <a:rPr lang="ru-RU" sz="3200" dirty="0" smtClean="0"/>
                        <a:t>КЛАССНОГО РУКОВОДИТЕЛЯ</a:t>
                      </a:r>
                      <a:endParaRPr lang="ru-RU" sz="3200" dirty="0"/>
                    </a:p>
                  </a:txBody>
                  <a:tcPr/>
                </a:tc>
              </a:tr>
              <a:tr h="66044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Реализация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плана традиционных мероприятий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Повышение мотивации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участия 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в мероприятиях через р</a:t>
                      </a: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ейтинговую 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систему оценки участия класса в них</a:t>
                      </a:r>
                      <a:endParaRPr lang="ru-RU" sz="2800" b="1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44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Совместная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организация коллективных дел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66044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Совместная</a:t>
                      </a:r>
                      <a:r>
                        <a:rPr lang="ru-RU" sz="2800" b="1" baseline="0" dirty="0" smtClean="0">
                          <a:solidFill>
                            <a:srgbClr val="002060"/>
                          </a:solidFill>
                        </a:rPr>
                        <a:t> актуализация плана традиционных мероприятий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 t="18002" r="10935" b="16991"/>
          <a:stretch>
            <a:fillRect/>
          </a:stretch>
        </p:blipFill>
        <p:spPr bwMode="auto">
          <a:xfrm>
            <a:off x="0" y="3861048"/>
            <a:ext cx="5292080" cy="2047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ОБЩЕШКОЛЬНЫЕ ДЕЛА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D:\Мои документы\Изображения\2017-2018\20180322_Посвящение\Посвящение в кадеты 22.03.2018\64.jpg"/>
          <p:cNvPicPr>
            <a:picLocks noChangeAspect="1" noChangeArrowheads="1"/>
          </p:cNvPicPr>
          <p:nvPr/>
        </p:nvPicPr>
        <p:blipFill>
          <a:blip r:embed="rId4" cstate="print"/>
          <a:srcRect b="15991"/>
          <a:stretch>
            <a:fillRect/>
          </a:stretch>
        </p:blipFill>
        <p:spPr bwMode="auto">
          <a:xfrm>
            <a:off x="4572000" y="4796740"/>
            <a:ext cx="4355976" cy="20612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4572000" y="6316954"/>
            <a:ext cx="4356488" cy="5410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Сводный хор ВПО «Виват, кадет!»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даёт отчётный концерт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 l="24744" t="9240" r="22743"/>
          <a:stretch>
            <a:fillRect/>
          </a:stretch>
        </p:blipFill>
        <p:spPr bwMode="auto">
          <a:xfrm>
            <a:off x="3779912" y="1268760"/>
            <a:ext cx="1800000" cy="2405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3779912" y="3356992"/>
            <a:ext cx="1800200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Сдача норм </a:t>
            </a:r>
            <a:r>
              <a:rPr lang="ru-RU" i="1" dirty="0" smtClean="0">
                <a:solidFill>
                  <a:srgbClr val="002060"/>
                </a:solidFill>
              </a:rPr>
              <a:t>ГТО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Picture 2" descr="D:\Мои документы\Изображения\2016-2017\20170505_Школьный митинг\DSC054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556792"/>
            <a:ext cx="3195796" cy="180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Picture 2" descr="D:\Мои документы\Изображения\2016-2017\20170212_Лыжня России\IMG_20170212_124004.jpg"/>
          <p:cNvPicPr>
            <a:picLocks noChangeAspect="1" noChangeArrowheads="1"/>
          </p:cNvPicPr>
          <p:nvPr/>
        </p:nvPicPr>
        <p:blipFill>
          <a:blip r:embed="rId7" cstate="print"/>
          <a:srcRect l="5628" r="17831"/>
          <a:stretch>
            <a:fillRect/>
          </a:stretch>
        </p:blipFill>
        <p:spPr bwMode="auto">
          <a:xfrm>
            <a:off x="52876" y="1197152"/>
            <a:ext cx="3439004" cy="252839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TextBox 10"/>
          <p:cNvSpPr txBox="1"/>
          <p:nvPr/>
        </p:nvSpPr>
        <p:spPr>
          <a:xfrm>
            <a:off x="35496" y="3429000"/>
            <a:ext cx="3456384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Лыжня России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589240"/>
            <a:ext cx="457200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Всероссийский праздник бега «Кросс нации»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3068960"/>
            <a:ext cx="3168352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Торжественные митинги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ВНЕУРОЧНАЯ ДЕЯТЕЛЬНОСТЬ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3"/>
          <a:ext cx="885698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2784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РОЛЬ КЛАССНОГО РУКОВОДИТЕЛЯ</a:t>
                      </a:r>
                      <a:endParaRPr lang="ru-RU" sz="3200" dirty="0"/>
                    </a:p>
                    <a:p>
                      <a:pPr algn="ctr"/>
                      <a:r>
                        <a:rPr lang="ru-RU" sz="2400" b="0" i="1" dirty="0" smtClean="0"/>
                        <a:t>Помочь в осуществлении выбора курсов, сопровождение</a:t>
                      </a:r>
                    </a:p>
                  </a:txBody>
                  <a:tcPr/>
                </a:tc>
              </a:tr>
              <a:tr h="24913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Познавательная деятельность.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i="0" u="none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Интеллектуальные игры, учебно-исследовательский проект</a:t>
                      </a:r>
                      <a:endParaRPr lang="ru-RU" sz="3600" b="1" i="0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08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Художественное творчество.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i="0" u="none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Вокал, сценическая речь</a:t>
                      </a:r>
                      <a:endParaRPr lang="ru-RU" sz="2400" b="1" i="0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08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Спортивно-оздоровительная деятельность.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200" b="1" i="0" u="none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Военно-прикладной</a:t>
                      </a:r>
                      <a:r>
                        <a:rPr lang="ru-RU" sz="2200" b="1" i="0" u="none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спорт, пулевая стрельба, специальная подготовка</a:t>
                      </a:r>
                      <a:endParaRPr lang="ru-RU" sz="2200" b="1" i="0" u="none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08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Трудовая деятельность.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i="0" u="none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Индивидуальное трудоустройство, дни «ПХД»</a:t>
                      </a:r>
                      <a:endParaRPr lang="ru-RU" sz="2400" b="1" i="0" u="sng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1" descr="C:\Users\Завуч\Pictures\2020_лето\ЛТО\01.jpg"/>
          <p:cNvPicPr>
            <a:picLocks noChangeAspect="1" noChangeArrowheads="1"/>
          </p:cNvPicPr>
          <p:nvPr/>
        </p:nvPicPr>
        <p:blipFill>
          <a:blip r:embed="rId3" cstate="print"/>
          <a:srcRect l="27012"/>
          <a:stretch>
            <a:fillRect/>
          </a:stretch>
        </p:blipFill>
        <p:spPr bwMode="auto">
          <a:xfrm>
            <a:off x="3419872" y="2720639"/>
            <a:ext cx="2880320" cy="22205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МОДУЛЬ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ВНЕУРОЧНАЯ ДЕЯТЕЛЬНОСТЬ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C:\Users\Admin\Pictures\2012-2013\февраль 2013\DSCF8219.JPG"/>
          <p:cNvPicPr>
            <a:picLocks noChangeAspect="1" noChangeArrowheads="1"/>
          </p:cNvPicPr>
          <p:nvPr/>
        </p:nvPicPr>
        <p:blipFill>
          <a:blip r:embed="rId4" cstate="print"/>
          <a:srcRect t="12001" r="12990"/>
          <a:stretch>
            <a:fillRect/>
          </a:stretch>
        </p:blipFill>
        <p:spPr bwMode="auto">
          <a:xfrm>
            <a:off x="179512" y="3717032"/>
            <a:ext cx="3024336" cy="2294035"/>
          </a:xfrm>
          <a:prstGeom prst="rect">
            <a:avLst/>
          </a:prstGeom>
          <a:noFill/>
          <a:ln w="63500" cmpd="thinThick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179512" y="5733256"/>
            <a:ext cx="3024336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Обучение </a:t>
            </a:r>
            <a:r>
              <a:rPr lang="ru-RU" i="1" dirty="0" smtClean="0">
                <a:solidFill>
                  <a:srgbClr val="002060"/>
                </a:solidFill>
              </a:rPr>
              <a:t>стрельбе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 l="4986" r="39007"/>
          <a:stretch>
            <a:fillRect/>
          </a:stretch>
        </p:blipFill>
        <p:spPr bwMode="auto">
          <a:xfrm>
            <a:off x="5979959" y="1268759"/>
            <a:ext cx="2840233" cy="1872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5940152" y="2827036"/>
            <a:ext cx="2880320" cy="313932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Танец «Гончары»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/>
          <a:srcRect l="6001" t="5417" r="39993"/>
          <a:stretch>
            <a:fillRect/>
          </a:stretch>
        </p:blipFill>
        <p:spPr bwMode="auto">
          <a:xfrm>
            <a:off x="3348152" y="5085184"/>
            <a:ext cx="2592000" cy="167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TextBox 8"/>
          <p:cNvSpPr txBox="1"/>
          <p:nvPr/>
        </p:nvSpPr>
        <p:spPr>
          <a:xfrm>
            <a:off x="3348152" y="6453336"/>
            <a:ext cx="259200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Россия – это я!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 l="2765" r="39007"/>
          <a:stretch>
            <a:fillRect/>
          </a:stretch>
        </p:blipFill>
        <p:spPr bwMode="auto">
          <a:xfrm>
            <a:off x="179511" y="1268760"/>
            <a:ext cx="3168303" cy="200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TextBox 10"/>
          <p:cNvSpPr txBox="1"/>
          <p:nvPr/>
        </p:nvSpPr>
        <p:spPr>
          <a:xfrm>
            <a:off x="179512" y="2749453"/>
            <a:ext cx="3168352" cy="5410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Увлекательные интеллектуальные игры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2" name="Picture 5" descr="C:\Users\Admin\Pictures\2013-2014\лето 2014\Тула_14.07-18.07.2014\16.07\P108063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0227" y="3284984"/>
            <a:ext cx="2616269" cy="196264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TextBox 12"/>
          <p:cNvSpPr txBox="1"/>
          <p:nvPr/>
        </p:nvSpPr>
        <p:spPr>
          <a:xfrm>
            <a:off x="6444208" y="4941168"/>
            <a:ext cx="259200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Огневая подготовка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872" y="4653136"/>
            <a:ext cx="2880320" cy="319446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i="1" dirty="0" smtClean="0">
                <a:solidFill>
                  <a:srgbClr val="002060"/>
                </a:solidFill>
              </a:rPr>
              <a:t>Трудовая деятельность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44624"/>
            <a:ext cx="9144000" cy="10801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8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МОДУЛИ ПРОГРАММЫ </a:t>
            </a:r>
            <a:r>
              <a:rPr lang="ru-RU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ВОСПИТАНИЯ </a:t>
            </a:r>
            <a:r>
              <a:rPr lang="ru-RU" sz="53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САМОУПРАВЛЕНИЕ и ДОО</a:t>
            </a:r>
            <a:endParaRPr lang="ru-RU" sz="53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504" y="1196752"/>
          <a:ext cx="8856984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569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РОЛЬ КЛАССНОГО РУКОВОДИТЕЛЯ</a:t>
                      </a:r>
                    </a:p>
                    <a:p>
                      <a:pPr algn="ctr"/>
                      <a:r>
                        <a:rPr lang="ru-RU" sz="2400" b="0" i="1" dirty="0" smtClean="0"/>
                        <a:t>Поддержка системы само-</a:t>
                      </a:r>
                      <a:r>
                        <a:rPr lang="ru-RU" sz="2400" b="0" i="1" baseline="0" dirty="0" smtClean="0"/>
                        <a:t> и соуправления</a:t>
                      </a:r>
                      <a:endParaRPr lang="ru-RU" sz="2400" b="0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</a:t>
                      </a:r>
                      <a: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деятельности классного коллектива в рамках </a:t>
                      </a:r>
                      <a:br>
                        <a:rPr lang="ru-RU" sz="2400" b="1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военно-патриотического объединения «Виват, кадет!»</a:t>
                      </a:r>
                      <a:endParaRPr lang="ru-RU" sz="3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органов совместного управления: </a:t>
                      </a:r>
                      <a:br>
                        <a:rPr lang="ru-RU" sz="2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4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Совет командиров (входят командиры взводов и роты), Малый педагогический совет (входят классные руководители кадетских классов), Общее собрание (входят родители/законные представители, классные руководители, педагоги), </a:t>
                      </a:r>
                      <a:br>
                        <a:rPr lang="ru-RU" sz="24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4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Штаб (постоянно действующий орган оперативного управления кадетскими классами).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Мои документы\Рабочий стол\Пазл\логоти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12050"/>
            <a:ext cx="3491880" cy="16733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835696" y="1844824"/>
            <a:ext cx="2550628" cy="61423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Заголовок 4"/>
          <p:cNvSpPr txBox="1">
            <a:spLocks/>
          </p:cNvSpPr>
          <p:nvPr/>
        </p:nvSpPr>
        <p:spPr>
          <a:xfrm>
            <a:off x="3419872" y="2348880"/>
            <a:ext cx="5544616" cy="26642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51520" y="980728"/>
            <a:ext cx="8640960" cy="5616624"/>
          </a:xfrm>
          <a:prstGeom prst="roundRect">
            <a:avLst>
              <a:gd name="adj" fmla="val 4991"/>
            </a:avLst>
          </a:prstGeom>
          <a:solidFill>
            <a:schemeClr val="bg1">
              <a:alpha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kern="1200" dirty="0" smtClean="0">
                <a:solidFill>
                  <a:srgbClr val="FF0000"/>
                </a:solidFill>
              </a:rPr>
              <a:t>Полное наименование</a:t>
            </a:r>
            <a:r>
              <a:rPr lang="ru-RU" sz="2000" i="1" kern="1200" dirty="0" smtClean="0">
                <a:solidFill>
                  <a:srgbClr val="FF0000"/>
                </a:solidFill>
              </a:rPr>
              <a:t>: </a:t>
            </a:r>
            <a:r>
              <a:rPr lang="en-US" sz="2000" i="1" kern="1200" dirty="0" smtClean="0">
                <a:solidFill>
                  <a:srgbClr val="FF0000"/>
                </a:solidFill>
              </a:rPr>
              <a:t>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военно-патриотическое объединение </a:t>
            </a:r>
            <a:r>
              <a:rPr lang="en-US" sz="2000" b="1" i="1" kern="1200" dirty="0" smtClean="0">
                <a:solidFill>
                  <a:srgbClr val="002060"/>
                </a:solidFill>
              </a:rPr>
              <a:t/>
            </a:r>
            <a:br>
              <a:rPr lang="en-US" sz="2000" b="1" i="1" kern="1200" dirty="0" smtClean="0">
                <a:solidFill>
                  <a:srgbClr val="002060"/>
                </a:solidFill>
              </a:rPr>
            </a:br>
            <a:r>
              <a:rPr lang="en-US" sz="2000" b="1" i="1" kern="1200" dirty="0" smtClean="0">
                <a:solidFill>
                  <a:srgbClr val="002060"/>
                </a:solidFill>
              </a:rPr>
              <a:t>		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«Кадетский отряд «Виват, кадет!»</a:t>
            </a:r>
          </a:p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dirty="0" smtClean="0">
                <a:solidFill>
                  <a:srgbClr val="FF0000"/>
                </a:solidFill>
              </a:rPr>
              <a:t>Сокращенное наименование</a:t>
            </a:r>
            <a:r>
              <a:rPr lang="ru-RU" sz="2000" i="1" dirty="0" smtClean="0">
                <a:solidFill>
                  <a:srgbClr val="FF0000"/>
                </a:solidFill>
              </a:rPr>
              <a:t>:  </a:t>
            </a:r>
            <a:r>
              <a:rPr lang="ru-RU" sz="2000" b="1" i="1" dirty="0" smtClean="0">
                <a:solidFill>
                  <a:srgbClr val="002060"/>
                </a:solidFill>
              </a:rPr>
              <a:t>ВПО «Виват, кадет!»</a:t>
            </a:r>
          </a:p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kern="1200" dirty="0" smtClean="0">
                <a:solidFill>
                  <a:srgbClr val="FF0000"/>
                </a:solidFill>
              </a:rPr>
              <a:t>Статус</a:t>
            </a:r>
            <a:r>
              <a:rPr lang="ru-RU" sz="2000" i="1" kern="1200" dirty="0" smtClean="0">
                <a:solidFill>
                  <a:srgbClr val="FF0000"/>
                </a:solidFill>
              </a:rPr>
              <a:t>: </a:t>
            </a:r>
            <a:r>
              <a:rPr lang="en-US" sz="2000" i="1" kern="1200" dirty="0" smtClean="0">
                <a:solidFill>
                  <a:srgbClr val="FF0000"/>
                </a:solidFill>
              </a:rPr>
              <a:t>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базовое учреждение федеральной </a:t>
            </a:r>
            <a:r>
              <a:rPr lang="ru-RU" sz="2000" b="1" i="1" dirty="0" smtClean="0">
                <a:solidFill>
                  <a:srgbClr val="002060"/>
                </a:solidFill>
              </a:rPr>
              <a:t>инновационной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 площадки </a:t>
            </a:r>
            <a:r>
              <a:rPr lang="en-US" sz="2000" b="1" i="1" kern="1200" dirty="0" smtClean="0">
                <a:solidFill>
                  <a:srgbClr val="002060"/>
                </a:solidFill>
              </a:rPr>
              <a:t/>
            </a:r>
            <a:br>
              <a:rPr lang="en-US" sz="2000" b="1" i="1" kern="1200" dirty="0" smtClean="0">
                <a:solidFill>
                  <a:srgbClr val="002060"/>
                </a:solidFill>
              </a:rPr>
            </a:br>
            <a:r>
              <a:rPr lang="en-US" sz="2000" b="1" i="1" kern="1200" dirty="0" smtClean="0">
                <a:solidFill>
                  <a:srgbClr val="002060"/>
                </a:solidFill>
              </a:rPr>
              <a:t>	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Российской академии образования (ФИП)</a:t>
            </a:r>
          </a:p>
          <a:p>
            <a:pPr fontAlgn="base">
              <a:lnSpc>
                <a:spcPct val="90000"/>
              </a:lnSpc>
            </a:pPr>
            <a:r>
              <a:rPr lang="ru-RU" sz="2000" i="1" u="sng" dirty="0" smtClean="0">
                <a:solidFill>
                  <a:srgbClr val="FF0000"/>
                </a:solidFill>
              </a:rPr>
              <a:t>Руководитель объединения</a:t>
            </a:r>
            <a:r>
              <a:rPr lang="ru-RU" sz="2000" i="1" dirty="0" smtClean="0">
                <a:solidFill>
                  <a:srgbClr val="FF0000"/>
                </a:solidFill>
              </a:rPr>
              <a:t>: </a:t>
            </a:r>
            <a:r>
              <a:rPr lang="en-US" sz="2000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Шамсутдинов Руслан Викторович</a:t>
            </a:r>
            <a:r>
              <a:rPr lang="ru-RU" i="1" kern="1200" dirty="0" smtClean="0">
                <a:solidFill>
                  <a:srgbClr val="002060"/>
                </a:solidFill>
              </a:rPr>
              <a:t>, </a:t>
            </a:r>
            <a:br>
              <a:rPr lang="ru-RU" i="1" kern="1200" dirty="0" smtClean="0">
                <a:solidFill>
                  <a:srgbClr val="002060"/>
                </a:solidFill>
              </a:rPr>
            </a:br>
            <a:r>
              <a:rPr lang="en-US" i="1" kern="1200" dirty="0" smtClean="0">
                <a:solidFill>
                  <a:srgbClr val="002060"/>
                </a:solidFill>
              </a:rPr>
              <a:t>				</a:t>
            </a:r>
            <a:r>
              <a:rPr lang="ru-RU" i="1" kern="1200" dirty="0" smtClean="0">
                <a:solidFill>
                  <a:srgbClr val="002060"/>
                </a:solidFill>
              </a:rPr>
              <a:t>педагог высшей квалификационной категории</a:t>
            </a:r>
            <a:r>
              <a:rPr lang="ru-RU" sz="2000" b="1" i="1" kern="1200" dirty="0" smtClean="0">
                <a:solidFill>
                  <a:schemeClr val="bg1"/>
                </a:solidFill>
              </a:rPr>
              <a:t/>
            </a:r>
            <a:br>
              <a:rPr lang="ru-RU" sz="2000" b="1" i="1" kern="1200" dirty="0" smtClean="0">
                <a:solidFill>
                  <a:schemeClr val="bg1"/>
                </a:solidFill>
              </a:rPr>
            </a:br>
            <a:r>
              <a:rPr lang="ru-RU" sz="2000" i="1" u="sng" kern="1200" dirty="0" smtClean="0">
                <a:solidFill>
                  <a:srgbClr val="FF0000"/>
                </a:solidFill>
              </a:rPr>
              <a:t>Научные руководители ФИП</a:t>
            </a:r>
            <a:r>
              <a:rPr lang="ru-RU" sz="2000" i="1" kern="1200" dirty="0" smtClean="0">
                <a:solidFill>
                  <a:srgbClr val="FF0000"/>
                </a:solidFill>
              </a:rPr>
              <a:t>: </a:t>
            </a:r>
            <a:r>
              <a:rPr lang="ru-RU" sz="2000" b="1" i="1" dirty="0" smtClean="0">
                <a:solidFill>
                  <a:srgbClr val="002060"/>
                </a:solidFill>
              </a:rPr>
              <a:t>Орешкина Анна Константиновна</a:t>
            </a:r>
            <a:r>
              <a:rPr lang="ru-RU" i="1" dirty="0" smtClean="0">
                <a:solidFill>
                  <a:srgbClr val="002060"/>
                </a:solidFill>
              </a:rPr>
              <a:t>, </a:t>
            </a:r>
            <a:r>
              <a:rPr lang="en-US" i="1" dirty="0" smtClean="0">
                <a:solidFill>
                  <a:srgbClr val="002060"/>
                </a:solidFill>
              </a:rPr>
              <a:t/>
            </a:r>
            <a:br>
              <a:rPr lang="en-US" i="1" dirty="0" smtClean="0">
                <a:solidFill>
                  <a:srgbClr val="002060"/>
                </a:solidFill>
              </a:rPr>
            </a:br>
            <a:r>
              <a:rPr lang="en-US" i="1" dirty="0" smtClean="0">
                <a:solidFill>
                  <a:srgbClr val="002060"/>
                </a:solidFill>
              </a:rPr>
              <a:t>		</a:t>
            </a:r>
            <a:r>
              <a:rPr lang="ru-RU" i="1" dirty="0" smtClean="0">
                <a:solidFill>
                  <a:srgbClr val="002060"/>
                </a:solidFill>
              </a:rPr>
              <a:t>заведующий лабораторией развития воспитания и 				дополнительного образования ЦРО РАО, член-корреспондент 			РАЕН, доктор педагогических наук.</a:t>
            </a:r>
          </a:p>
          <a:p>
            <a:pPr fontAlgn="base">
              <a:lnSpc>
                <a:spcPct val="90000"/>
              </a:lnSpc>
            </a:pPr>
            <a:r>
              <a:rPr lang="ru-RU" sz="2000" b="1" i="1" dirty="0" smtClean="0">
                <a:solidFill>
                  <a:srgbClr val="002060"/>
                </a:solidFill>
              </a:rPr>
              <a:t>			        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Цибизова</a:t>
            </a:r>
            <a:r>
              <a:rPr lang="ru-RU" sz="2000" b="1" i="1" dirty="0" smtClean="0">
                <a:solidFill>
                  <a:srgbClr val="002060"/>
                </a:solidFill>
              </a:rPr>
              <a:t> Татьяна Юрьевна</a:t>
            </a:r>
            <a:r>
              <a:rPr lang="ru-RU" sz="2000" i="1" dirty="0" smtClean="0">
                <a:solidFill>
                  <a:srgbClr val="002060"/>
                </a:solidFill>
              </a:rPr>
              <a:t>,</a:t>
            </a:r>
            <a:r>
              <a:rPr lang="ru-RU" sz="2000" b="1" i="1" dirty="0" smtClean="0">
                <a:solidFill>
                  <a:srgbClr val="002060"/>
                </a:solidFill>
              </a:rPr>
              <a:t>  </a:t>
            </a:r>
            <a:r>
              <a:rPr lang="en-US" sz="2000" b="1" i="1" dirty="0" smtClean="0">
                <a:solidFill>
                  <a:srgbClr val="002060"/>
                </a:solidFill>
              </a:rPr>
              <a:t/>
            </a:r>
            <a:br>
              <a:rPr lang="en-US" sz="2000" b="1" i="1" dirty="0" smtClean="0">
                <a:solidFill>
                  <a:srgbClr val="002060"/>
                </a:solidFill>
              </a:rPr>
            </a:br>
            <a:r>
              <a:rPr lang="en-US" sz="2000" b="1" i="1" dirty="0" smtClean="0">
                <a:solidFill>
                  <a:srgbClr val="002060"/>
                </a:solidFill>
              </a:rPr>
              <a:t>		</a:t>
            </a:r>
            <a:r>
              <a:rPr lang="ru-RU" i="1" dirty="0" smtClean="0">
                <a:solidFill>
                  <a:srgbClr val="002060"/>
                </a:solidFill>
              </a:rPr>
              <a:t>начальник Управления образовательных технологий МГТУ </a:t>
            </a:r>
            <a:r>
              <a:rPr lang="en-US" i="1" dirty="0" smtClean="0">
                <a:solidFill>
                  <a:srgbClr val="002060"/>
                </a:solidFill>
              </a:rPr>
              <a:t>			</a:t>
            </a:r>
            <a:r>
              <a:rPr lang="ru-RU" i="1" dirty="0" smtClean="0">
                <a:solidFill>
                  <a:srgbClr val="002060"/>
                </a:solidFill>
              </a:rPr>
              <a:t>им. Н.Э.Баумана, доктор педагогических наук, доцент;   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dirty="0" smtClean="0">
                <a:solidFill>
                  <a:srgbClr val="FF0000"/>
                </a:solidFill>
              </a:rPr>
              <a:t>Почтовый адрес</a:t>
            </a:r>
            <a:r>
              <a:rPr lang="ru-RU" sz="2000" i="1" dirty="0" smtClean="0">
                <a:solidFill>
                  <a:srgbClr val="FF0000"/>
                </a:solidFill>
              </a:rPr>
              <a:t>:</a:t>
            </a:r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618250, Пермский край, </a:t>
            </a:r>
            <a:r>
              <a:rPr lang="ru-RU" sz="2000" b="1" i="1" dirty="0" err="1" smtClean="0">
                <a:solidFill>
                  <a:srgbClr val="002060"/>
                </a:solidFill>
              </a:rPr>
              <a:t>г.Губаха</a:t>
            </a:r>
            <a:r>
              <a:rPr lang="ru-RU" sz="2000" b="1" i="1" dirty="0" smtClean="0">
                <a:solidFill>
                  <a:srgbClr val="002060"/>
                </a:solidFill>
              </a:rPr>
              <a:t>, ул.Парковая, 10 А</a:t>
            </a:r>
          </a:p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dirty="0" smtClean="0">
                <a:solidFill>
                  <a:srgbClr val="FF0000"/>
                </a:solidFill>
              </a:rPr>
              <a:t>Адрес в сети </a:t>
            </a:r>
            <a:r>
              <a:rPr lang="en-US" sz="2000" i="1" u="sng" dirty="0" smtClean="0">
                <a:solidFill>
                  <a:srgbClr val="FF0000"/>
                </a:solidFill>
              </a:rPr>
              <a:t>Internet</a:t>
            </a:r>
            <a:r>
              <a:rPr lang="ru-RU" sz="2000" i="1" dirty="0" smtClean="0">
                <a:solidFill>
                  <a:srgbClr val="FF0000"/>
                </a:solidFill>
              </a:rPr>
              <a:t>: </a:t>
            </a:r>
            <a:r>
              <a:rPr lang="en-US" sz="2000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 		           </a:t>
            </a:r>
            <a:r>
              <a:rPr lang="en-US" sz="2000" i="1" u="sng" dirty="0" smtClean="0">
                <a:solidFill>
                  <a:srgbClr val="FF0000"/>
                </a:solidFill>
              </a:rPr>
              <a:t>e-mail</a:t>
            </a:r>
            <a:r>
              <a:rPr lang="en-US" sz="2000" i="1" dirty="0" smtClean="0">
                <a:solidFill>
                  <a:srgbClr val="FF0000"/>
                </a:solidFill>
              </a:rPr>
              <a:t>:  </a:t>
            </a:r>
            <a:r>
              <a:rPr lang="en-US" sz="2000" b="1" i="1" dirty="0" smtClean="0">
                <a:solidFill>
                  <a:srgbClr val="002060"/>
                </a:solidFill>
              </a:rPr>
              <a:t>rus_shams@mail.ru</a:t>
            </a:r>
          </a:p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kern="1200" dirty="0" smtClean="0">
                <a:solidFill>
                  <a:srgbClr val="FF0000"/>
                </a:solidFill>
              </a:rPr>
              <a:t>Телефон</a:t>
            </a:r>
            <a:r>
              <a:rPr lang="ru-RU" sz="2000" i="1" kern="1200" dirty="0" smtClean="0">
                <a:solidFill>
                  <a:srgbClr val="FF0000"/>
                </a:solidFill>
              </a:rPr>
              <a:t>: </a:t>
            </a:r>
            <a:r>
              <a:rPr lang="en-US" sz="2000" i="1" kern="1200" dirty="0" smtClean="0">
                <a:solidFill>
                  <a:srgbClr val="FF0000"/>
                </a:solidFill>
              </a:rPr>
              <a:t>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+7 (908) 2450671                                  </a:t>
            </a:r>
            <a:r>
              <a:rPr lang="ru-RU" sz="2000" i="1" u="sng" dirty="0" smtClean="0">
                <a:solidFill>
                  <a:srgbClr val="FF0000"/>
                </a:solidFill>
              </a:rPr>
              <a:t>Факс</a:t>
            </a:r>
            <a:r>
              <a:rPr lang="ru-RU" sz="2000" i="1" dirty="0" smtClean="0">
                <a:solidFill>
                  <a:srgbClr val="FF0000"/>
                </a:solidFill>
              </a:rPr>
              <a:t>: </a:t>
            </a:r>
            <a:r>
              <a:rPr lang="en-US" sz="2000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(34248) 31373</a:t>
            </a:r>
          </a:p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i="1" u="sng" kern="1200" dirty="0" smtClean="0">
                <a:solidFill>
                  <a:srgbClr val="FF0000"/>
                </a:solidFill>
              </a:rPr>
              <a:t>Количество воспитанников</a:t>
            </a:r>
            <a:r>
              <a:rPr lang="ru-RU" sz="2000" i="1" kern="1200" dirty="0" smtClean="0">
                <a:solidFill>
                  <a:srgbClr val="FF0000"/>
                </a:solidFill>
              </a:rPr>
              <a:t>:</a:t>
            </a:r>
            <a:r>
              <a:rPr lang="ru-RU" sz="2000" i="1" kern="1200" dirty="0" smtClean="0">
                <a:solidFill>
                  <a:schemeClr val="bg1"/>
                </a:solidFill>
              </a:rPr>
              <a:t> </a:t>
            </a:r>
            <a:r>
              <a:rPr lang="en-US" sz="2000" i="1" kern="1200" dirty="0" smtClean="0">
                <a:solidFill>
                  <a:schemeClr val="bg1"/>
                </a:solidFill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</a:rPr>
              <a:t>140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человек   </a:t>
            </a:r>
            <a:r>
              <a:rPr lang="ru-RU" sz="2000" b="1" i="1" kern="1200" dirty="0" smtClean="0">
                <a:solidFill>
                  <a:srgbClr val="002060"/>
                </a:solidFill>
              </a:rPr>
              <a:t>    </a:t>
            </a:r>
            <a:r>
              <a:rPr lang="ru-RU" sz="2000" i="1" u="sng" dirty="0" smtClean="0">
                <a:solidFill>
                  <a:srgbClr val="FF0000"/>
                </a:solidFill>
              </a:rPr>
              <a:t>Общая </a:t>
            </a:r>
            <a:r>
              <a:rPr lang="en-US" sz="2000" i="1" u="sng" dirty="0" smtClean="0">
                <a:solidFill>
                  <a:srgbClr val="FF0000"/>
                </a:solidFill>
              </a:rPr>
              <a:t>S </a:t>
            </a:r>
            <a:r>
              <a:rPr lang="ru-RU" sz="2000" i="1" u="sng" dirty="0" smtClean="0">
                <a:solidFill>
                  <a:srgbClr val="FF0000"/>
                </a:solidFill>
              </a:rPr>
              <a:t>объектов</a:t>
            </a:r>
            <a:r>
              <a:rPr lang="ru-RU" sz="2000" i="1" dirty="0" smtClean="0">
                <a:solidFill>
                  <a:srgbClr val="FF0000"/>
                </a:solidFill>
              </a:rPr>
              <a:t>: </a:t>
            </a:r>
            <a:r>
              <a:rPr lang="ru-RU" sz="2000" b="1" i="1" dirty="0" smtClean="0">
                <a:solidFill>
                  <a:srgbClr val="002060"/>
                </a:solidFill>
              </a:rPr>
              <a:t>≈10 000 м</a:t>
            </a:r>
            <a:r>
              <a:rPr lang="en-US" sz="2000" b="1" i="1" baseline="30000" dirty="0" smtClean="0">
                <a:solidFill>
                  <a:srgbClr val="002060"/>
                </a:solidFill>
              </a:rPr>
              <a:t>2</a:t>
            </a:r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000" b="1" i="1" kern="1200" dirty="0" smtClean="0">
                <a:solidFill>
                  <a:schemeClr val="bg1"/>
                </a:solidFill>
              </a:rPr>
              <a:t/>
            </a:r>
            <a:br>
              <a:rPr lang="ru-RU" sz="2000" b="1" i="1" kern="1200" dirty="0" smtClean="0">
                <a:solidFill>
                  <a:schemeClr val="bg1"/>
                </a:solidFill>
              </a:rPr>
            </a:br>
            <a:endParaRPr lang="ru-RU" sz="2000" b="1" i="1" kern="1200" dirty="0" smtClean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88640"/>
            <a:ext cx="9144000" cy="504056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4333" tIns="0" rIns="0" bIns="0" numCol="1" spcCol="1270" anchor="t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ВИЗИТНАЯ КАРТОЧКА ОБЪЕДИНЕНИЯ</a:t>
            </a:r>
            <a:endParaRPr lang="ru-RU" sz="4200" b="1" i="1" kern="1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Picture 4" descr="C:\Users\Admin\Desktop\vivatkadet (2)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448"/>
          <a:stretch>
            <a:fillRect/>
          </a:stretch>
        </p:blipFill>
        <p:spPr bwMode="auto">
          <a:xfrm>
            <a:off x="2843808" y="5373216"/>
            <a:ext cx="1990909" cy="4320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вгустовский педсовет_2020083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9912</TotalTime>
  <Words>621</Words>
  <Application>Microsoft Office PowerPoint</Application>
  <PresentationFormat>Экран (4:3)</PresentationFormat>
  <Paragraphs>134</Paragraphs>
  <Slides>21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Августовский педсовет_20200831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Завуч</cp:lastModifiedBy>
  <cp:revision>626</cp:revision>
  <dcterms:created xsi:type="dcterms:W3CDTF">2014-11-11T11:37:25Z</dcterms:created>
  <dcterms:modified xsi:type="dcterms:W3CDTF">2021-02-16T12:13:06Z</dcterms:modified>
</cp:coreProperties>
</file>