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86" r:id="rId3"/>
    <p:sldId id="298" r:id="rId4"/>
    <p:sldId id="299" r:id="rId5"/>
    <p:sldId id="300" r:id="rId6"/>
    <p:sldId id="285" r:id="rId7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8" autoAdjust="0"/>
    <p:restoredTop sz="94660"/>
  </p:normalViewPr>
  <p:slideViewPr>
    <p:cSldViewPr>
      <p:cViewPr varScale="1">
        <p:scale>
          <a:sx n="109" d="100"/>
          <a:sy n="109" d="100"/>
        </p:scale>
        <p:origin x="654" y="10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5FDCD-1361-44E4-A5E9-B3530B9D7943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3EF4B-5BD2-4ADD-B77D-B43C305E27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972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3EF4B-5BD2-4ADD-B77D-B43C305E277C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709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736964" y="6013577"/>
            <a:ext cx="3191510" cy="5656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6492" y="6446520"/>
            <a:ext cx="11962130" cy="314325"/>
          </a:xfrm>
          <a:custGeom>
            <a:avLst/>
            <a:gdLst/>
            <a:ahLst/>
            <a:cxnLst/>
            <a:rect l="l" t="t" r="r" b="b"/>
            <a:pathLst>
              <a:path w="11962130" h="314325">
                <a:moveTo>
                  <a:pt x="0" y="0"/>
                </a:moveTo>
                <a:lnTo>
                  <a:pt x="8470" y="313942"/>
                </a:lnTo>
                <a:lnTo>
                  <a:pt x="11961876" y="313942"/>
                </a:lnTo>
                <a:lnTo>
                  <a:pt x="11951335" y="149047"/>
                </a:lnTo>
                <a:lnTo>
                  <a:pt x="3156077" y="149047"/>
                </a:lnTo>
                <a:lnTo>
                  <a:pt x="2842768" y="3174"/>
                </a:lnTo>
                <a:lnTo>
                  <a:pt x="0" y="0"/>
                </a:lnTo>
                <a:close/>
              </a:path>
            </a:pathLst>
          </a:custGeom>
          <a:solidFill>
            <a:srgbClr val="DDE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6492" y="6490716"/>
            <a:ext cx="11968480" cy="280670"/>
          </a:xfrm>
          <a:custGeom>
            <a:avLst/>
            <a:gdLst/>
            <a:ahLst/>
            <a:cxnLst/>
            <a:rect l="l" t="t" r="r" b="b"/>
            <a:pathLst>
              <a:path w="11968480" h="280670">
                <a:moveTo>
                  <a:pt x="0" y="0"/>
                </a:moveTo>
                <a:lnTo>
                  <a:pt x="0" y="280416"/>
                </a:lnTo>
                <a:lnTo>
                  <a:pt x="11967972" y="269262"/>
                </a:lnTo>
                <a:lnTo>
                  <a:pt x="11959463" y="151358"/>
                </a:lnTo>
                <a:lnTo>
                  <a:pt x="3130677" y="151358"/>
                </a:lnTo>
                <a:lnTo>
                  <a:pt x="2789682" y="4775"/>
                </a:lnTo>
                <a:lnTo>
                  <a:pt x="0" y="0"/>
                </a:lnTo>
                <a:close/>
              </a:path>
            </a:pathLst>
          </a:custGeom>
          <a:solidFill>
            <a:srgbClr val="319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3444" y="99060"/>
            <a:ext cx="11942064" cy="1783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26492" y="6722362"/>
            <a:ext cx="11971020" cy="56515"/>
          </a:xfrm>
          <a:custGeom>
            <a:avLst/>
            <a:gdLst/>
            <a:ahLst/>
            <a:cxnLst/>
            <a:rect l="l" t="t" r="r" b="b"/>
            <a:pathLst>
              <a:path w="11971020" h="56515">
                <a:moveTo>
                  <a:pt x="11971020" y="0"/>
                </a:moveTo>
                <a:lnTo>
                  <a:pt x="0" y="0"/>
                </a:lnTo>
                <a:lnTo>
                  <a:pt x="0" y="56388"/>
                </a:lnTo>
                <a:lnTo>
                  <a:pt x="11971020" y="56388"/>
                </a:lnTo>
                <a:lnTo>
                  <a:pt x="11971020" y="0"/>
                </a:lnTo>
                <a:close/>
              </a:path>
            </a:pathLst>
          </a:custGeom>
          <a:solidFill>
            <a:srgbClr val="80C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29540" y="6492240"/>
            <a:ext cx="11968480" cy="280670"/>
          </a:xfrm>
          <a:custGeom>
            <a:avLst/>
            <a:gdLst/>
            <a:ahLst/>
            <a:cxnLst/>
            <a:rect l="l" t="t" r="r" b="b"/>
            <a:pathLst>
              <a:path w="11968480" h="280670">
                <a:moveTo>
                  <a:pt x="0" y="0"/>
                </a:moveTo>
                <a:lnTo>
                  <a:pt x="0" y="280416"/>
                </a:lnTo>
                <a:lnTo>
                  <a:pt x="11967971" y="269262"/>
                </a:lnTo>
                <a:lnTo>
                  <a:pt x="11959463" y="151358"/>
                </a:lnTo>
                <a:lnTo>
                  <a:pt x="3130677" y="151358"/>
                </a:lnTo>
                <a:lnTo>
                  <a:pt x="2789682" y="4775"/>
                </a:lnTo>
                <a:lnTo>
                  <a:pt x="0" y="0"/>
                </a:lnTo>
                <a:close/>
              </a:path>
            </a:pathLst>
          </a:custGeom>
          <a:solidFill>
            <a:srgbClr val="319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19634" y="238506"/>
            <a:ext cx="11954510" cy="868680"/>
          </a:xfrm>
          <a:custGeom>
            <a:avLst/>
            <a:gdLst/>
            <a:ahLst/>
            <a:cxnLst/>
            <a:rect l="l" t="t" r="r" b="b"/>
            <a:pathLst>
              <a:path w="11954510" h="868680">
                <a:moveTo>
                  <a:pt x="11954256" y="0"/>
                </a:moveTo>
                <a:lnTo>
                  <a:pt x="0" y="0"/>
                </a:lnTo>
                <a:lnTo>
                  <a:pt x="0" y="868680"/>
                </a:lnTo>
                <a:lnTo>
                  <a:pt x="11954256" y="868680"/>
                </a:lnTo>
                <a:lnTo>
                  <a:pt x="11954256" y="0"/>
                </a:lnTo>
                <a:close/>
              </a:path>
            </a:pathLst>
          </a:custGeom>
          <a:solidFill>
            <a:srgbClr val="41A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19634" y="238506"/>
            <a:ext cx="11954510" cy="868680"/>
          </a:xfrm>
          <a:custGeom>
            <a:avLst/>
            <a:gdLst/>
            <a:ahLst/>
            <a:cxnLst/>
            <a:rect l="l" t="t" r="r" b="b"/>
            <a:pathLst>
              <a:path w="11954510" h="868680">
                <a:moveTo>
                  <a:pt x="0" y="868680"/>
                </a:moveTo>
                <a:lnTo>
                  <a:pt x="11954256" y="868680"/>
                </a:lnTo>
                <a:lnTo>
                  <a:pt x="11954256" y="0"/>
                </a:lnTo>
                <a:lnTo>
                  <a:pt x="0" y="0"/>
                </a:lnTo>
                <a:lnTo>
                  <a:pt x="0" y="868680"/>
                </a:lnTo>
                <a:close/>
              </a:path>
            </a:pathLst>
          </a:custGeom>
          <a:ln w="25908">
            <a:solidFill>
              <a:srgbClr val="5C942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99060" y="440436"/>
            <a:ext cx="11954510" cy="840105"/>
          </a:xfrm>
          <a:custGeom>
            <a:avLst/>
            <a:gdLst/>
            <a:ahLst/>
            <a:cxnLst/>
            <a:rect l="l" t="t" r="r" b="b"/>
            <a:pathLst>
              <a:path w="11954510" h="840105">
                <a:moveTo>
                  <a:pt x="11954256" y="0"/>
                </a:moveTo>
                <a:lnTo>
                  <a:pt x="0" y="0"/>
                </a:lnTo>
                <a:lnTo>
                  <a:pt x="0" y="839724"/>
                </a:lnTo>
                <a:lnTo>
                  <a:pt x="11954256" y="839724"/>
                </a:lnTo>
                <a:lnTo>
                  <a:pt x="11954256" y="0"/>
                </a:lnTo>
                <a:close/>
              </a:path>
            </a:pathLst>
          </a:custGeom>
          <a:solidFill>
            <a:srgbClr val="41A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736964" y="6013577"/>
            <a:ext cx="3191510" cy="56565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6492" y="6446520"/>
            <a:ext cx="11962130" cy="314325"/>
          </a:xfrm>
          <a:custGeom>
            <a:avLst/>
            <a:gdLst/>
            <a:ahLst/>
            <a:cxnLst/>
            <a:rect l="l" t="t" r="r" b="b"/>
            <a:pathLst>
              <a:path w="11962130" h="314325">
                <a:moveTo>
                  <a:pt x="0" y="0"/>
                </a:moveTo>
                <a:lnTo>
                  <a:pt x="8470" y="313942"/>
                </a:lnTo>
                <a:lnTo>
                  <a:pt x="11961876" y="313942"/>
                </a:lnTo>
                <a:lnTo>
                  <a:pt x="11951335" y="149047"/>
                </a:lnTo>
                <a:lnTo>
                  <a:pt x="3156077" y="149047"/>
                </a:lnTo>
                <a:lnTo>
                  <a:pt x="2842768" y="3174"/>
                </a:lnTo>
                <a:lnTo>
                  <a:pt x="0" y="0"/>
                </a:lnTo>
                <a:close/>
              </a:path>
            </a:pathLst>
          </a:custGeom>
          <a:solidFill>
            <a:srgbClr val="DDE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6492" y="6490716"/>
            <a:ext cx="11968480" cy="280670"/>
          </a:xfrm>
          <a:custGeom>
            <a:avLst/>
            <a:gdLst/>
            <a:ahLst/>
            <a:cxnLst/>
            <a:rect l="l" t="t" r="r" b="b"/>
            <a:pathLst>
              <a:path w="11968480" h="280670">
                <a:moveTo>
                  <a:pt x="0" y="0"/>
                </a:moveTo>
                <a:lnTo>
                  <a:pt x="0" y="280416"/>
                </a:lnTo>
                <a:lnTo>
                  <a:pt x="11967972" y="269262"/>
                </a:lnTo>
                <a:lnTo>
                  <a:pt x="11959463" y="151358"/>
                </a:lnTo>
                <a:lnTo>
                  <a:pt x="3130677" y="151358"/>
                </a:lnTo>
                <a:lnTo>
                  <a:pt x="2789682" y="4775"/>
                </a:lnTo>
                <a:lnTo>
                  <a:pt x="0" y="0"/>
                </a:lnTo>
                <a:close/>
              </a:path>
            </a:pathLst>
          </a:custGeom>
          <a:solidFill>
            <a:srgbClr val="319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3444" y="99060"/>
            <a:ext cx="11942064" cy="17830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26492" y="6722362"/>
            <a:ext cx="11971020" cy="56515"/>
          </a:xfrm>
          <a:custGeom>
            <a:avLst/>
            <a:gdLst/>
            <a:ahLst/>
            <a:cxnLst/>
            <a:rect l="l" t="t" r="r" b="b"/>
            <a:pathLst>
              <a:path w="11971020" h="56515">
                <a:moveTo>
                  <a:pt x="11971020" y="0"/>
                </a:moveTo>
                <a:lnTo>
                  <a:pt x="0" y="0"/>
                </a:lnTo>
                <a:lnTo>
                  <a:pt x="0" y="56388"/>
                </a:lnTo>
                <a:lnTo>
                  <a:pt x="11971020" y="56388"/>
                </a:lnTo>
                <a:lnTo>
                  <a:pt x="11971020" y="0"/>
                </a:lnTo>
                <a:close/>
              </a:path>
            </a:pathLst>
          </a:custGeom>
          <a:solidFill>
            <a:srgbClr val="80C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29540" y="6492240"/>
            <a:ext cx="11968480" cy="280670"/>
          </a:xfrm>
          <a:custGeom>
            <a:avLst/>
            <a:gdLst/>
            <a:ahLst/>
            <a:cxnLst/>
            <a:rect l="l" t="t" r="r" b="b"/>
            <a:pathLst>
              <a:path w="11968480" h="280670">
                <a:moveTo>
                  <a:pt x="0" y="0"/>
                </a:moveTo>
                <a:lnTo>
                  <a:pt x="0" y="280416"/>
                </a:lnTo>
                <a:lnTo>
                  <a:pt x="11967971" y="269262"/>
                </a:lnTo>
                <a:lnTo>
                  <a:pt x="11959463" y="151358"/>
                </a:lnTo>
                <a:lnTo>
                  <a:pt x="3130677" y="151358"/>
                </a:lnTo>
                <a:lnTo>
                  <a:pt x="2789682" y="4775"/>
                </a:lnTo>
                <a:lnTo>
                  <a:pt x="0" y="0"/>
                </a:lnTo>
                <a:close/>
              </a:path>
            </a:pathLst>
          </a:custGeom>
          <a:solidFill>
            <a:srgbClr val="319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119633" y="238506"/>
            <a:ext cx="11954510" cy="868680"/>
          </a:xfrm>
          <a:custGeom>
            <a:avLst/>
            <a:gdLst/>
            <a:ahLst/>
            <a:cxnLst/>
            <a:rect l="l" t="t" r="r" b="b"/>
            <a:pathLst>
              <a:path w="11954510" h="868680">
                <a:moveTo>
                  <a:pt x="11954256" y="0"/>
                </a:moveTo>
                <a:lnTo>
                  <a:pt x="0" y="0"/>
                </a:lnTo>
                <a:lnTo>
                  <a:pt x="0" y="868680"/>
                </a:lnTo>
                <a:lnTo>
                  <a:pt x="11954256" y="868680"/>
                </a:lnTo>
                <a:lnTo>
                  <a:pt x="11954256" y="0"/>
                </a:lnTo>
                <a:close/>
              </a:path>
            </a:pathLst>
          </a:custGeom>
          <a:solidFill>
            <a:srgbClr val="41A0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119633" y="238506"/>
            <a:ext cx="11954510" cy="868680"/>
          </a:xfrm>
          <a:custGeom>
            <a:avLst/>
            <a:gdLst/>
            <a:ahLst/>
            <a:cxnLst/>
            <a:rect l="l" t="t" r="r" b="b"/>
            <a:pathLst>
              <a:path w="11954510" h="868680">
                <a:moveTo>
                  <a:pt x="0" y="868680"/>
                </a:moveTo>
                <a:lnTo>
                  <a:pt x="11954256" y="868680"/>
                </a:lnTo>
                <a:lnTo>
                  <a:pt x="11954256" y="0"/>
                </a:lnTo>
                <a:lnTo>
                  <a:pt x="0" y="0"/>
                </a:lnTo>
                <a:lnTo>
                  <a:pt x="0" y="868680"/>
                </a:lnTo>
                <a:close/>
              </a:path>
            </a:pathLst>
          </a:custGeom>
          <a:ln w="25908">
            <a:solidFill>
              <a:srgbClr val="5C942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8736964" y="6013577"/>
            <a:ext cx="3191510" cy="56565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6492" y="6446520"/>
            <a:ext cx="11962130" cy="314325"/>
          </a:xfrm>
          <a:custGeom>
            <a:avLst/>
            <a:gdLst/>
            <a:ahLst/>
            <a:cxnLst/>
            <a:rect l="l" t="t" r="r" b="b"/>
            <a:pathLst>
              <a:path w="11962130" h="314325">
                <a:moveTo>
                  <a:pt x="0" y="0"/>
                </a:moveTo>
                <a:lnTo>
                  <a:pt x="8470" y="313942"/>
                </a:lnTo>
                <a:lnTo>
                  <a:pt x="11961876" y="313942"/>
                </a:lnTo>
                <a:lnTo>
                  <a:pt x="11951335" y="149047"/>
                </a:lnTo>
                <a:lnTo>
                  <a:pt x="3156077" y="149047"/>
                </a:lnTo>
                <a:lnTo>
                  <a:pt x="2842768" y="3174"/>
                </a:lnTo>
                <a:lnTo>
                  <a:pt x="0" y="0"/>
                </a:lnTo>
                <a:close/>
              </a:path>
            </a:pathLst>
          </a:custGeom>
          <a:solidFill>
            <a:srgbClr val="DDE89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26492" y="6490716"/>
            <a:ext cx="11968480" cy="280670"/>
          </a:xfrm>
          <a:custGeom>
            <a:avLst/>
            <a:gdLst/>
            <a:ahLst/>
            <a:cxnLst/>
            <a:rect l="l" t="t" r="r" b="b"/>
            <a:pathLst>
              <a:path w="11968480" h="280670">
                <a:moveTo>
                  <a:pt x="0" y="0"/>
                </a:moveTo>
                <a:lnTo>
                  <a:pt x="0" y="280416"/>
                </a:lnTo>
                <a:lnTo>
                  <a:pt x="11967972" y="269262"/>
                </a:lnTo>
                <a:lnTo>
                  <a:pt x="11959463" y="151358"/>
                </a:lnTo>
                <a:lnTo>
                  <a:pt x="3130677" y="151358"/>
                </a:lnTo>
                <a:lnTo>
                  <a:pt x="2789682" y="4775"/>
                </a:lnTo>
                <a:lnTo>
                  <a:pt x="0" y="0"/>
                </a:lnTo>
                <a:close/>
              </a:path>
            </a:pathLst>
          </a:custGeom>
          <a:solidFill>
            <a:srgbClr val="319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23444" y="99060"/>
            <a:ext cx="11942064" cy="1783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26492" y="6722362"/>
            <a:ext cx="11971020" cy="56515"/>
          </a:xfrm>
          <a:custGeom>
            <a:avLst/>
            <a:gdLst/>
            <a:ahLst/>
            <a:cxnLst/>
            <a:rect l="l" t="t" r="r" b="b"/>
            <a:pathLst>
              <a:path w="11971020" h="56515">
                <a:moveTo>
                  <a:pt x="11971020" y="0"/>
                </a:moveTo>
                <a:lnTo>
                  <a:pt x="0" y="0"/>
                </a:lnTo>
                <a:lnTo>
                  <a:pt x="0" y="56388"/>
                </a:lnTo>
                <a:lnTo>
                  <a:pt x="11971020" y="56388"/>
                </a:lnTo>
                <a:lnTo>
                  <a:pt x="11971020" y="0"/>
                </a:lnTo>
                <a:close/>
              </a:path>
            </a:pathLst>
          </a:custGeom>
          <a:solidFill>
            <a:srgbClr val="80CA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29540" y="6492240"/>
            <a:ext cx="11968480" cy="280670"/>
          </a:xfrm>
          <a:custGeom>
            <a:avLst/>
            <a:gdLst/>
            <a:ahLst/>
            <a:cxnLst/>
            <a:rect l="l" t="t" r="r" b="b"/>
            <a:pathLst>
              <a:path w="11968480" h="280670">
                <a:moveTo>
                  <a:pt x="0" y="0"/>
                </a:moveTo>
                <a:lnTo>
                  <a:pt x="0" y="280416"/>
                </a:lnTo>
                <a:lnTo>
                  <a:pt x="11967971" y="269262"/>
                </a:lnTo>
                <a:lnTo>
                  <a:pt x="11959463" y="151358"/>
                </a:lnTo>
                <a:lnTo>
                  <a:pt x="3130677" y="151358"/>
                </a:lnTo>
                <a:lnTo>
                  <a:pt x="2789682" y="4775"/>
                </a:lnTo>
                <a:lnTo>
                  <a:pt x="0" y="0"/>
                </a:lnTo>
                <a:close/>
              </a:path>
            </a:pathLst>
          </a:custGeom>
          <a:solidFill>
            <a:srgbClr val="319A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645" y="77800"/>
            <a:ext cx="11106708" cy="1368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88593" y="1358391"/>
            <a:ext cx="9475470" cy="4521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1000" y="2133599"/>
            <a:ext cx="11292853" cy="4114801"/>
            <a:chOff x="458088" y="2197059"/>
            <a:chExt cx="11292853" cy="4114801"/>
          </a:xfrm>
        </p:grpSpPr>
        <p:sp>
          <p:nvSpPr>
            <p:cNvPr id="3" name="object 3"/>
            <p:cNvSpPr/>
            <p:nvPr/>
          </p:nvSpPr>
          <p:spPr>
            <a:xfrm>
              <a:off x="517156" y="2197059"/>
              <a:ext cx="11233785" cy="4114801"/>
            </a:xfrm>
            <a:custGeom>
              <a:avLst/>
              <a:gdLst/>
              <a:ahLst/>
              <a:cxnLst/>
              <a:rect l="l" t="t" r="r" b="b"/>
              <a:pathLst>
                <a:path w="11233785" h="2360929">
                  <a:moveTo>
                    <a:pt x="11233404" y="0"/>
                  </a:moveTo>
                  <a:lnTo>
                    <a:pt x="0" y="0"/>
                  </a:lnTo>
                  <a:lnTo>
                    <a:pt x="0" y="2360676"/>
                  </a:lnTo>
                  <a:lnTo>
                    <a:pt x="11233404" y="2360676"/>
                  </a:lnTo>
                  <a:lnTo>
                    <a:pt x="11233404" y="0"/>
                  </a:lnTo>
                  <a:close/>
                </a:path>
              </a:pathLst>
            </a:custGeom>
            <a:solidFill>
              <a:srgbClr val="319A2A"/>
            </a:solidFill>
          </p:spPr>
          <p:txBody>
            <a:bodyPr wrap="square" lIns="0" tIns="0" rIns="0" bIns="0" rtlCol="0"/>
            <a:lstStyle/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Воспитательный потенциал урока </a:t>
              </a:r>
            </a:p>
            <a:p>
              <a:pPr algn="ctr"/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как средство формирования </a:t>
              </a:r>
            </a:p>
            <a:p>
              <a:pPr algn="ctr"/>
              <a:r>
                <a:rPr lang="ru-RU" sz="4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личности обучающихся</a:t>
              </a:r>
            </a:p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Некрасова Любовь Ивановна,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учитель начальных классов, заместитель директора по УВР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МАОУ «</a:t>
              </a:r>
              <a:r>
                <a:rPr lang="ru-RU" sz="2000" b="1" dirty="0" err="1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Платошинская</a:t>
              </a:r>
              <a:r>
                <a:rPr lang="ru-RU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средняя школа»</a:t>
              </a:r>
            </a:p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Пермского края</a:t>
              </a:r>
              <a:endPara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endPara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458088" y="2698683"/>
              <a:ext cx="11233785" cy="2360930"/>
            </a:xfrm>
            <a:custGeom>
              <a:avLst/>
              <a:gdLst/>
              <a:ahLst/>
              <a:cxnLst/>
              <a:rect l="l" t="t" r="r" b="b"/>
              <a:pathLst>
                <a:path w="11233785" h="2360929">
                  <a:moveTo>
                    <a:pt x="0" y="2360676"/>
                  </a:moveTo>
                  <a:lnTo>
                    <a:pt x="11233404" y="2360676"/>
                  </a:lnTo>
                  <a:lnTo>
                    <a:pt x="11233404" y="0"/>
                  </a:lnTo>
                  <a:lnTo>
                    <a:pt x="0" y="0"/>
                  </a:lnTo>
                  <a:lnTo>
                    <a:pt x="0" y="2360676"/>
                  </a:lnTo>
                  <a:close/>
                </a:path>
              </a:pathLst>
            </a:custGeom>
            <a:ln w="25908">
              <a:solidFill>
                <a:srgbClr val="5C942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266824" y="4800600"/>
            <a:ext cx="1945005" cy="1799589"/>
          </a:xfrm>
          <a:custGeom>
            <a:avLst/>
            <a:gdLst/>
            <a:ahLst/>
            <a:cxnLst/>
            <a:rect l="l" t="t" r="r" b="b"/>
            <a:pathLst>
              <a:path w="1945005" h="1799589">
                <a:moveTo>
                  <a:pt x="1944624" y="1645920"/>
                </a:moveTo>
                <a:lnTo>
                  <a:pt x="154114" y="1645920"/>
                </a:lnTo>
                <a:lnTo>
                  <a:pt x="154114" y="0"/>
                </a:lnTo>
                <a:lnTo>
                  <a:pt x="0" y="0"/>
                </a:lnTo>
                <a:lnTo>
                  <a:pt x="0" y="1645920"/>
                </a:lnTo>
                <a:lnTo>
                  <a:pt x="0" y="1799590"/>
                </a:lnTo>
                <a:lnTo>
                  <a:pt x="1944624" y="1799590"/>
                </a:lnTo>
                <a:lnTo>
                  <a:pt x="1944624" y="1645920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287000" y="1981200"/>
            <a:ext cx="1661160" cy="1614170"/>
          </a:xfrm>
          <a:custGeom>
            <a:avLst/>
            <a:gdLst/>
            <a:ahLst/>
            <a:cxnLst/>
            <a:rect l="l" t="t" r="r" b="b"/>
            <a:pathLst>
              <a:path w="1661159" h="1614170">
                <a:moveTo>
                  <a:pt x="1661160" y="0"/>
                </a:moveTo>
                <a:lnTo>
                  <a:pt x="0" y="0"/>
                </a:lnTo>
                <a:lnTo>
                  <a:pt x="0" y="138430"/>
                </a:lnTo>
                <a:lnTo>
                  <a:pt x="1522984" y="138430"/>
                </a:lnTo>
                <a:lnTo>
                  <a:pt x="1522984" y="1614170"/>
                </a:lnTo>
                <a:lnTo>
                  <a:pt x="1661160" y="1614170"/>
                </a:lnTo>
                <a:lnTo>
                  <a:pt x="1661160" y="138430"/>
                </a:lnTo>
                <a:lnTo>
                  <a:pt x="1661160" y="0"/>
                </a:lnTo>
                <a:close/>
              </a:path>
            </a:pathLst>
          </a:custGeom>
          <a:solidFill>
            <a:srgbClr val="B3B3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05000" y="1616710"/>
            <a:ext cx="2016505" cy="4787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542645" y="77800"/>
            <a:ext cx="11106708" cy="677108"/>
          </a:xfrm>
        </p:spPr>
        <p:txBody>
          <a:bodyPr/>
          <a:lstStyle/>
          <a:p>
            <a:r>
              <a:rPr lang="ru-RU" dirty="0"/>
              <a:t>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8" b="21267"/>
          <a:stretch/>
        </p:blipFill>
        <p:spPr>
          <a:xfrm>
            <a:off x="3657600" y="228599"/>
            <a:ext cx="4724400" cy="1904999"/>
          </a:xfrm>
          <a:prstGeom prst="rect">
            <a:avLst/>
          </a:prstGeom>
        </p:spPr>
      </p:pic>
      <p:sp>
        <p:nvSpPr>
          <p:cNvPr id="13" name="object 10"/>
          <p:cNvSpPr/>
          <p:nvPr/>
        </p:nvSpPr>
        <p:spPr>
          <a:xfrm>
            <a:off x="8270495" y="1597660"/>
            <a:ext cx="2016505" cy="4787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30C94678-F3EC-4FF3-8709-91230103B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533400"/>
            <a:ext cx="11217960" cy="2985433"/>
          </a:xfrm>
        </p:spPr>
        <p:txBody>
          <a:bodyPr/>
          <a:lstStyle/>
          <a:p>
            <a:pPr marL="3378835" marR="366395" indent="132080" algn="r"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ea typeface="Times New Roman" panose="02020603050405020304" pitchFamily="18" charset="0"/>
              </a:rPr>
              <a:t>«Обучение само по себе, вне воспитания, есть бессмыслица, ничего</a:t>
            </a:r>
            <a:r>
              <a:rPr lang="ru-RU" sz="2800" b="1" spc="-185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a typeface="Times New Roman" panose="02020603050405020304" pitchFamily="18" charset="0"/>
              </a:rPr>
              <a:t>кроме</a:t>
            </a:r>
            <a:r>
              <a:rPr lang="ru-RU" sz="2800" b="1" spc="-180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a typeface="Times New Roman" panose="02020603050405020304" pitchFamily="18" charset="0"/>
              </a:rPr>
              <a:t>вреда,</a:t>
            </a:r>
            <a:r>
              <a:rPr lang="ru-RU" sz="2800" b="1" spc="-175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a typeface="Times New Roman" panose="02020603050405020304" pitchFamily="18" charset="0"/>
              </a:rPr>
              <a:t>не</a:t>
            </a:r>
            <a:r>
              <a:rPr lang="ru-RU" sz="2800" b="1" spc="-180" dirty="0">
                <a:solidFill>
                  <a:srgbClr val="C00000"/>
                </a:solidFill>
                <a:ea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C00000"/>
                </a:solidFill>
                <a:ea typeface="Times New Roman" panose="02020603050405020304" pitchFamily="18" charset="0"/>
              </a:rPr>
              <a:t>приносящая»</a:t>
            </a:r>
          </a:p>
          <a:p>
            <a:pPr marL="63500" marR="69215" algn="r">
              <a:spcAft>
                <a:spcPts val="0"/>
              </a:spcAft>
            </a:pPr>
            <a:endParaRPr lang="ru-RU" sz="2800" b="1" dirty="0" smtClean="0">
              <a:solidFill>
                <a:srgbClr val="C00000"/>
              </a:solidFill>
              <a:ea typeface="Times New Roman" panose="02020603050405020304" pitchFamily="18" charset="0"/>
            </a:endParaRPr>
          </a:p>
          <a:p>
            <a:pPr marL="63500" marR="69215" algn="r">
              <a:spcAft>
                <a:spcPts val="0"/>
              </a:spcAft>
            </a:pPr>
            <a:r>
              <a:rPr lang="ru-RU" sz="2800" b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К.Д</a:t>
            </a:r>
            <a:r>
              <a:rPr lang="ru-RU" sz="2800" b="1" dirty="0">
                <a:solidFill>
                  <a:srgbClr val="C00000"/>
                </a:solidFill>
                <a:ea typeface="Times New Roman" panose="02020603050405020304" pitchFamily="18" charset="0"/>
              </a:rPr>
              <a:t>. Ушинский</a:t>
            </a:r>
          </a:p>
          <a:p>
            <a:pPr algn="l"/>
            <a:endParaRPr lang="ru-RU" sz="5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819400"/>
            <a:ext cx="5486400" cy="32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073765"/>
            <a:ext cx="4626495" cy="18685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09788" y="2942272"/>
            <a:ext cx="573480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Сельская школа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2 филиала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Структурное подразделение – детский сад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702 обучающихся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69 педагогов – средний возраст 48 лет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/>
              <a:t>68% педагогов – </a:t>
            </a:r>
            <a:r>
              <a:rPr lang="ru-RU" sz="2400" b="1" dirty="0" smtClean="0"/>
              <a:t>с первой </a:t>
            </a:r>
            <a:r>
              <a:rPr lang="ru-RU" sz="2400" b="1" dirty="0" smtClean="0"/>
              <a:t>и </a:t>
            </a:r>
            <a:r>
              <a:rPr lang="ru-RU" sz="2400" b="1" dirty="0" smtClean="0"/>
              <a:t>высшей категориями</a:t>
            </a:r>
            <a:endParaRPr lang="ru-RU" sz="2400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6319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4780" y="533400"/>
            <a:ext cx="11384664" cy="4370427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Урок занимает центральное </a:t>
            </a:r>
            <a:r>
              <a:rPr lang="ru-RU" sz="3200" b="1" dirty="0">
                <a:solidFill>
                  <a:srgbClr val="C00000"/>
                </a:solidFill>
              </a:rPr>
              <a:t>место в воспитании </a:t>
            </a:r>
            <a:r>
              <a:rPr lang="ru-RU" sz="3200" b="1" dirty="0" smtClean="0">
                <a:solidFill>
                  <a:srgbClr val="C00000"/>
                </a:solidFill>
              </a:rPr>
              <a:t>личности</a:t>
            </a:r>
          </a:p>
          <a:p>
            <a:pPr algn="l"/>
            <a:endParaRPr lang="ru-RU" b="1" dirty="0" smtClean="0"/>
          </a:p>
          <a:p>
            <a:pPr algn="l"/>
            <a:endParaRPr lang="ru-RU" b="1" dirty="0" smtClean="0"/>
          </a:p>
          <a:p>
            <a:pPr algn="l"/>
            <a:r>
              <a:rPr lang="ru-RU" sz="2400" b="1" dirty="0" smtClean="0"/>
              <a:t>Урок - </a:t>
            </a:r>
            <a:r>
              <a:rPr lang="ru-RU" sz="2400" b="1" u="sng" dirty="0"/>
              <a:t>взаимное</a:t>
            </a:r>
            <a:r>
              <a:rPr lang="ru-RU" sz="2400" b="1" dirty="0"/>
              <a:t> целенаправленное </a:t>
            </a:r>
            <a:r>
              <a:rPr lang="ru-RU" sz="2400" b="1" i="1" u="sng" dirty="0"/>
              <a:t>делание и диалог</a:t>
            </a:r>
            <a:r>
              <a:rPr lang="ru-RU" sz="2400" b="1" dirty="0"/>
              <a:t> учителя и </a:t>
            </a:r>
            <a:r>
              <a:rPr lang="ru-RU" sz="2400" b="1" dirty="0" smtClean="0"/>
              <a:t>учеников.</a:t>
            </a:r>
          </a:p>
          <a:p>
            <a:endParaRPr lang="ru-RU" b="1" dirty="0" smtClean="0"/>
          </a:p>
          <a:p>
            <a:r>
              <a:rPr lang="ru-RU" sz="2400" b="1" dirty="0" smtClean="0"/>
              <a:t>Урок это </a:t>
            </a:r>
            <a:r>
              <a:rPr lang="ru-RU" sz="2400" b="1" dirty="0"/>
              <a:t>целенаправленное и </a:t>
            </a:r>
            <a:r>
              <a:rPr lang="ru-RU" sz="2400" b="1" dirty="0" smtClean="0"/>
              <a:t>спонтанное изменение </a:t>
            </a:r>
            <a:r>
              <a:rPr lang="ru-RU" sz="2400" b="1" dirty="0"/>
              <a:t>личностей учащихся и учителя, то есть </a:t>
            </a:r>
            <a:r>
              <a:rPr lang="ru-RU" sz="2400" b="1" i="1" u="sng" dirty="0"/>
              <a:t>воспитание</a:t>
            </a:r>
            <a:r>
              <a:rPr lang="ru-RU" sz="2400" b="1" dirty="0" smtClean="0"/>
              <a:t>, которое </a:t>
            </a:r>
            <a:r>
              <a:rPr lang="ru-RU" sz="2400" b="1" dirty="0"/>
              <a:t>происходит благодаря комплексным воздействиям: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C00000"/>
                </a:solidFill>
              </a:rPr>
              <a:t>стиля образовательного общения;</a:t>
            </a:r>
            <a:endParaRPr lang="ru-RU" sz="2400" b="1" dirty="0">
              <a:solidFill>
                <a:srgbClr val="C0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C00000"/>
                </a:solidFill>
              </a:rPr>
              <a:t>культуры управления образовательной деятельностью;</a:t>
            </a:r>
            <a:endParaRPr lang="ru-RU" sz="2400" b="1" dirty="0">
              <a:solidFill>
                <a:srgbClr val="C0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rgbClr val="C00000"/>
                </a:solidFill>
              </a:rPr>
              <a:t>дидактической структуры (методических приемов).</a:t>
            </a:r>
            <a:endParaRPr lang="ru-RU" sz="2400" b="1" dirty="0">
              <a:solidFill>
                <a:srgbClr val="C00000"/>
              </a:solidFill>
            </a:endParaRPr>
          </a:p>
          <a:p>
            <a:pPr algn="l"/>
            <a:endParaRPr lang="ru-RU" b="1" dirty="0" smtClean="0"/>
          </a:p>
          <a:p>
            <a:pPr algn="ctr"/>
            <a:endParaRPr lang="ru-RU" b="1" dirty="0"/>
          </a:p>
          <a:p>
            <a:pPr algn="ctr"/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0" y="4162868"/>
            <a:ext cx="2743200" cy="2085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36" y="4174147"/>
            <a:ext cx="2692400" cy="2019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008" y="4148505"/>
            <a:ext cx="2799860" cy="2099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434" y="4158761"/>
            <a:ext cx="2748676" cy="20615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2495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3484" y="427892"/>
            <a:ext cx="5313916" cy="3939540"/>
          </a:xfrm>
        </p:spPr>
        <p:txBody>
          <a:bodyPr/>
          <a:lstStyle/>
          <a:p>
            <a:r>
              <a:rPr lang="ru-RU" sz="2800" b="1" dirty="0" smtClean="0"/>
              <a:t>Стили образовательного общения: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авторитарно-командный;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нормативно-оценивающий;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п</a:t>
            </a:r>
            <a:r>
              <a:rPr lang="ru-RU" sz="2400" dirty="0" smtClean="0"/>
              <a:t>опустительский;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</a:rPr>
              <a:t>демократически требовательный;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поддерживающе </a:t>
            </a:r>
            <a:r>
              <a:rPr lang="ru-RU" sz="2400" b="1" dirty="0" smtClean="0">
                <a:solidFill>
                  <a:srgbClr val="C00000"/>
                </a:solidFill>
              </a:rPr>
              <a:t>сотруднический.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b="1" dirty="0" smtClean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4" name="Выгнутая вправо стрелка 3"/>
          <p:cNvSpPr/>
          <p:nvPr/>
        </p:nvSpPr>
        <p:spPr>
          <a:xfrm>
            <a:off x="5556042" y="2698461"/>
            <a:ext cx="616158" cy="1402462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9600" y="3429000"/>
            <a:ext cx="4832269" cy="8309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 smtClean="0">
                <a:ea typeface="Times New Roman" panose="02020603050405020304" pitchFamily="18" charset="0"/>
              </a:rPr>
              <a:t>жизненная стратегия </a:t>
            </a:r>
            <a:r>
              <a:rPr lang="ru-RU" sz="2400" b="1" dirty="0">
                <a:ea typeface="Times New Roman" panose="02020603050405020304" pitchFamily="18" charset="0"/>
              </a:rPr>
              <a:t>достижения успеха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921478" y="451338"/>
            <a:ext cx="5181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</a:t>
            </a:r>
            <a:r>
              <a:rPr lang="ru-RU" sz="2400" b="1" dirty="0" smtClean="0"/>
              <a:t>ультура </a:t>
            </a:r>
            <a:r>
              <a:rPr lang="ru-RU" sz="2400" b="1" dirty="0"/>
              <a:t>управления образовательной деятельностью </a:t>
            </a:r>
            <a:r>
              <a:rPr lang="ru-RU" sz="2400" b="1" dirty="0" smtClean="0"/>
              <a:t>на уроке: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прямая </a:t>
            </a:r>
            <a:r>
              <a:rPr lang="ru-RU" sz="2400" dirty="0" smtClean="0"/>
              <a:t>командная;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C00000"/>
                </a:solidFill>
              </a:rPr>
              <a:t>структурно-плановая;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C00000"/>
                </a:solidFill>
              </a:rPr>
              <a:t>проективно-рефлексивная </a:t>
            </a:r>
          </a:p>
        </p:txBody>
      </p:sp>
      <p:sp>
        <p:nvSpPr>
          <p:cNvPr id="8" name="Выгнутая влево стрелка 7"/>
          <p:cNvSpPr/>
          <p:nvPr/>
        </p:nvSpPr>
        <p:spPr>
          <a:xfrm>
            <a:off x="6288314" y="2209800"/>
            <a:ext cx="730878" cy="132626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067748" y="3445208"/>
            <a:ext cx="4675511" cy="83099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400" b="1" dirty="0"/>
              <a:t>воспитание на уроке </a:t>
            </a:r>
            <a:r>
              <a:rPr lang="ru-RU" sz="2400" b="1" dirty="0" smtClean="0"/>
              <a:t>перерастает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в самовоспитание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77" y="4518124"/>
            <a:ext cx="3886200" cy="1794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5" t="-1684" r="1545" b="30303"/>
          <a:stretch/>
        </p:blipFill>
        <p:spPr>
          <a:xfrm>
            <a:off x="7019192" y="4518124"/>
            <a:ext cx="3505200" cy="1794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1396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8592" y="685800"/>
            <a:ext cx="10541407" cy="286232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Дидактическая структура урока</a:t>
            </a:r>
          </a:p>
          <a:p>
            <a:pPr algn="just"/>
            <a:r>
              <a:rPr lang="ru-RU" sz="2400" b="1" dirty="0" smtClean="0"/>
              <a:t>В </a:t>
            </a:r>
            <a:r>
              <a:rPr lang="ru-RU" sz="2400" b="1" dirty="0"/>
              <a:t>зависимости от однообразия или вариативности дидактической структуры уроков, у учеников формируется </a:t>
            </a:r>
            <a:r>
              <a:rPr lang="ru-RU" sz="2400" b="1" i="1" dirty="0"/>
              <a:t>репродуктивная, </a:t>
            </a:r>
            <a:r>
              <a:rPr lang="ru-RU" sz="2400" b="1" i="1" dirty="0">
                <a:solidFill>
                  <a:srgbClr val="C00000"/>
                </a:solidFill>
              </a:rPr>
              <a:t>продуктивно-эвристическая или креативная ментальности.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pPr algn="ctr"/>
            <a:r>
              <a:rPr lang="ru-RU" sz="3200" b="1" dirty="0" err="1" smtClean="0">
                <a:solidFill>
                  <a:srgbClr val="C00000"/>
                </a:solidFill>
              </a:rPr>
              <a:t>Стуктурно</a:t>
            </a:r>
            <a:r>
              <a:rPr lang="ru-RU" sz="3200" b="1" dirty="0" smtClean="0">
                <a:solidFill>
                  <a:srgbClr val="C00000"/>
                </a:solidFill>
              </a:rPr>
              <a:t>-сюжетное разнообразие уроков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14755" y="4170639"/>
            <a:ext cx="149912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Урок-тренинг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697117" y="4078551"/>
            <a:ext cx="924356" cy="369332"/>
          </a:xfrm>
          <a:prstGeom prst="rect">
            <a:avLst/>
          </a:prstGeom>
          <a:solidFill>
            <a:srgbClr val="00B050"/>
          </a:solidFill>
          <a:ln w="28575"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Д</a:t>
            </a:r>
            <a:r>
              <a:rPr lang="ru-RU" dirty="0" smtClean="0"/>
              <a:t>ебаты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058597" y="3426462"/>
            <a:ext cx="1157689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Урок-игра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37329" y="3426462"/>
            <a:ext cx="1795684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Проектный урок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010400" y="3424477"/>
            <a:ext cx="2133918" cy="369332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Перевернутый урок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9551716" y="4073235"/>
            <a:ext cx="2048894" cy="369332"/>
          </a:xfrm>
          <a:prstGeom prst="rect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Урок-конференция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188736" y="4082027"/>
            <a:ext cx="1760547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Урок-практикум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524000" y="4147929"/>
            <a:ext cx="1402948" cy="3693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Урок-диалог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9517220" y="3478693"/>
            <a:ext cx="2117887" cy="369332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Урок-соревнование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94454" y="3508033"/>
            <a:ext cx="1734770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Музейный урок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33400" y="4817133"/>
            <a:ext cx="11782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Разнообразные формы проведения уроков, методические приемы активизации познавательной деятельности, используемые педагогами, формируют у обучающихся креативную ментальность, как готовность к творчеству и созданию новых идей, что позволяет ученику отражать в продуктах деятельности свое понимание жизненных ценностей, свои личностные качества.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5921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53D2C5EA-758D-46E7-BB59-758629AC9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0C94678-F3EC-4FF3-8709-91230103B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88593" y="1358391"/>
            <a:ext cx="10760760" cy="4616648"/>
          </a:xfrm>
        </p:spPr>
        <p:txBody>
          <a:bodyPr/>
          <a:lstStyle/>
          <a:p>
            <a:pPr algn="l"/>
            <a:r>
              <a:rPr lang="ru-RU" sz="6000" b="1" dirty="0" smtClean="0">
                <a:solidFill>
                  <a:srgbClr val="C00000"/>
                </a:solidFill>
              </a:rPr>
              <a:t>«Все </a:t>
            </a:r>
            <a:r>
              <a:rPr lang="ru-RU" sz="6000" b="1" dirty="0">
                <a:solidFill>
                  <a:srgbClr val="C00000"/>
                </a:solidFill>
              </a:rPr>
              <a:t>предложения могут быть реализованы, если педагоги будут открыты для восприятия новых </a:t>
            </a:r>
            <a:r>
              <a:rPr lang="ru-RU" sz="6000" b="1" dirty="0" smtClean="0">
                <a:solidFill>
                  <a:srgbClr val="C00000"/>
                </a:solidFill>
              </a:rPr>
              <a:t>идей»</a:t>
            </a:r>
            <a:endParaRPr lang="ru-RU" sz="6000" b="1" dirty="0">
              <a:solidFill>
                <a:srgbClr val="C00000"/>
              </a:solidFill>
            </a:endParaRPr>
          </a:p>
          <a:p>
            <a:pPr algn="l"/>
            <a:r>
              <a:rPr lang="ru-RU" sz="6000" dirty="0"/>
              <a:t>                                    </a:t>
            </a:r>
            <a:r>
              <a:rPr lang="ru-RU" sz="4800" dirty="0" smtClean="0"/>
              <a:t>Джон </a:t>
            </a:r>
            <a:r>
              <a:rPr lang="ru-RU" sz="4800" dirty="0"/>
              <a:t>Хэтти</a:t>
            </a:r>
          </a:p>
        </p:txBody>
      </p:sp>
    </p:spTree>
    <p:extLst>
      <p:ext uri="{BB962C8B-B14F-4D97-AF65-F5344CB8AC3E}">
        <p14:creationId xmlns:p14="http://schemas.microsoft.com/office/powerpoint/2010/main" val="224740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4200</TotalTime>
  <Words>276</Words>
  <Application>Microsoft Office PowerPoint</Application>
  <PresentationFormat>Широкоэкранный</PresentationFormat>
  <Paragraphs>64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«Зеленая революция» XXI века</dc:title>
  <dc:creator>Admin</dc:creator>
  <cp:lastModifiedBy>Некрасова Любовь Ивановна</cp:lastModifiedBy>
  <cp:revision>108</cp:revision>
  <dcterms:created xsi:type="dcterms:W3CDTF">2020-11-25T04:09:13Z</dcterms:created>
  <dcterms:modified xsi:type="dcterms:W3CDTF">2021-02-17T05:00:51Z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2020-05-27T00:00:00Z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2020-11-25T00:00:00Z</vt:filetime>
  </property>
</Properties>
</file>