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57" r:id="rId6"/>
    <p:sldId id="258" r:id="rId7"/>
    <p:sldId id="259" r:id="rId8"/>
    <p:sldId id="261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371600"/>
            <a:ext cx="8208912" cy="1927225"/>
          </a:xfrm>
        </p:spPr>
        <p:txBody>
          <a:bodyPr/>
          <a:lstStyle/>
          <a:p>
            <a:pPr algn="ctr"/>
            <a:r>
              <a:rPr lang="ru-RU" sz="3200" b="1" dirty="0"/>
              <a:t>Урок как средство воспитания нравственных качеств 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b="1" dirty="0"/>
              <a:t>личности младшего школьника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6400800" cy="17526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Е. Н. Калашникова </a:t>
            </a:r>
          </a:p>
          <a:p>
            <a:pPr algn="ctr"/>
            <a:r>
              <a:rPr lang="ru-RU" dirty="0" smtClean="0"/>
              <a:t>учитель начальных классов </a:t>
            </a:r>
          </a:p>
          <a:p>
            <a:pPr algn="ctr"/>
            <a:r>
              <a:rPr lang="ru-RU" dirty="0" smtClean="0"/>
              <a:t>МАОУ «Гимназия»</a:t>
            </a:r>
          </a:p>
          <a:p>
            <a:pPr algn="ctr"/>
            <a:r>
              <a:rPr lang="ru-RU" dirty="0" smtClean="0"/>
              <a:t>город Чусовой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3408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5935"/>
            <a:ext cx="8964488" cy="635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690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Математика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301608" cy="5784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Тема: "Числовой луч. Координаты точки на числовом луче". 4-й класс</a:t>
            </a:r>
            <a:br>
              <a:rPr lang="ru-RU" dirty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- Рассмотрите </a:t>
            </a:r>
            <a:r>
              <a:rPr lang="ru-RU" dirty="0"/>
              <a:t>записи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en-US" sz="3200" b="1" dirty="0" smtClean="0"/>
              <a:t>1945, 1941, 1944, 1942</a:t>
            </a:r>
          </a:p>
          <a:p>
            <a:pPr marL="0" indent="0">
              <a:buNone/>
            </a:pPr>
            <a:r>
              <a:rPr lang="ru-RU" dirty="0"/>
              <a:t>- Что объединяет эти числа? </a:t>
            </a:r>
            <a:endParaRPr lang="en-US" dirty="0" smtClean="0"/>
          </a:p>
          <a:p>
            <a:r>
              <a:rPr lang="ru-RU" dirty="0" smtClean="0"/>
              <a:t>Годы </a:t>
            </a:r>
            <a:r>
              <a:rPr lang="ru-RU" dirty="0"/>
              <a:t>Великой Отечественной </a:t>
            </a:r>
            <a:r>
              <a:rPr lang="ru-RU" dirty="0" smtClean="0"/>
              <a:t>войны</a:t>
            </a:r>
          </a:p>
          <a:p>
            <a:pPr>
              <a:buFontTx/>
              <a:buChar char="-"/>
            </a:pPr>
            <a:r>
              <a:rPr lang="ru-RU" dirty="0" smtClean="0"/>
              <a:t>Какие события </a:t>
            </a:r>
            <a:r>
              <a:rPr lang="ru-RU" dirty="0"/>
              <a:t>Великой Отечественной </a:t>
            </a:r>
            <a:r>
              <a:rPr lang="ru-RU" dirty="0" smtClean="0"/>
              <a:t>войны произошли в эти годы?</a:t>
            </a:r>
          </a:p>
          <a:p>
            <a:pPr>
              <a:buFontTx/>
              <a:buChar char="-"/>
            </a:pPr>
            <a:r>
              <a:rPr lang="ru-RU" dirty="0" smtClean="0"/>
              <a:t>Какая </a:t>
            </a:r>
            <a:r>
              <a:rPr lang="ru-RU" dirty="0"/>
              <a:t>фигура нам поможет изобразить этот временной промежуток?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Назовите </a:t>
            </a:r>
            <a:r>
              <a:rPr lang="ru-RU" dirty="0"/>
              <a:t>пропущенное число. Найдите его место.    </a:t>
            </a:r>
          </a:p>
          <a:p>
            <a:pPr>
              <a:buFontTx/>
              <a:buChar char="-"/>
            </a:pPr>
            <a:endParaRPr lang="ru-RU" dirty="0"/>
          </a:p>
          <a:p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8539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35280" cy="86409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Математика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        </a:t>
            </a:r>
            <a:r>
              <a:rPr lang="ru-RU" b="1" dirty="0" smtClean="0"/>
              <a:t>1942                </a:t>
            </a:r>
            <a:r>
              <a:rPr lang="ru-RU" b="1" dirty="0"/>
              <a:t>1944</a:t>
            </a:r>
          </a:p>
          <a:p>
            <a:r>
              <a:rPr lang="ru-RU" dirty="0"/>
              <a:t>           .        .           .           .           .</a:t>
            </a:r>
          </a:p>
          <a:p>
            <a:r>
              <a:rPr lang="ru-RU" b="1" dirty="0"/>
              <a:t>         </a:t>
            </a:r>
            <a:r>
              <a:rPr lang="ru-RU" b="1" dirty="0" smtClean="0"/>
              <a:t>1941            </a:t>
            </a:r>
            <a:r>
              <a:rPr lang="ru-RU" b="1" dirty="0">
                <a:solidFill>
                  <a:srgbClr val="FF0000"/>
                </a:solidFill>
              </a:rPr>
              <a:t>1943</a:t>
            </a:r>
            <a:r>
              <a:rPr lang="ru-RU" dirty="0"/>
              <a:t>                  </a:t>
            </a:r>
            <a:r>
              <a:rPr lang="ru-RU" b="1" dirty="0"/>
              <a:t>1945</a:t>
            </a:r>
            <a:r>
              <a:rPr lang="ru-RU" dirty="0"/>
              <a:t>      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1941 - начало Великой Отечественной войны</a:t>
            </a:r>
            <a:endParaRPr lang="ru-RU" dirty="0"/>
          </a:p>
          <a:p>
            <a:r>
              <a:rPr lang="ru-RU" dirty="0" smtClean="0"/>
              <a:t>1942 - начало </a:t>
            </a:r>
            <a:r>
              <a:rPr lang="ru-RU" dirty="0"/>
              <a:t>Сталинградской битвы </a:t>
            </a:r>
            <a:endParaRPr lang="ru-RU" dirty="0" smtClean="0"/>
          </a:p>
          <a:p>
            <a:r>
              <a:rPr lang="ru-RU" dirty="0" smtClean="0"/>
              <a:t>1943 – Курская битва</a:t>
            </a:r>
            <a:endParaRPr lang="ru-RU" dirty="0"/>
          </a:p>
          <a:p>
            <a:r>
              <a:rPr lang="ru-RU" dirty="0"/>
              <a:t>1944 – снятие блокады </a:t>
            </a:r>
            <a:r>
              <a:rPr lang="ru-RU" dirty="0" smtClean="0"/>
              <a:t>Ленинграда</a:t>
            </a:r>
          </a:p>
          <a:p>
            <a:r>
              <a:rPr lang="ru-RU" dirty="0" smtClean="0"/>
              <a:t> 1945 - окончание </a:t>
            </a:r>
            <a:r>
              <a:rPr lang="ru-RU" dirty="0"/>
              <a:t>Великой Отечественной </a:t>
            </a:r>
            <a:r>
              <a:rPr lang="ru-RU" dirty="0" smtClean="0"/>
              <a:t>войны</a:t>
            </a:r>
            <a:endParaRPr lang="ru-RU" dirty="0"/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2348880"/>
            <a:ext cx="57606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 flipV="1">
            <a:off x="6228184" y="2204864"/>
            <a:ext cx="28803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228184" y="2348880"/>
            <a:ext cx="288032" cy="1440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3459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1268760"/>
            <a:ext cx="77048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Если человека учат добру –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учат умело, умно,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настойчиво, требовательно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в результате будет добро.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                                 В.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Сухомлинский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665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воспитании детей младшего школьного возраста главное – это создание благоприятных условий для усвоения школьниками знаний основных норм и традиций общества, в котором они живут.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0511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Нравственные </a:t>
            </a:r>
            <a:r>
              <a:rPr lang="ru-RU" sz="3200" dirty="0"/>
              <a:t>нормы и традиции общества важны для младшего </a:t>
            </a:r>
            <a:r>
              <a:rPr lang="ru-RU" sz="3200" dirty="0" smtClean="0"/>
              <a:t>школьника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568952" cy="5256584"/>
          </a:xfrm>
        </p:spPr>
        <p:txBody>
          <a:bodyPr>
            <a:normAutofit fontScale="92500" lnSpcReduction="20000"/>
          </a:bodyPr>
          <a:lstStyle/>
          <a:p>
            <a:pPr latinLnBrk="1"/>
            <a:r>
              <a:rPr lang="ru-RU" dirty="0" smtClean="0"/>
              <a:t> Быть </a:t>
            </a:r>
            <a:r>
              <a:rPr lang="ru-RU" dirty="0"/>
              <a:t>любящим, послушным и отзывчивым сыном (дочерью), братом (сестрой), внуком (внучкой); уважать старших и заботиться о младших членах семьи; выполнять посильную для ребёнка домашнюю работу, помогая старшим;</a:t>
            </a:r>
          </a:p>
          <a:p>
            <a:pPr latinLnBrk="1"/>
            <a:r>
              <a:rPr lang="ru-RU" dirty="0" smtClean="0"/>
              <a:t>Проявлять </a:t>
            </a:r>
            <a:r>
              <a:rPr lang="ru-RU" dirty="0"/>
              <a:t>миролюбие — не затевать конфликтов и стремиться решать спорные вопросы, не прибегая к силе; </a:t>
            </a:r>
          </a:p>
          <a:p>
            <a:pPr latinLnBrk="1"/>
            <a:r>
              <a:rPr lang="ru-RU" dirty="0" smtClean="0"/>
              <a:t>Быть </a:t>
            </a:r>
            <a:r>
              <a:rPr lang="ru-RU" dirty="0"/>
              <a:t>вежливым и опрятным, скромным и приветливым;</a:t>
            </a:r>
          </a:p>
          <a:p>
            <a:pPr latinLnBrk="1"/>
            <a:r>
              <a:rPr lang="ru-RU" dirty="0" smtClean="0"/>
              <a:t>Уметь </a:t>
            </a:r>
            <a:r>
              <a:rPr lang="ru-RU" dirty="0"/>
              <a:t>сопереживать, проявлять сострадание к попавшим в беду; стремиться устанавливать хорошие отношения с другими людьми; уметь прощать обиды, защищать слабых, по мере возможности помогать нуждающимся в этом; уважительно относиться к людям иной национальной или религиозной принадлежности, иного имущественного положения, людям с ограниченными возможностями здоровья;</a:t>
            </a:r>
          </a:p>
          <a:p>
            <a:r>
              <a:rPr lang="ru-RU" dirty="0" smtClean="0"/>
              <a:t>Быть </a:t>
            </a:r>
            <a:r>
              <a:rPr lang="ru-RU" dirty="0"/>
              <a:t>уверенным в себе, открытым и общительным, не стесняться быть в чём-то непохожим на других ребят; уметь ставить перед собой цели и проявлять инициативу, </a:t>
            </a:r>
          </a:p>
        </p:txBody>
      </p:sp>
    </p:spTree>
    <p:extLst>
      <p:ext uri="{BB962C8B-B14F-4D97-AF65-F5344CB8AC3E}">
        <p14:creationId xmlns:p14="http://schemas.microsoft.com/office/powerpoint/2010/main" xmlns="" val="335555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4104456" cy="5745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7152" y="1297405"/>
            <a:ext cx="3931906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2426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0816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585" y="370377"/>
            <a:ext cx="4480205" cy="609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8802" y="548679"/>
            <a:ext cx="4498029" cy="595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05876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672"/>
            <a:ext cx="9036496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05011"/>
            <a:ext cx="9144000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580" y="4611089"/>
            <a:ext cx="8964488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1711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709806"/>
            <a:ext cx="8964489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93" y="5589240"/>
            <a:ext cx="9083408" cy="72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5913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Русский язык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593" y="1196752"/>
            <a:ext cx="8903896" cy="528024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585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416824" cy="585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3471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137</TotalTime>
  <Words>287</Words>
  <Application>Microsoft Office PowerPoint</Application>
  <PresentationFormat>Экран (4:3)</PresentationFormat>
  <Paragraphs>38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Ясность</vt:lpstr>
      <vt:lpstr>Урок как средство воспитания нравственных качеств  личности младшего школьника</vt:lpstr>
      <vt:lpstr>Слайд 2</vt:lpstr>
      <vt:lpstr>Слайд 3</vt:lpstr>
      <vt:lpstr>Нравственные нормы и традиции общества важны для младшего школьника</vt:lpstr>
      <vt:lpstr>Литературное чтение</vt:lpstr>
      <vt:lpstr>Слайд 6</vt:lpstr>
      <vt:lpstr>Слайд 7</vt:lpstr>
      <vt:lpstr>Русский язык</vt:lpstr>
      <vt:lpstr>Слайд 9</vt:lpstr>
      <vt:lpstr>Слайд 10</vt:lpstr>
      <vt:lpstr>Математика</vt:lpstr>
      <vt:lpstr>Математика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как средство воспитания нравственных качеств  личности младшего школьника</dc:title>
  <dc:creator>User</dc:creator>
  <cp:lastModifiedBy>User</cp:lastModifiedBy>
  <cp:revision>19</cp:revision>
  <dcterms:created xsi:type="dcterms:W3CDTF">2021-02-13T15:47:58Z</dcterms:created>
  <dcterms:modified xsi:type="dcterms:W3CDTF">2021-02-17T04:38:34Z</dcterms:modified>
</cp:coreProperties>
</file>