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442"/>
    <a:srgbClr val="003399"/>
    <a:srgbClr val="660066"/>
    <a:srgbClr val="000066"/>
    <a:srgbClr val="002646"/>
    <a:srgbClr val="000099"/>
    <a:srgbClr val="0027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6000"/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бои на рабочий стол 1366x768 (1).jpg"/>
          <p:cNvPicPr>
            <a:picLocks noChangeAspect="1"/>
          </p:cNvPicPr>
          <p:nvPr/>
        </p:nvPicPr>
        <p:blipFill>
          <a:blip r:embed="rId2" cstate="print"/>
          <a:srcRect l="12737" t="4312" r="16984" b="193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646"/>
                </a:solidFill>
              </a:rPr>
              <a:t>Потребность в ценностно-смысловом взаимодействии классных руководителей в школе</a:t>
            </a:r>
            <a:endParaRPr lang="ru-RU" b="1" dirty="0">
              <a:solidFill>
                <a:srgbClr val="00264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000" b="1" dirty="0" smtClean="0">
              <a:solidFill>
                <a:schemeClr val="tx1"/>
              </a:solidFill>
            </a:endParaRPr>
          </a:p>
          <a:p>
            <a:endParaRPr lang="ru-RU" sz="2000" b="1" dirty="0" smtClean="0">
              <a:solidFill>
                <a:srgbClr val="000099"/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25000"/>
                  </a:schemeClr>
                </a:solidFill>
              </a:rPr>
              <a:t>Серикова Л.В., советник ректора ПГГПУ по сетевому взаимодействию с образовательными организациями</a:t>
            </a:r>
            <a:endParaRPr lang="ru-RU" sz="2000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чем различие?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   </a:t>
            </a:r>
          </a:p>
          <a:p>
            <a:pPr algn="just">
              <a:buNone/>
            </a:pP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  <a:p>
            <a:pPr algn="just">
              <a:buNone/>
            </a:pP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  </a:t>
            </a:r>
            <a:r>
              <a:rPr lang="ru-RU" b="1" dirty="0" err="1" smtClean="0">
                <a:solidFill>
                  <a:schemeClr val="tx2">
                    <a:lumMod val="25000"/>
                  </a:schemeClr>
                </a:solidFill>
              </a:rPr>
              <a:t>Функционально-деятельностное</a:t>
            </a: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 взаимодействие  </a:t>
            </a:r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>
              <a:buNone/>
            </a:pPr>
            <a:r>
              <a:rPr lang="ru-RU" b="1" dirty="0" smtClean="0">
                <a:solidFill>
                  <a:schemeClr val="tx2">
                    <a:lumMod val="10000"/>
                  </a:schemeClr>
                </a:solidFill>
              </a:rPr>
              <a:t>   </a:t>
            </a:r>
          </a:p>
          <a:p>
            <a:pPr algn="just">
              <a:buNone/>
            </a:pPr>
            <a:endParaRPr lang="ru-RU" b="1" dirty="0">
              <a:solidFill>
                <a:schemeClr val="tx2">
                  <a:lumMod val="10000"/>
                </a:schemeClr>
              </a:solidFill>
            </a:endParaRPr>
          </a:p>
          <a:p>
            <a:pPr algn="just">
              <a:buNone/>
            </a:pPr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Ценностно-смысловое взаимодействие</a:t>
            </a:r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Ценностно-смысловое взаимодействие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08511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формирование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общих </a:t>
            </a: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ценностей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и </a:t>
            </a: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смыслов,</a:t>
            </a:r>
          </a:p>
          <a:p>
            <a:pPr algn="just">
              <a:buNone/>
            </a:pPr>
            <a:endParaRPr lang="ru-RU" sz="28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just"/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определение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общих целей </a:t>
            </a: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взаимодействия, </a:t>
            </a:r>
          </a:p>
          <a:p>
            <a:pPr algn="just">
              <a:buNone/>
            </a:pPr>
            <a:endParaRPr lang="ru-RU" sz="28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just"/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создание </a:t>
            </a:r>
            <a:r>
              <a:rPr lang="ru-RU" sz="2800" dirty="0">
                <a:solidFill>
                  <a:schemeClr val="tx2">
                    <a:lumMod val="10000"/>
                  </a:schemeClr>
                </a:solidFill>
              </a:rPr>
              <a:t>единого ценностно-смыслового пространства </a:t>
            </a:r>
            <a:r>
              <a:rPr lang="ru-RU" sz="2800" dirty="0" smtClean="0">
                <a:solidFill>
                  <a:schemeClr val="tx2">
                    <a:lumMod val="10000"/>
                  </a:schemeClr>
                </a:solidFill>
              </a:rPr>
              <a:t>взаимодействия.</a:t>
            </a:r>
          </a:p>
          <a:p>
            <a:pPr algn="just"/>
            <a:endParaRPr lang="ru-RU" sz="2800" dirty="0">
              <a:solidFill>
                <a:schemeClr val="tx2">
                  <a:lumMod val="10000"/>
                </a:schemeClr>
              </a:solidFill>
            </a:endParaRPr>
          </a:p>
          <a:p>
            <a:pPr algn="just">
              <a:buNone/>
            </a:pPr>
            <a:endParaRPr lang="ru-RU" sz="2800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just">
              <a:buNone/>
            </a:pP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Общий контекст воспитательного процесса по единому внутреннему основанию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Коллектив классных руководителей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МО классных руководителей</a:t>
            </a:r>
          </a:p>
          <a:p>
            <a:pPr>
              <a:buNone/>
            </a:pPr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Классные руководители параллели</a:t>
            </a:r>
          </a:p>
          <a:p>
            <a:pPr>
              <a:buNone/>
            </a:pPr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Команды классных руководителей</a:t>
            </a:r>
          </a:p>
          <a:p>
            <a:pPr>
              <a:buNone/>
            </a:pPr>
            <a:endParaRPr lang="ru-RU" dirty="0" smtClean="0">
              <a:solidFill>
                <a:schemeClr val="tx2">
                  <a:lumMod val="2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Коллектив классных руководителей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Консолидация по отношению к нормам и ценностям</a:t>
            </a:r>
          </a:p>
          <a:p>
            <a:pPr algn="just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Принятие групповых норм и ценностей,</a:t>
            </a:r>
          </a:p>
          <a:p>
            <a:pPr algn="just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Идентификация и отождествление себя с коллективом, </a:t>
            </a:r>
          </a:p>
          <a:p>
            <a:pPr algn="just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Мотивация на личностное и профессиональное развитие</a:t>
            </a:r>
          </a:p>
          <a:p>
            <a:pPr algn="just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Отсутствие личного и профессионального одиночества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Степень интегративной сплоченности. Исследование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158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56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03990">
                <a:tc>
                  <a:txBody>
                    <a:bodyPr/>
                    <a:lstStyle/>
                    <a:p>
                      <a:r>
                        <a:rPr lang="ru-RU" dirty="0" smtClean="0"/>
                        <a:t>аспекты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высокая сплоченность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сплоченность выше средней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средняя сплоченность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сплоченность ниже средней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низкая сплоченность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2302">
                <a:tc>
                  <a:txBody>
                    <a:bodyPr/>
                    <a:lstStyle/>
                    <a:p>
                      <a:pPr algn="l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Принадлежность к коллективу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61,1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30,1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6,3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2,2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Принятие культуры коллектива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64,4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25,2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7,0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3,1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0,3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Взаимоотношения в коллективе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28,4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62,0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8,0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1,6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92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Взаимоотношения с руководством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15,6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56,8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22,5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2,9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2.2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23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Отношение к  воспитательной деятельности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49,9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33,2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3,2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1,2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230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Среднее значение (%)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36,4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latin typeface="Times New Roman"/>
                          <a:ea typeface="Calibri"/>
                          <a:cs typeface="Times New Roman"/>
                        </a:rPr>
                        <a:t>44,8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15,4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2,6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0,8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Степень однородности групповых установок. Исследование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75656" y="1628800"/>
            <a:ext cx="5112568" cy="864096"/>
          </a:xfrm>
          <a:prstGeom prst="roundRect">
            <a:avLst/>
          </a:prstGeom>
          <a:ln>
            <a:solidFill>
              <a:srgbClr val="00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002646"/>
                </a:solidFill>
              </a:rPr>
              <a:t>наличие в коллективе понимания, каким должен быть выпускник и как воспитать такого выпускника 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75656" y="2636912"/>
            <a:ext cx="7128792" cy="792088"/>
          </a:xfrm>
          <a:prstGeom prst="roundRect">
            <a:avLst/>
          </a:prstGeom>
          <a:ln>
            <a:solidFill>
              <a:srgbClr val="00264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002646"/>
                </a:solidFill>
              </a:rPr>
              <a:t>наличие в коллективе исходной концепции воспитания, разделяемой каждым педагогом 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3501008"/>
            <a:ext cx="7560840" cy="864096"/>
          </a:xfrm>
          <a:prstGeom prst="roundRect">
            <a:avLst/>
          </a:prstGeom>
          <a:ln>
            <a:solidFill>
              <a:srgbClr val="0024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2646"/>
                </a:solidFill>
              </a:rPr>
              <a:t>позиция  руководителя школы 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4509120"/>
            <a:ext cx="4608512" cy="792088"/>
          </a:xfrm>
          <a:prstGeom prst="roundRect">
            <a:avLst/>
          </a:prstGeom>
          <a:ln>
            <a:solidFill>
              <a:srgbClr val="00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002646"/>
                </a:solidFill>
              </a:rPr>
              <a:t>приоритетное отношение в коллективе к  воспитанию 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403648" y="5445224"/>
            <a:ext cx="6336704" cy="864096"/>
          </a:xfrm>
          <a:prstGeom prst="roundRect">
            <a:avLst/>
          </a:prstGeom>
          <a:ln>
            <a:solidFill>
              <a:srgbClr val="0024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dirty="0" smtClean="0">
                <a:solidFill>
                  <a:srgbClr val="002646"/>
                </a:solidFill>
              </a:rPr>
              <a:t>понимание  того, по каким показателям оценивается личная успешность педагога </a:t>
            </a:r>
            <a:endParaRPr lang="ru-RU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5536" y="1628800"/>
            <a:ext cx="864096" cy="864096"/>
          </a:xfrm>
          <a:prstGeom prst="roundRect">
            <a:avLst/>
          </a:prstGeom>
          <a:ln>
            <a:solidFill>
              <a:srgbClr val="00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66"/>
                </a:solidFill>
              </a:rPr>
              <a:t>1,050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2708920"/>
            <a:ext cx="864096" cy="720080"/>
          </a:xfrm>
          <a:prstGeom prst="roundRect">
            <a:avLst/>
          </a:prstGeom>
          <a:ln>
            <a:solidFill>
              <a:srgbClr val="0024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66"/>
                </a:solidFill>
              </a:rPr>
              <a:t>1,130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6" y="3645024"/>
            <a:ext cx="864096" cy="720080"/>
          </a:xfrm>
          <a:prstGeom prst="roundRect">
            <a:avLst/>
          </a:prstGeom>
          <a:ln>
            <a:solidFill>
              <a:srgbClr val="00264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66"/>
                </a:solidFill>
              </a:rPr>
              <a:t>1,135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536" y="4509120"/>
            <a:ext cx="864096" cy="792088"/>
          </a:xfrm>
          <a:prstGeom prst="roundRect">
            <a:avLst/>
          </a:prstGeom>
          <a:ln>
            <a:solidFill>
              <a:srgbClr val="00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66"/>
                </a:solidFill>
              </a:rPr>
              <a:t>1,035</a:t>
            </a:r>
            <a:endParaRPr lang="ru-RU" b="1" dirty="0">
              <a:solidFill>
                <a:srgbClr val="660066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5536" y="5517232"/>
            <a:ext cx="864096" cy="792088"/>
          </a:xfrm>
          <a:prstGeom prst="roundRect">
            <a:avLst/>
          </a:prstGeom>
          <a:ln>
            <a:solidFill>
              <a:srgbClr val="0024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66"/>
                </a:solidFill>
              </a:rPr>
              <a:t>1,082</a:t>
            </a:r>
            <a:endParaRPr lang="ru-RU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Формирование ценностно-смыслового взаимодействия классных руководителей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1520" y="1052734"/>
          <a:ext cx="8712968" cy="553075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239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442"/>
                          </a:solidFill>
                        </a:rPr>
                        <a:t>Постановка воспитательных целей</a:t>
                      </a:r>
                      <a:endParaRPr lang="ru-RU" sz="1400" b="1" dirty="0">
                        <a:solidFill>
                          <a:srgbClr val="00244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включение педагогов в совместную деятельность  по выявлению проблем,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совместное проектирование будущего образа воспитательной системы школы,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формулирование воспитательных целей через описание заданного желаемого результата проектируемой воспитательной системы школы.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442"/>
                          </a:solidFill>
                        </a:rPr>
                        <a:t>Формирование норм, правил, традиций</a:t>
                      </a:r>
                      <a:endParaRPr lang="ru-RU" sz="1400" b="1" dirty="0">
                        <a:solidFill>
                          <a:srgbClr val="00244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совместное проектирование культуры школы через отбор  базовых представлений, поведенческих норм,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совместное  обсуждение норм и правил жизнедеятельности школы, фиксация и отражение данных норм и правил  во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внутришкольной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документации,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принятие организационно-управленческой  структуры   школы, принципов и форм коммуникаций в педагогическом коллективе.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162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442"/>
                          </a:solidFill>
                        </a:rPr>
                        <a:t>Отбор содержания и форм воспитательной деятельности</a:t>
                      </a:r>
                      <a:endParaRPr lang="ru-RU" sz="1400" b="1" dirty="0">
                        <a:solidFill>
                          <a:srgbClr val="00244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включение педагогов в совместную деятельность по отбору содержания и форм  воспитательной деятельности: а) объединяющая идея и исходная концепция воспитания,</a:t>
                      </a:r>
                    </a:p>
                    <a:p>
                      <a:pPr algn="just">
                        <a:buFont typeface="Arial" pitchFamily="34" charset="0"/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б) особенности образовательного процесса школы, </a:t>
                      </a:r>
                    </a:p>
                    <a:p>
                      <a:pPr algn="just">
                        <a:buFont typeface="Arial" pitchFamily="34" charset="0"/>
                        <a:buNone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в) интересы педагогов и обучающихся школы, направленные на саморазвитие и 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самоактуализацию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совместное планирование и составление годового цикла жизни школы.</a:t>
                      </a:r>
                      <a:endParaRPr lang="ru-RU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8114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442"/>
                          </a:solidFill>
                        </a:rPr>
                        <a:t>Освоение </a:t>
                      </a:r>
                      <a:r>
                        <a:rPr lang="ru-RU" sz="1400" b="1" dirty="0" err="1" smtClean="0">
                          <a:solidFill>
                            <a:srgbClr val="002442"/>
                          </a:solidFill>
                        </a:rPr>
                        <a:t>системообразующей</a:t>
                      </a:r>
                      <a:r>
                        <a:rPr lang="ru-RU" sz="1400" b="1" dirty="0" smtClean="0">
                          <a:solidFill>
                            <a:srgbClr val="002442"/>
                          </a:solidFill>
                        </a:rPr>
                        <a:t> деятельности</a:t>
                      </a:r>
                      <a:endParaRPr lang="ru-RU" sz="1400" b="1" dirty="0">
                        <a:solidFill>
                          <a:srgbClr val="00244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отбор и определение педагогами содержания и форм  воспитательной деятельности,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сотрудничество и взаимопомощь  педагогов при проектировании данных форм;  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взаимодействие классных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руководителей в группах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сменного состава.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1629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002442"/>
                          </a:solidFill>
                        </a:rPr>
                        <a:t>Координация усилий и действий</a:t>
                      </a:r>
                      <a:endParaRPr lang="ru-RU" sz="1400" b="1" dirty="0">
                        <a:solidFill>
                          <a:srgbClr val="00244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совместное обсуждение проблем, согласование позиций; 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фиксация успехов и неудач, фиксация  текущего  состояния воспитательной системы, разбор  и соотнесение с проектируемым образом,</a:t>
                      </a:r>
                    </a:p>
                    <a:p>
                      <a:pPr algn="just">
                        <a:buFont typeface="Arial" pitchFamily="34" charset="0"/>
                        <a:buChar char="•"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коллективной и индивидуальной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рефлексии.</a:t>
                      </a:r>
                      <a:endParaRPr lang="ru-RU" sz="105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</TotalTime>
  <Words>439</Words>
  <Application>Microsoft Office PowerPoint</Application>
  <PresentationFormat>Экран (4:3)</PresentationFormat>
  <Paragraphs>110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Потребность в ценностно-смысловом взаимодействии классных руководителей в школе</vt:lpstr>
      <vt:lpstr>В чем различие?</vt:lpstr>
      <vt:lpstr>Ценностно-смысловое взаимодействие</vt:lpstr>
      <vt:lpstr>Коллектив классных руководителей</vt:lpstr>
      <vt:lpstr>Степень интегративной сплоченности. Исследование</vt:lpstr>
      <vt:lpstr>Степень однородности групповых установок. Исследование</vt:lpstr>
      <vt:lpstr>Формирование ценностно-смыслового взаимодействия классных руководителей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Потребность в ценностно-смысловом взаимодействии классных руководителей в школе</dc:title>
  <dc:creator>Людмила</dc:creator>
  <cp:lastModifiedBy>Владелец</cp:lastModifiedBy>
  <cp:revision>28</cp:revision>
  <dcterms:created xsi:type="dcterms:W3CDTF">2021-02-16T11:00:11Z</dcterms:created>
  <dcterms:modified xsi:type="dcterms:W3CDTF">2021-02-17T04:55:08Z</dcterms:modified>
</cp:coreProperties>
</file>