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7" r:id="rId4"/>
    <p:sldMasterId id="2147483699" r:id="rId5"/>
    <p:sldMasterId id="2147483711" r:id="rId6"/>
  </p:sldMasterIdLst>
  <p:notesMasterIdLst>
    <p:notesMasterId r:id="rId92"/>
  </p:notesMasterIdLst>
  <p:sldIdLst>
    <p:sldId id="381" r:id="rId7"/>
    <p:sldId id="382" r:id="rId8"/>
    <p:sldId id="383" r:id="rId9"/>
    <p:sldId id="384" r:id="rId10"/>
    <p:sldId id="385" r:id="rId11"/>
    <p:sldId id="470" r:id="rId12"/>
    <p:sldId id="464" r:id="rId13"/>
    <p:sldId id="465" r:id="rId14"/>
    <p:sldId id="475" r:id="rId15"/>
    <p:sldId id="459" r:id="rId16"/>
    <p:sldId id="452" r:id="rId17"/>
    <p:sldId id="454" r:id="rId18"/>
    <p:sldId id="388" r:id="rId19"/>
    <p:sldId id="467" r:id="rId20"/>
    <p:sldId id="477" r:id="rId21"/>
    <p:sldId id="453" r:id="rId22"/>
    <p:sldId id="458" r:id="rId23"/>
    <p:sldId id="387" r:id="rId24"/>
    <p:sldId id="389" r:id="rId25"/>
    <p:sldId id="449" r:id="rId26"/>
    <p:sldId id="485" r:id="rId27"/>
    <p:sldId id="390" r:id="rId28"/>
    <p:sldId id="391" r:id="rId29"/>
    <p:sldId id="392" r:id="rId30"/>
    <p:sldId id="474" r:id="rId31"/>
    <p:sldId id="393" r:id="rId32"/>
    <p:sldId id="466" r:id="rId33"/>
    <p:sldId id="394" r:id="rId34"/>
    <p:sldId id="455" r:id="rId35"/>
    <p:sldId id="448" r:id="rId36"/>
    <p:sldId id="461" r:id="rId37"/>
    <p:sldId id="481" r:id="rId38"/>
    <p:sldId id="444" r:id="rId39"/>
    <p:sldId id="396" r:id="rId40"/>
    <p:sldId id="397" r:id="rId41"/>
    <p:sldId id="398" r:id="rId42"/>
    <p:sldId id="460" r:id="rId43"/>
    <p:sldId id="438" r:id="rId44"/>
    <p:sldId id="442" r:id="rId45"/>
    <p:sldId id="399" r:id="rId46"/>
    <p:sldId id="400" r:id="rId47"/>
    <p:sldId id="401" r:id="rId48"/>
    <p:sldId id="402" r:id="rId49"/>
    <p:sldId id="403" r:id="rId50"/>
    <p:sldId id="479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  <p:sldId id="412" r:id="rId60"/>
    <p:sldId id="413" r:id="rId61"/>
    <p:sldId id="414" r:id="rId62"/>
    <p:sldId id="471" r:id="rId63"/>
    <p:sldId id="415" r:id="rId64"/>
    <p:sldId id="469" r:id="rId65"/>
    <p:sldId id="416" r:id="rId66"/>
    <p:sldId id="417" r:id="rId67"/>
    <p:sldId id="418" r:id="rId68"/>
    <p:sldId id="419" r:id="rId69"/>
    <p:sldId id="435" r:id="rId70"/>
    <p:sldId id="420" r:id="rId71"/>
    <p:sldId id="421" r:id="rId72"/>
    <p:sldId id="422" r:id="rId73"/>
    <p:sldId id="423" r:id="rId74"/>
    <p:sldId id="424" r:id="rId75"/>
    <p:sldId id="425" r:id="rId76"/>
    <p:sldId id="439" r:id="rId77"/>
    <p:sldId id="427" r:id="rId78"/>
    <p:sldId id="440" r:id="rId79"/>
    <p:sldId id="428" r:id="rId80"/>
    <p:sldId id="429" r:id="rId81"/>
    <p:sldId id="430" r:id="rId82"/>
    <p:sldId id="431" r:id="rId83"/>
    <p:sldId id="432" r:id="rId84"/>
    <p:sldId id="473" r:id="rId85"/>
    <p:sldId id="472" r:id="rId86"/>
    <p:sldId id="441" r:id="rId87"/>
    <p:sldId id="433" r:id="rId88"/>
    <p:sldId id="482" r:id="rId89"/>
    <p:sldId id="480" r:id="rId90"/>
    <p:sldId id="456" r:id="rId9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23D4D-47F2-4C7D-B28D-9072E5CF5906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052E9-F021-4476-8EA8-F78C53700D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0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D2B04-83FF-49B3-AF59-0C68F548ACD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65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7F865-BA77-468F-A11A-0665B73FC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806861-1DDC-4AF4-B270-A9B402B5F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D72D9-6E73-46E2-A805-B9D5C60F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523233-7DD7-450F-AB9C-074FA4CAE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8E020E-9C51-4706-AA0E-9FD6468CD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76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22194-B663-4FAE-96A5-D72B878A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7F30CF3-B299-4356-A9D0-51E03074A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100762-4F26-4020-80E8-EE667ED6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FD30D4-4410-43B0-84F7-80C6D317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218D7-A304-4782-90A1-D891FFAF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750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62E3CF8-2B5E-44BC-B3F8-4D66CE83B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205C0A-3FDC-4FBF-86CF-8204EE1F1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AE025E-009C-43BE-BA6F-809F04669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25CAE-6B82-4E4D-A250-DC6C2771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DC082A-1413-4B8E-BE58-B9332318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634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FAF04-118D-47C3-9D6F-8A5B968B0A1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53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7CDBE-BBBB-4260-A47F-CD91F7C1A0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37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71314-C46D-4360-BBD2-0038834397D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28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C9FB2-4843-49FF-BC8B-57970610CEE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815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29F3B-0E7E-478C-9315-267C43374DB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93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C42A5-B6C7-4CC7-83B7-CD5B628DA2B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44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B3F4-83F5-4C60-8804-7888E687880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16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8C9BE-CE70-497A-BCCE-D5919F1E497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8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7AFDF-807D-420E-952D-6F45DC11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86AEB5-3AC2-4C7F-BDB0-B1ABE068B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ECE54-F2FF-4BBB-9BE5-F678FA08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8E1E4A-5244-4D2E-AC87-64A35F1B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FE96A-81D1-4165-B2D3-20176D51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415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173E5-F999-4E1F-8296-59536769C1C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4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2BB97-0228-462F-A0BD-765CFEDF11F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73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32E84-AC46-46A5-8247-141D6BE8E68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4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719263"/>
            <a:ext cx="10972800" cy="4411662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3DF0-3BA5-4B28-80AB-DBD7CA5EECF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36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DAA37-44E7-4A69-B603-4400BEFE1F4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6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30D27-8939-4591-B6A4-34BFC6387B9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87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4216FD-3443-4372-AAD7-922DF7818ED0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D0DA23-38B5-4054-893F-4C655E95B4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53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C143407-D278-4B08-8BDA-9F536C4959BA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27A74C4-8D61-4BD9-A74C-A2C735F6E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242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E81F674-DA9D-4139-81D9-B8D5C8A90C86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C89533-9E61-40E8-9AF8-2F2504078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841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9A3F627-5D28-4E77-9D5D-0709F0F0468F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76413FA-1E10-48B8-8D1E-23D7C4284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4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F5FDE-117D-4E54-A80E-5934A2CE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75C17A-0E54-49B5-985B-161CF6ADD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41A53D-0798-452C-B95E-65136B499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5E4328-10C1-4A30-9CDB-7E1E793E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59AB84-8D02-4C42-994F-157A5861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0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11385C5-CDE4-487A-80B5-94B69B83AF3C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016B237-2719-4826-AAF3-C3F0F3C29D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488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5D36AAB-6540-46DD-8D55-AA6D8EEB9152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03C187B-6A61-405D-857D-455051811A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679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06845D2-82F9-4EA2-9F5E-E59A00414E08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0FD8DF6-EC76-49AB-BC72-EFD1A2F1F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671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56BE65F-D971-4656-BDE1-071DFB0737A5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15CFAC5-5B3B-4840-9716-7AC5880CA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558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2D4B851-EFC1-42DF-9D3D-ADD6F5449FE4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038E057-EBA1-4652-BECD-755E27D1D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208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1F2198A-4EB8-42B9-AB88-653767230C82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118AEEF-3254-48C0-ABF1-10613E43A4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815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79C7D0-B9FF-4941-A0B2-53FCEDE804DC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04B2304-B360-49EB-9508-695AC52BB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4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42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20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94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CB3DF-DCE9-4D45-A123-453875C2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0CBE0A-82C2-4356-BB03-EC5BD889C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12472E-D535-4F3E-841E-21EEF3C75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B8F277-72B6-4AD7-8A43-CB2067948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D3FF3B-6E27-46DB-BFEA-900C925D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A1B21A-932A-4CC6-A12D-ECA5F09B8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739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95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28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152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76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76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74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5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106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8E3CF58-EEC5-4DBA-8920-1F849830A6C9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41F053-68F6-4DDA-B27D-3AAACE89E6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751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965C0C1-C836-45F6-866C-CFF456F72021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6D446A-A0F4-4949-86D4-F66FC7002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3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86D79-E4AE-48F1-8230-AA1458A7A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8446F2-E992-4739-BEA2-3939CEBF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F63369-9468-4BBD-9B64-A607E40C7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CE0F4C-DF41-47A3-9647-55B81B204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7BD077-81C6-47B4-934E-BEA5D6D67C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3A7F38-FAC0-412A-B8B4-DF6BE3FD0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A83DBF-C01B-422B-AEB8-12E99B3D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BA78B3-2DA8-4D72-8B3E-8250C69B2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4393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567FC4D-03A4-47CF-92AE-87B42981B712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9BDD37-B92B-48C4-9A35-451AFAD18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6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B7F3E7-DE07-4104-ACBB-7967393C5E11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8B896C-B9F2-4D63-BB98-6D0DF05A83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113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0B4FCD7-6974-430C-A569-5AA6C6D357C0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6C2B3-57FC-42BB-8C5E-D3232D57E5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386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D09ABA0-8556-47AB-916A-ADA491394CE7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823CBC-C744-4147-BB53-E826BE3DB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369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1B4CFD8-F738-45F4-9826-BBC3227A2DF8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359C02-6D40-4E6D-986B-79498A6E03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115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F5170D-7021-4333-9FC9-C8F06642E134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48374B6-8630-437D-A2F7-6C9C32E5C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8127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A2F550F-E68B-4B20-A829-67FAD6A5AE34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9689305-9888-443D-B3F5-67BF613F5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2093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5982CB-B96D-4236-9A8E-27B6FEECF6BE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404722F-EE1F-48B1-A190-7E957A733D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493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4BE82E-58B8-4338-8908-B8EEFCD5312E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33EF12D-314B-4454-A32F-128F9200A7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788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0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340F3-45B2-4EA5-B4CB-E24F9963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184F91-4A74-4AAB-8ACF-BFCFD050B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BEE4E0-4BBD-4105-89CF-BC086F91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95582C-EA31-4ED1-8854-661DAC88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72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500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34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7102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252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5457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516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00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834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232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29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BC1F1B1-5F3A-48C1-B372-AC011A88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514F79-8A3E-48BC-A158-34DDCF6F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F7F511-7DE8-46E2-BB40-1AFC4FAB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25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9A4DC-80CE-4815-9624-A813D3ADE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932B44-7B57-4D36-9767-9B3BFBF67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0619AE-4B3A-4E51-AF91-E5F120010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D3FBE4-2A3E-457A-871F-CCEDF4F44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7F935F-5014-4E20-822C-C892C032E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6D669F-E951-4D40-9067-788CC863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8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D1B39-6BA4-4E48-AD05-5599CBAB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C1630B-25E0-4D3D-9305-1CAF86D68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B56A42-34D1-4EFC-9B71-CB3840434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0AA587-79CA-426F-B2FB-B2D43D0A8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003B99-7947-4203-80E8-83EE8121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582E7E-6197-4C35-AD4F-26D6E6C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865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598F6-0F31-4D70-ABEC-5DFBAADF7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4AF4D4-308D-4D68-87A0-A1DE60BF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0A33A7-9E7A-4AED-AB22-B3D72931C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65AF3-EA41-4329-ABB0-A59394E3DE05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C8AF63-3735-469A-B880-C352BC846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7CBED0-F54F-4271-A270-1099C4ED8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4990B-D1E7-4EE8-8967-F80D881555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79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D31924-94A9-4D9C-ACCB-B7DDE6809B2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7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4244EC3-2B64-4F51-BBD2-FAFB8FA8C203}" type="datetimeFigureOut">
              <a:rPr lang="ru-RU">
                <a:cs typeface="Arial" pitchFamily="34" charset="0"/>
              </a:rPr>
              <a:pPr>
                <a:defRPr/>
              </a:pPr>
              <a:t>16.02.2022</a:t>
            </a:fld>
            <a:endParaRPr lang="ru-RU"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136C6FB-6EF4-41F1-9DE0-DC6D4FFE3176}" type="slidenum">
              <a:rPr lang="ru-RU">
                <a:cs typeface="Arial" pitchFamily="34" charset="0"/>
              </a:rPr>
              <a:pPr>
                <a:defRPr/>
              </a:pPr>
              <a:t>‹#›</a:t>
            </a:fld>
            <a:endParaRPr 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0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9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A788AF8-3880-4A63-B3E7-593399E858C9}" type="datetimeFigureOut">
              <a:rPr lang="ru-RU"/>
              <a:pPr>
                <a:defRPr/>
              </a:pPr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5F9AA1C-2487-422F-B8F7-A986B73E6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38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42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commons.wikimedia.org/wiki/File:Russa_literacy_1897.jpg?uselang=ru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tovievich.ru/uploads/posts/2019-10/1570568508_edcrunch-2019.jpg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6.jpeg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hyperlink" Target="https://www.google.ru/url?sa=i&amp;url=https://ntinews.ru/blog/inside_outside/kak-resursnye-sostoyaniya-pomogayut-dobivatsya-postavlennykh-tseley.html&amp;psig=AOvVaw2zc-DL7Fa4PGaJhlscqcZU&amp;ust=1593761455495000&amp;source=images&amp;cd=vfe&amp;ved=0CAIQjRxqFwoTCOC07aiGruoCFQAAAAAdAAAAABAD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activityedu.ru/file_storage/download?entity=sxid500e-96f2-4028-87a9-c79d3fcfc9b9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8.jpe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6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0.jpeg"/><Relationship Id="rId4" Type="http://schemas.openxmlformats.org/officeDocument/2006/relationships/image" Target="../media/image18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99.jpg"/><Relationship Id="rId4" Type="http://schemas.openxmlformats.org/officeDocument/2006/relationships/image" Target="../media/image19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3" name="Picture 4" descr="https://myotchet.ru/images/198420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312738"/>
            <a:ext cx="9210675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9536" y="2996952"/>
            <a:ext cx="8077200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i="1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О </a:t>
            </a:r>
            <a:r>
              <a:rPr lang="ru-RU" sz="4000" i="1" smtClean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футурологии  </a:t>
            </a:r>
            <a:r>
              <a:rPr lang="ru-RU" sz="4000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образования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623FE5C-98B7-4EF4-85BB-F949D5DEE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048771"/>
              </p:ext>
            </p:extLst>
          </p:nvPr>
        </p:nvGraphicFramePr>
        <p:xfrm>
          <a:off x="159798" y="309876"/>
          <a:ext cx="5373028" cy="834263"/>
        </p:xfrm>
        <a:graphic>
          <a:graphicData uri="http://schemas.openxmlformats.org/drawingml/2006/table">
            <a:tbl>
              <a:tblPr firstRow="1" firstCol="1" bandRow="1"/>
              <a:tblGrid>
                <a:gridCol w="1414608">
                  <a:extLst>
                    <a:ext uri="{9D8B030D-6E8A-4147-A177-3AD203B41FA5}">
                      <a16:colId xmlns:a16="http://schemas.microsoft.com/office/drawing/2014/main" val="3827249437"/>
                    </a:ext>
                  </a:extLst>
                </a:gridCol>
                <a:gridCol w="1363013">
                  <a:extLst>
                    <a:ext uri="{9D8B030D-6E8A-4147-A177-3AD203B41FA5}">
                      <a16:colId xmlns:a16="http://schemas.microsoft.com/office/drawing/2014/main" val="4192574526"/>
                    </a:ext>
                  </a:extLst>
                </a:gridCol>
                <a:gridCol w="1388484">
                  <a:extLst>
                    <a:ext uri="{9D8B030D-6E8A-4147-A177-3AD203B41FA5}">
                      <a16:colId xmlns:a16="http://schemas.microsoft.com/office/drawing/2014/main" val="1157512720"/>
                    </a:ext>
                  </a:extLst>
                </a:gridCol>
                <a:gridCol w="1206923">
                  <a:extLst>
                    <a:ext uri="{9D8B030D-6E8A-4147-A177-3AD203B41FA5}">
                      <a16:colId xmlns:a16="http://schemas.microsoft.com/office/drawing/2014/main" val="36243429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solidFill>
                            <a:srgbClr val="1F4E79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Межфакультетская кафедра образовательных систем и педагогических технологий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Академическое бюро актуального жизнетворчества и управления развитием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020375"/>
                  </a:ext>
                </a:extLst>
              </a:tr>
            </a:tbl>
          </a:graphicData>
        </a:graphic>
      </p:graphicFrame>
      <p:pic>
        <p:nvPicPr>
          <p:cNvPr id="1027" name="Рисунок 4">
            <a:extLst>
              <a:ext uri="{FF2B5EF4-FFF2-40B4-BE49-F238E27FC236}">
                <a16:creationId xmlns:a16="http://schemas.microsoft.com/office/drawing/2014/main" id="{9BC2908E-F55A-44B4-A935-6CB31A3E6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6798"/>
          <a:stretch>
            <a:fillRect/>
          </a:stretch>
        </p:blipFill>
        <p:spPr bwMode="auto">
          <a:xfrm>
            <a:off x="1839399" y="180653"/>
            <a:ext cx="74295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">
            <a:extLst>
              <a:ext uri="{FF2B5EF4-FFF2-40B4-BE49-F238E27FC236}">
                <a16:creationId xmlns:a16="http://schemas.microsoft.com/office/drawing/2014/main" id="{B51D5BA0-CAD5-485D-9B46-06B3B309C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2" t="5139" r="28067" b="69142"/>
          <a:stretch>
            <a:fillRect/>
          </a:stretch>
        </p:blipFill>
        <p:spPr bwMode="auto">
          <a:xfrm>
            <a:off x="3217778" y="58018"/>
            <a:ext cx="704850" cy="74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15D5C5-D6C0-49F9-9ABE-5741581785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32200" t="13493" r="31143" b="47872"/>
          <a:stretch/>
        </p:blipFill>
        <p:spPr bwMode="auto">
          <a:xfrm flipH="1">
            <a:off x="4500373" y="199957"/>
            <a:ext cx="900112" cy="52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FD2DD3-7C61-453E-91EB-5A7A728691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9699" t="53186" r="43375" b="35788"/>
          <a:stretch/>
        </p:blipFill>
        <p:spPr bwMode="auto">
          <a:xfrm>
            <a:off x="4371293" y="821646"/>
            <a:ext cx="1248272" cy="283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007B05-1B6A-4E38-A9E9-3104270F683A}"/>
              </a:ext>
            </a:extLst>
          </p:cNvPr>
          <p:cNvSpPr/>
          <p:nvPr/>
        </p:nvSpPr>
        <p:spPr>
          <a:xfrm>
            <a:off x="7075504" y="1771557"/>
            <a:ext cx="320483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chemeClr val="accent6">
                    <a:lumMod val="75000"/>
                  </a:schemeClr>
                </a:solidFill>
              </a:rPr>
              <a:t>Профессор </a:t>
            </a: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</a:rPr>
              <a:t>Витольд </a:t>
            </a:r>
            <a:r>
              <a:rPr lang="ru-RU" sz="1600" b="1" i="1" dirty="0" err="1">
                <a:solidFill>
                  <a:schemeClr val="accent6">
                    <a:lumMod val="75000"/>
                  </a:schemeClr>
                </a:solidFill>
              </a:rPr>
              <a:t>Ясвин</a:t>
            </a: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pPr algn="ctr"/>
            <a:r>
              <a:rPr lang="ru-RU" sz="1600" i="1" dirty="0">
                <a:solidFill>
                  <a:schemeClr val="accent6">
                    <a:lumMod val="75000"/>
                  </a:schemeClr>
                </a:solidFill>
              </a:rPr>
              <a:t>доктор психологических наук,</a:t>
            </a:r>
          </a:p>
          <a:p>
            <a:pPr algn="ctr"/>
            <a:r>
              <a:rPr lang="ru-RU" sz="1600" i="1" dirty="0">
                <a:solidFill>
                  <a:schemeClr val="accent6">
                    <a:lumMod val="75000"/>
                  </a:schemeClr>
                </a:solidFill>
              </a:rPr>
              <a:t>доктор педагогических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2589346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чему сегодня умение быть «вечным студентом» - ключевой навык человека будуще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1" y="-1"/>
            <a:ext cx="2309233" cy="685800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endParaRPr lang="ru-RU" sz="1400" b="1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endParaRPr lang="ru-RU" sz="1400" b="1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Концепция непрерывного образования </a:t>
            </a:r>
          </a:p>
          <a:p>
            <a:pPr algn="ctr"/>
            <a:r>
              <a:rPr lang="en-US" sz="1400" b="1" dirty="0">
                <a:solidFill>
                  <a:srgbClr val="990000"/>
                </a:solidFill>
                <a:latin typeface="Arial"/>
                <a:cs typeface="Arial"/>
              </a:rPr>
              <a:t>«life-long learning»</a:t>
            </a:r>
            <a:r>
              <a:rPr lang="ru-RU" sz="1400" b="1" dirty="0">
                <a:solidFill>
                  <a:srgbClr val="990000"/>
                </a:solidFill>
                <a:latin typeface="Arial"/>
                <a:cs typeface="Arial"/>
              </a:rPr>
              <a:t> сформулирована </a:t>
            </a:r>
            <a:r>
              <a:rPr lang="ru-RU" b="1" dirty="0">
                <a:solidFill>
                  <a:srgbClr val="990000"/>
                </a:solidFill>
                <a:latin typeface="Arial"/>
                <a:cs typeface="Arial"/>
              </a:rPr>
              <a:t>Эдуардом </a:t>
            </a:r>
            <a:r>
              <a:rPr lang="ru-RU" b="1" dirty="0" err="1">
                <a:solidFill>
                  <a:srgbClr val="990000"/>
                </a:solidFill>
                <a:latin typeface="Arial"/>
                <a:cs typeface="Arial"/>
              </a:rPr>
              <a:t>Линдерманом</a:t>
            </a:r>
            <a:r>
              <a:rPr lang="ru-RU" b="1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990000"/>
                </a:solidFill>
                <a:latin typeface="Arial"/>
                <a:cs typeface="Arial"/>
              </a:rPr>
              <a:t>в работе </a:t>
            </a:r>
          </a:p>
          <a:p>
            <a:pPr algn="ctr"/>
            <a:r>
              <a:rPr lang="ru-RU" sz="1400" b="1" dirty="0">
                <a:solidFill>
                  <a:srgbClr val="990000"/>
                </a:solidFill>
                <a:latin typeface="Arial"/>
                <a:cs typeface="Arial"/>
              </a:rPr>
              <a:t>«Значение образования для взрослых» 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Arial"/>
                <a:cs typeface="Arial"/>
              </a:rPr>
              <a:t>в </a:t>
            </a:r>
            <a:r>
              <a:rPr lang="ru-RU" sz="2000" b="1" dirty="0">
                <a:solidFill>
                  <a:srgbClr val="FF0000"/>
                </a:solidFill>
                <a:latin typeface="Arial"/>
                <a:cs typeface="Arial"/>
              </a:rPr>
              <a:t>1926</a:t>
            </a:r>
            <a:r>
              <a:rPr lang="ru-RU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400" b="1" dirty="0">
                <a:solidFill>
                  <a:srgbClr val="990000"/>
                </a:solidFill>
                <a:latin typeface="Arial"/>
                <a:cs typeface="Arial"/>
              </a:rPr>
              <a:t>году в США. </a:t>
            </a:r>
          </a:p>
          <a:p>
            <a:pPr algn="ctr"/>
            <a:endParaRPr lang="ru-RU" sz="1400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endParaRPr lang="ru-RU" sz="1400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endParaRPr lang="ru-RU" sz="1400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r>
              <a:rPr lang="ru-RU" sz="2000" b="1" dirty="0" err="1">
                <a:solidFill>
                  <a:srgbClr val="990000"/>
                </a:solidFill>
                <a:latin typeface="Arial"/>
                <a:cs typeface="Arial"/>
              </a:rPr>
              <a:t>Элвин</a:t>
            </a:r>
            <a:r>
              <a:rPr lang="ru-RU" sz="2000" b="1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lang="ru-RU" sz="2000" b="1" dirty="0" err="1">
                <a:solidFill>
                  <a:srgbClr val="990000"/>
                </a:solidFill>
                <a:latin typeface="Arial"/>
                <a:cs typeface="Arial"/>
              </a:rPr>
              <a:t>Тоффер</a:t>
            </a:r>
            <a:r>
              <a:rPr lang="ru-RU" sz="2000" b="1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американский футуролог: </a:t>
            </a:r>
          </a:p>
          <a:p>
            <a:pPr algn="ctr"/>
            <a:endParaRPr lang="ru-RU" sz="1400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r>
              <a:rPr lang="ru-RU" sz="1600" i="1" dirty="0">
                <a:solidFill>
                  <a:srgbClr val="990000"/>
                </a:solidFill>
                <a:latin typeface="Arial"/>
                <a:cs typeface="Arial"/>
              </a:rPr>
              <a:t>Безграмотными </a:t>
            </a:r>
          </a:p>
          <a:p>
            <a:pPr algn="ctr"/>
            <a:r>
              <a:rPr lang="ru-RU" sz="1600" i="1" dirty="0">
                <a:solidFill>
                  <a:srgbClr val="990000"/>
                </a:solidFill>
                <a:latin typeface="Arial"/>
                <a:cs typeface="Arial"/>
              </a:rPr>
              <a:t>в 21 веке будут </a:t>
            </a:r>
          </a:p>
          <a:p>
            <a:pPr algn="ctr"/>
            <a:r>
              <a:rPr lang="ru-RU" sz="1600" i="1" dirty="0">
                <a:solidFill>
                  <a:srgbClr val="990000"/>
                </a:solidFill>
                <a:latin typeface="Arial"/>
                <a:cs typeface="Arial"/>
              </a:rPr>
              <a:t>не те, кто не умеет читать и писать, </a:t>
            </a:r>
          </a:p>
          <a:p>
            <a:pPr algn="ctr"/>
            <a:r>
              <a:rPr lang="ru-RU" sz="1600" i="1" dirty="0">
                <a:solidFill>
                  <a:srgbClr val="990000"/>
                </a:solidFill>
                <a:latin typeface="Arial"/>
                <a:cs typeface="Arial"/>
              </a:rPr>
              <a:t>а те, кто не умеет </a:t>
            </a:r>
            <a:r>
              <a:rPr lang="ru-RU" b="1" i="1" dirty="0">
                <a:solidFill>
                  <a:srgbClr val="FF0000"/>
                </a:solidFill>
                <a:latin typeface="Arial"/>
                <a:cs typeface="Arial"/>
              </a:rPr>
              <a:t>учиться, разучиваться 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  <a:latin typeface="Arial"/>
                <a:cs typeface="Arial"/>
              </a:rPr>
              <a:t>и переучиваться</a:t>
            </a:r>
            <a:r>
              <a:rPr lang="ru-RU" sz="1600" dirty="0">
                <a:solidFill>
                  <a:srgbClr val="990000"/>
                </a:solidFill>
                <a:latin typeface="Arial"/>
                <a:cs typeface="Arial"/>
              </a:rPr>
              <a:t>.</a:t>
            </a:r>
          </a:p>
          <a:p>
            <a:pPr algn="ctr"/>
            <a:endParaRPr lang="ru-RU" sz="1400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endParaRPr lang="ru-RU" sz="1400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endParaRPr lang="ru-RU" sz="1400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endParaRPr lang="ru-RU" sz="1400" dirty="0">
              <a:solidFill>
                <a:srgbClr val="99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210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1611518"/>
            <a:ext cx="9144000" cy="124141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078" name="Picture 6" descr="https://pbs.twimg.com/media/DynqoNaW0AERs3U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23320"/>
            <a:ext cx="2664296" cy="12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7528" y="1000015"/>
            <a:ext cx="1209572" cy="159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4426" y="1798974"/>
            <a:ext cx="202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kern="0" dirty="0">
                <a:solidFill>
                  <a:srgbClr val="990000"/>
                </a:solidFill>
                <a:latin typeface="Arial"/>
                <a:cs typeface="Arial"/>
              </a:rPr>
              <a:t>Филипп Г. КУМБС </a:t>
            </a:r>
            <a:endParaRPr lang="ru-RU" sz="1600" b="1" dirty="0">
              <a:solidFill>
                <a:srgbClr val="990000"/>
              </a:solidFill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4427" y="2075974"/>
            <a:ext cx="2387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kern="0" dirty="0">
                <a:solidFill>
                  <a:srgbClr val="990000"/>
                </a:solidFill>
                <a:latin typeface="Arial"/>
                <a:cs typeface="Arial"/>
              </a:rPr>
              <a:t>директор </a:t>
            </a:r>
          </a:p>
          <a:p>
            <a:r>
              <a:rPr lang="ru-RU" sz="1200" b="1" kern="0" dirty="0">
                <a:solidFill>
                  <a:srgbClr val="990000"/>
                </a:solidFill>
                <a:latin typeface="Arial"/>
                <a:cs typeface="Arial"/>
              </a:rPr>
              <a:t>Международного института </a:t>
            </a:r>
          </a:p>
          <a:p>
            <a:r>
              <a:rPr lang="ru-RU" sz="1200" b="1" kern="0" dirty="0">
                <a:solidFill>
                  <a:srgbClr val="990000"/>
                </a:solidFill>
                <a:latin typeface="Arial"/>
                <a:cs typeface="Arial"/>
              </a:rPr>
              <a:t>планирования образования </a:t>
            </a:r>
            <a:endParaRPr lang="ru-RU" b="1" dirty="0">
              <a:solidFill>
                <a:srgbClr val="990000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7688" y="1000469"/>
            <a:ext cx="1110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FF0000"/>
                </a:solidFill>
                <a:latin typeface="Arial"/>
                <a:cs typeface="Arial"/>
              </a:rPr>
              <a:t>1967</a:t>
            </a:r>
            <a:endParaRPr lang="ru-RU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3" name="Picture 2" descr="https://www.tovima.gr/wp-content/uploads/2011/09/18/Jacques_Delor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2" t="6071" r="6718" b="843"/>
          <a:stretch/>
        </p:blipFill>
        <p:spPr bwMode="auto">
          <a:xfrm>
            <a:off x="9192344" y="941933"/>
            <a:ext cx="1209572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s://studfile.net/html/2706/228/html_3jOManHQ1L.dmII/htmlconvd-haBPbr1x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59" y="3563400"/>
            <a:ext cx="2148283" cy="296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968209" y="1000469"/>
            <a:ext cx="1043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FF0000"/>
                </a:solidFill>
                <a:latin typeface="Arial"/>
                <a:cs typeface="Arial"/>
              </a:rPr>
              <a:t>1998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85165" y="1798974"/>
            <a:ext cx="1327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kern="0" dirty="0">
                <a:solidFill>
                  <a:srgbClr val="990000"/>
                </a:solidFill>
                <a:latin typeface="Calibri"/>
                <a:cs typeface="Arial"/>
              </a:rPr>
              <a:t>Жак </a:t>
            </a:r>
            <a:r>
              <a:rPr lang="ru-RU" sz="1600" b="1" kern="0" dirty="0">
                <a:solidFill>
                  <a:srgbClr val="990000"/>
                </a:solidFill>
                <a:latin typeface="Arial"/>
                <a:cs typeface="Arial"/>
              </a:rPr>
              <a:t>ДЕЛОР</a:t>
            </a:r>
            <a:endParaRPr lang="ru-RU" sz="1600" kern="0" dirty="0">
              <a:solidFill>
                <a:srgbClr val="990000"/>
              </a:solidFill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20527" y="2075973"/>
            <a:ext cx="2897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kern="0" dirty="0">
                <a:solidFill>
                  <a:srgbClr val="990000"/>
                </a:solidFill>
                <a:latin typeface="Arial"/>
                <a:cs typeface="Arial"/>
              </a:rPr>
              <a:t>председатель </a:t>
            </a:r>
          </a:p>
          <a:p>
            <a:pPr algn="r"/>
            <a:r>
              <a:rPr lang="ru-RU" sz="1200" b="1" kern="0" dirty="0">
                <a:solidFill>
                  <a:srgbClr val="990000"/>
                </a:solidFill>
                <a:latin typeface="Arial"/>
                <a:cs typeface="Arial"/>
              </a:rPr>
              <a:t>Комиссии </a:t>
            </a:r>
            <a:r>
              <a:rPr lang="ru-RU" sz="1200" b="1" dirty="0">
                <a:solidFill>
                  <a:srgbClr val="990000"/>
                </a:solidFill>
                <a:latin typeface="Arial"/>
                <a:cs typeface="Arial"/>
              </a:rPr>
              <a:t>ЮНЕСКО </a:t>
            </a:r>
          </a:p>
          <a:p>
            <a:pPr algn="r"/>
            <a:r>
              <a:rPr lang="ru-RU" sz="1200" b="1" dirty="0">
                <a:solidFill>
                  <a:srgbClr val="990000"/>
                </a:solidFill>
                <a:latin typeface="Arial"/>
                <a:cs typeface="Arial"/>
              </a:rPr>
              <a:t>«Образование для XXI века» </a:t>
            </a:r>
            <a:endParaRPr lang="ru-RU" sz="1200" b="1" kern="0" dirty="0">
              <a:solidFill>
                <a:srgbClr val="990000"/>
              </a:solidFill>
              <a:latin typeface="Arial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17258" y="3861048"/>
            <a:ext cx="288465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/>
              </a:rPr>
              <a:t>Образование </a:t>
            </a:r>
          </a:p>
          <a:p>
            <a:pPr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/>
              </a:rPr>
              <a:t>на протяжении всей жизни основывается на четырех столпах:</a:t>
            </a:r>
          </a:p>
          <a:p>
            <a:pPr>
              <a:buFont typeface="Arial"/>
              <a:buChar char="•"/>
              <a:defRPr/>
            </a:pPr>
            <a:endParaRPr lang="ru-RU" sz="1600" i="1" dirty="0">
              <a:solidFill>
                <a:prstClr val="black"/>
              </a:solidFill>
              <a:latin typeface="Calibri"/>
              <a:cs typeface="Arial"/>
            </a:endParaRPr>
          </a:p>
          <a:p>
            <a:pPr>
              <a:buFont typeface="Arial"/>
              <a:buChar char="•"/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/>
              </a:rPr>
              <a:t>научиться познавать,</a:t>
            </a:r>
          </a:p>
          <a:p>
            <a:pPr>
              <a:buFont typeface="Arial"/>
              <a:buChar char="•"/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/>
              </a:rPr>
              <a:t>научиться делать,</a:t>
            </a:r>
          </a:p>
          <a:p>
            <a:pPr>
              <a:buFont typeface="Arial"/>
              <a:buChar char="•"/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/>
              </a:rPr>
              <a:t>научиться жить вместе,</a:t>
            </a:r>
          </a:p>
          <a:p>
            <a:pPr>
              <a:buFont typeface="Arial"/>
              <a:buChar char="•"/>
              <a:defRPr/>
            </a:pPr>
            <a:r>
              <a:rPr lang="ru-RU" sz="2000" b="1" i="1" dirty="0">
                <a:solidFill>
                  <a:srgbClr val="808080">
                    <a:lumMod val="50000"/>
                  </a:srgbClr>
                </a:solidFill>
                <a:latin typeface="Calibri"/>
                <a:cs typeface="Arial"/>
              </a:rPr>
              <a:t>научиться жить</a:t>
            </a:r>
            <a:r>
              <a:rPr lang="ru-RU" sz="1600" i="1" dirty="0">
                <a:solidFill>
                  <a:prstClr val="black"/>
                </a:solidFill>
                <a:latin typeface="Calibri"/>
                <a:cs typeface="Arial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17566" y="3046263"/>
            <a:ext cx="3470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kern="0" dirty="0">
                <a:solidFill>
                  <a:srgbClr val="000000"/>
                </a:solidFill>
                <a:latin typeface="Arial"/>
                <a:cs typeface="Arial"/>
              </a:rPr>
              <a:t>Доклад</a:t>
            </a:r>
          </a:p>
          <a:p>
            <a:r>
              <a:rPr lang="ru-RU" sz="1200" b="1" kern="0" dirty="0">
                <a:solidFill>
                  <a:srgbClr val="000000"/>
                </a:solidFill>
                <a:latin typeface="Arial"/>
                <a:cs typeface="Arial"/>
              </a:rPr>
              <a:t>«ВСЕМИРНЫЙ КРИЗИС ОБРАЗОВАНИЯ» на конференции ЮНЕСКО </a:t>
            </a: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582782" y="3046262"/>
            <a:ext cx="2888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kern="0" dirty="0">
                <a:solidFill>
                  <a:srgbClr val="000000"/>
                </a:solidFill>
                <a:latin typeface="Arial"/>
                <a:cs typeface="Arial"/>
              </a:rPr>
              <a:t>Доклад </a:t>
            </a:r>
          </a:p>
          <a:p>
            <a:r>
              <a:rPr lang="ru-RU" sz="1200" b="1" kern="0" dirty="0">
                <a:solidFill>
                  <a:srgbClr val="000000"/>
                </a:solidFill>
                <a:latin typeface="Arial"/>
                <a:cs typeface="Arial"/>
              </a:rPr>
              <a:t>«</a:t>
            </a: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ОБРАЗОВАНИЕ ДЛЯ XXI ВЕКА</a:t>
            </a:r>
            <a:r>
              <a:rPr lang="ru-RU" sz="1200" b="1" kern="0" dirty="0">
                <a:solidFill>
                  <a:srgbClr val="000000"/>
                </a:solidFill>
                <a:latin typeface="Arial"/>
                <a:cs typeface="Arial"/>
              </a:rPr>
              <a:t>»</a:t>
            </a: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sz="1200" b="1" kern="0" dirty="0">
                <a:solidFill>
                  <a:srgbClr val="000000"/>
                </a:solidFill>
                <a:latin typeface="Arial"/>
                <a:cs typeface="Arial"/>
              </a:rPr>
              <a:t>на конференции ЮНЕСКО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65708" y="3861049"/>
            <a:ext cx="30439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  <a:t>Недостатки в системе образования развитых стран: </a:t>
            </a:r>
          </a:p>
          <a:p>
            <a:endParaRPr lang="ru-RU" sz="1600" i="1" dirty="0">
              <a:solidFill>
                <a:srgbClr val="808080">
                  <a:lumMod val="50000"/>
                </a:srgbClr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  <a:t>консерватизм,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  <a:t>отставание от запросов современной жизни,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  <a:t>недемократичность,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808080">
                    <a:lumMod val="50000"/>
                  </a:srgbClr>
                </a:solidFill>
                <a:latin typeface="Arial"/>
                <a:cs typeface="Arial"/>
              </a:rPr>
              <a:t>ориентация на элиту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2286055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от они движители реформ">
            <a:extLst>
              <a:ext uri="{FF2B5EF4-FFF2-40B4-BE49-F238E27FC236}">
                <a16:creationId xmlns:a16="http://schemas.microsoft.com/office/drawing/2014/main" id="{8F162629-56E3-44D1-A546-C60EE63E3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3516"/>
            <a:ext cx="9144000" cy="54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6071" y="38563"/>
            <a:ext cx="9144000" cy="108618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libri"/>
              </a:rPr>
              <a:t>«Педагоги-новаторы»   СССР</a:t>
            </a:r>
          </a:p>
        </p:txBody>
      </p:sp>
    </p:spTree>
    <p:extLst>
      <p:ext uri="{BB962C8B-B14F-4D97-AF65-F5344CB8AC3E}">
        <p14:creationId xmlns:p14="http://schemas.microsoft.com/office/powerpoint/2010/main" val="1891798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993300"/>
                </a:solidFill>
                <a:latin typeface="Arial"/>
                <a:cs typeface="Arial"/>
              </a:rPr>
              <a:t>Удовлетворённость подготовленностью выпускников школ и вузов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993300"/>
                </a:solidFill>
                <a:latin typeface="Arial"/>
                <a:cs typeface="Arial"/>
              </a:rPr>
              <a:t>			</a:t>
            </a:r>
            <a:r>
              <a:rPr lang="ru-RU" sz="1600" dirty="0">
                <a:solidFill>
                  <a:srgbClr val="993300"/>
                </a:solidFill>
                <a:latin typeface="Arial"/>
                <a:cs typeface="Arial"/>
              </a:rPr>
              <a:t>Европейские исследования 2014 года</a:t>
            </a:r>
            <a:r>
              <a:rPr lang="ru-RU" sz="2000" b="1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981200" y="5727700"/>
            <a:ext cx="815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057400" y="3898900"/>
            <a:ext cx="1524000" cy="1828800"/>
          </a:xfrm>
          <a:prstGeom prst="rect">
            <a:avLst/>
          </a:prstGeom>
          <a:solidFill>
            <a:srgbClr val="F1F5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35 %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Работодатели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62400" y="3733800"/>
            <a:ext cx="1524000" cy="1981200"/>
          </a:xfrm>
          <a:prstGeom prst="rect">
            <a:avLst/>
          </a:prstGeom>
          <a:solidFill>
            <a:srgbClr val="E3EB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38 %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Молодёжь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67400" y="1765300"/>
            <a:ext cx="1828800" cy="396240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74 %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Работники образования</a:t>
            </a:r>
          </a:p>
        </p:txBody>
      </p:sp>
      <p:pic>
        <p:nvPicPr>
          <p:cNvPr id="247815" name="Picture 8" descr="https://yt3.ggpht.com/a/AATXAJySNTSJ0u99Ingak0x5clF1mo5U11DzZhOVHg=s900-c-k-c0xffffffff-no-rj-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6" name="Picture 10" descr="https://synergyfest.co.in/synergy2017/team/images/characters/rudraks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4" y="1733550"/>
            <a:ext cx="1057275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7" name="Picture 26" descr="https://avatars.mds.yandex.net/get-pdb/2346993/72694d69-4056-4ac8-a253-ed5518a5a75d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6" y="2641600"/>
            <a:ext cx="4246563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96200" y="2984500"/>
            <a:ext cx="2286000" cy="566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FFFFFF"/>
                </a:solidFill>
                <a:latin typeface="Arial"/>
                <a:cs typeface="Arial"/>
              </a:rPr>
              <a:t>Наши выпускники хорошо подготовлены!</a:t>
            </a:r>
          </a:p>
        </p:txBody>
      </p:sp>
    </p:spTree>
    <p:extLst>
      <p:ext uri="{BB962C8B-B14F-4D97-AF65-F5344CB8AC3E}">
        <p14:creationId xmlns:p14="http://schemas.microsoft.com/office/powerpoint/2010/main" val="3974790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DE72E38-1919-4EA7-9432-66156C9C8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21" y="495608"/>
            <a:ext cx="1875613" cy="70335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A11EA4A1-54D9-41F3-8548-3DBA13F6804C}"/>
              </a:ext>
            </a:extLst>
          </p:cNvPr>
          <p:cNvSpPr/>
          <p:nvPr/>
        </p:nvSpPr>
        <p:spPr>
          <a:xfrm>
            <a:off x="1524000" y="1238390"/>
            <a:ext cx="9136034" cy="156966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89F49C-ED81-4086-9DD3-887ECF8AC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06" y="465516"/>
            <a:ext cx="3311156" cy="5926968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15600E6-1069-4721-9415-4FB8AA6664F6}"/>
              </a:ext>
            </a:extLst>
          </p:cNvPr>
          <p:cNvCxnSpPr>
            <a:cxnSpLocks/>
          </p:cNvCxnSpPr>
          <p:nvPr/>
        </p:nvCxnSpPr>
        <p:spPr>
          <a:xfrm>
            <a:off x="6988202" y="3492106"/>
            <a:ext cx="3440361" cy="2643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917EECF-DED6-4618-882D-B549E8C51153}"/>
              </a:ext>
            </a:extLst>
          </p:cNvPr>
          <p:cNvCxnSpPr>
            <a:cxnSpLocks/>
            <a:stCxn id="19" idx="2"/>
          </p:cNvCxnSpPr>
          <p:nvPr/>
        </p:nvCxnSpPr>
        <p:spPr>
          <a:xfrm flipV="1">
            <a:off x="7036639" y="3489488"/>
            <a:ext cx="3440358" cy="2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F3B1405-80E2-425A-8F6F-4C20614CFBAB}"/>
              </a:ext>
            </a:extLst>
          </p:cNvPr>
          <p:cNvSpPr txBox="1"/>
          <p:nvPr/>
        </p:nvSpPr>
        <p:spPr>
          <a:xfrm rot="10800000">
            <a:off x="6955874" y="3704729"/>
            <a:ext cx="1615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Calibri"/>
              </a:rPr>
              <a:t>Ʌ</a:t>
            </a:r>
            <a:endParaRPr lang="ru-RU" sz="280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1F5A87-2EA5-449E-A24B-335E5F41DD20}"/>
              </a:ext>
            </a:extLst>
          </p:cNvPr>
          <p:cNvSpPr txBox="1"/>
          <p:nvPr/>
        </p:nvSpPr>
        <p:spPr>
          <a:xfrm rot="10800000">
            <a:off x="6971916" y="4109993"/>
            <a:ext cx="1615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Calibri"/>
              </a:rPr>
              <a:t>Ʌ</a:t>
            </a:r>
            <a:endParaRPr lang="ru-RU" sz="280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073984-CDD5-407D-B453-0EF1D10128FB}"/>
              </a:ext>
            </a:extLst>
          </p:cNvPr>
          <p:cNvSpPr txBox="1"/>
          <p:nvPr/>
        </p:nvSpPr>
        <p:spPr>
          <a:xfrm rot="10800000">
            <a:off x="6959613" y="4397092"/>
            <a:ext cx="1615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Calibri"/>
              </a:rPr>
              <a:t>Ʌ</a:t>
            </a:r>
            <a:endParaRPr lang="ru-RU" sz="280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E5C79B-2E14-4C42-9D3C-8B50F5176C09}"/>
              </a:ext>
            </a:extLst>
          </p:cNvPr>
          <p:cNvSpPr txBox="1"/>
          <p:nvPr/>
        </p:nvSpPr>
        <p:spPr>
          <a:xfrm rot="10800000">
            <a:off x="6959466" y="4730700"/>
            <a:ext cx="1615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Calibri"/>
              </a:rPr>
              <a:t>Ʌ</a:t>
            </a:r>
            <a:endParaRPr lang="ru-RU" sz="280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32EC6C-6D56-48C2-839E-5FFE2EEFCD9F}"/>
              </a:ext>
            </a:extLst>
          </p:cNvPr>
          <p:cNvSpPr txBox="1"/>
          <p:nvPr/>
        </p:nvSpPr>
        <p:spPr>
          <a:xfrm>
            <a:off x="1819220" y="1263951"/>
            <a:ext cx="516898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  <a:defRPr/>
            </a:pPr>
            <a:r>
              <a:rPr lang="ru-RU" sz="1600" dirty="0">
                <a:solidFill>
                  <a:srgbClr val="99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В январе 2019 года сервис по поиску работы </a:t>
            </a:r>
            <a:r>
              <a:rPr lang="ru-RU" sz="1600" dirty="0" err="1">
                <a:solidFill>
                  <a:srgbClr val="99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Superjob</a:t>
            </a:r>
            <a:r>
              <a:rPr lang="ru-RU" sz="1600" dirty="0">
                <a:solidFill>
                  <a:srgbClr val="99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99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убрал из анкеты вакансий графу «образование»</a:t>
            </a:r>
            <a:r>
              <a:rPr lang="ru-RU" sz="1600" dirty="0">
                <a:solidFill>
                  <a:srgbClr val="99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rgbClr val="9933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пояснив, что «</a:t>
            </a:r>
            <a:r>
              <a:rPr lang="ru-RU" sz="20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 образования определенного типа – больше не препятствие для поиска работы</a:t>
            </a:r>
            <a:r>
              <a:rPr lang="ru-RU" sz="1600" dirty="0">
                <a:solidFill>
                  <a:srgbClr val="99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0021E0-D6DB-45CA-AE2F-EB85527E6820}"/>
              </a:ext>
            </a:extLst>
          </p:cNvPr>
          <p:cNvSpPr txBox="1"/>
          <p:nvPr/>
        </p:nvSpPr>
        <p:spPr>
          <a:xfrm>
            <a:off x="1611346" y="2935407"/>
            <a:ext cx="4978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Согласно исследованию­ </a:t>
            </a:r>
          </a:p>
          <a:p>
            <a:pPr>
              <a:defRPr/>
            </a:pPr>
            <a:r>
              <a:rPr lang="ru-RU" sz="1400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Центра экономики непрерывного­ образован­ия </a:t>
            </a:r>
          </a:p>
          <a:p>
            <a:pPr>
              <a:defRPr/>
            </a:pPr>
            <a:r>
              <a:rPr lang="ru-RU" sz="1400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Института прикладных экономических исследований ­РАНХиГС, </a:t>
            </a:r>
          </a:p>
          <a:p>
            <a:pPr>
              <a:defRPr/>
            </a:pPr>
            <a:r>
              <a:rPr lang="ru-RU" b="1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две трети молодых рос­сиян</a:t>
            </a:r>
          </a:p>
          <a:p>
            <a:pPr>
              <a:defRPr/>
            </a:pPr>
            <a:r>
              <a:rPr lang="ru-RU" b="1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не считают высшее образование­ </a:t>
            </a:r>
          </a:p>
          <a:p>
            <a:pPr>
              <a:defRPr/>
            </a:pPr>
            <a:r>
              <a:rPr lang="ru-RU" b="1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обязательным условием успешной­ карьеры­. 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6184E64-C77D-4C52-82F3-CE505AC3E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66" y="4709064"/>
            <a:ext cx="759254" cy="75925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399AC8C-602C-4A19-9563-C513C62FE4CF}"/>
              </a:ext>
            </a:extLst>
          </p:cNvPr>
          <p:cNvSpPr txBox="1"/>
          <p:nvPr/>
        </p:nvSpPr>
        <p:spPr>
          <a:xfrm>
            <a:off x="3025653" y="5423219"/>
            <a:ext cx="113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</a:rPr>
              <a:t>Марк </a:t>
            </a:r>
          </a:p>
          <a:p>
            <a:pPr algn="ctr">
              <a:defRPr/>
            </a:pPr>
            <a:r>
              <a:rPr lang="ru-RU" sz="1400" b="1" dirty="0" err="1">
                <a:solidFill>
                  <a:prstClr val="black"/>
                </a:solidFill>
                <a:latin typeface="Calibri"/>
              </a:rPr>
              <a:t>Цукерберг</a:t>
            </a:r>
            <a:endParaRPr lang="ru-RU" sz="1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B30C89E-9DBA-4D91-890A-AAF68EE42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77" y="5002912"/>
            <a:ext cx="1342085" cy="89563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29658E9-A7E4-44DB-B794-E97E4B546F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73" y="4702807"/>
            <a:ext cx="785442" cy="78544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69C555E-F184-430E-B4F2-0C0543E4B8B1}"/>
              </a:ext>
            </a:extLst>
          </p:cNvPr>
          <p:cNvSpPr txBox="1"/>
          <p:nvPr/>
        </p:nvSpPr>
        <p:spPr>
          <a:xfrm>
            <a:off x="4068096" y="5445769"/>
            <a:ext cx="944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</a:rPr>
              <a:t>Билл Гейтс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524365B-1072-4F30-93C0-210FC0E514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17" y="4689133"/>
            <a:ext cx="676281" cy="79911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3774472-28A5-4236-B038-E204E6637CC2}"/>
              </a:ext>
            </a:extLst>
          </p:cNvPr>
          <p:cNvSpPr txBox="1"/>
          <p:nvPr/>
        </p:nvSpPr>
        <p:spPr>
          <a:xfrm>
            <a:off x="5021812" y="5416033"/>
            <a:ext cx="802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</a:rPr>
              <a:t>Стив Джобс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8531D3F-FC0C-4C42-B457-EDB51FC746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5959" y="4695390"/>
            <a:ext cx="738978" cy="79911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B0A8DF3-5712-4B5D-8BC9-57C37CD90899}"/>
              </a:ext>
            </a:extLst>
          </p:cNvPr>
          <p:cNvSpPr txBox="1"/>
          <p:nvPr/>
        </p:nvSpPr>
        <p:spPr>
          <a:xfrm>
            <a:off x="6053137" y="5437201"/>
            <a:ext cx="738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</a:rPr>
              <a:t>Илон </a:t>
            </a:r>
          </a:p>
          <a:p>
            <a:pPr algn="ctr">
              <a:defRPr/>
            </a:pPr>
            <a:r>
              <a:rPr lang="ru-RU" sz="1400" b="1" dirty="0" err="1">
                <a:solidFill>
                  <a:prstClr val="black"/>
                </a:solidFill>
                <a:latin typeface="Calibri"/>
              </a:rPr>
              <a:t>Маск</a:t>
            </a:r>
            <a:endParaRPr lang="ru-RU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22B54162-2257-4566-98DB-E3370A58C07B}"/>
              </a:ext>
            </a:extLst>
          </p:cNvPr>
          <p:cNvCxnSpPr>
            <a:cxnSpLocks/>
          </p:cNvCxnSpPr>
          <p:nvPr/>
        </p:nvCxnSpPr>
        <p:spPr>
          <a:xfrm>
            <a:off x="1775305" y="4743651"/>
            <a:ext cx="1224748" cy="14141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1CB199A-B292-4DD6-A3B5-9F0B8659AF8D}"/>
              </a:ext>
            </a:extLst>
          </p:cNvPr>
          <p:cNvCxnSpPr>
            <a:cxnSpLocks/>
          </p:cNvCxnSpPr>
          <p:nvPr/>
        </p:nvCxnSpPr>
        <p:spPr>
          <a:xfrm flipH="1">
            <a:off x="1701083" y="4743651"/>
            <a:ext cx="1449111" cy="14493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1624B88-EAC8-4274-94F4-40562AAB045D}"/>
              </a:ext>
            </a:extLst>
          </p:cNvPr>
          <p:cNvSpPr/>
          <p:nvPr/>
        </p:nvSpPr>
        <p:spPr>
          <a:xfrm>
            <a:off x="3063065" y="5885519"/>
            <a:ext cx="1018750" cy="522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Calibri"/>
              </a:rPr>
              <a:t>ушёл из </a:t>
            </a:r>
            <a:r>
              <a:rPr lang="ru-RU" sz="1100" b="1" dirty="0">
                <a:solidFill>
                  <a:prstClr val="black"/>
                </a:solidFill>
                <a:latin typeface="Calibri"/>
              </a:rPr>
              <a:t>Гарвардского университета 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2F54F67-B39F-4270-9D92-89B1CA71FE47}"/>
              </a:ext>
            </a:extLst>
          </p:cNvPr>
          <p:cNvSpPr/>
          <p:nvPr/>
        </p:nvSpPr>
        <p:spPr>
          <a:xfrm>
            <a:off x="4036269" y="5896321"/>
            <a:ext cx="1018750" cy="522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Calibri"/>
              </a:rPr>
              <a:t>отчислен из </a:t>
            </a:r>
            <a:r>
              <a:rPr lang="ru-RU" sz="1100" b="1" dirty="0">
                <a:solidFill>
                  <a:prstClr val="black"/>
                </a:solidFill>
                <a:latin typeface="Calibri"/>
              </a:rPr>
              <a:t>Гарвардского университета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D12A2D4-6018-47FC-A270-A77D55DA73C5}"/>
              </a:ext>
            </a:extLst>
          </p:cNvPr>
          <p:cNvSpPr/>
          <p:nvPr/>
        </p:nvSpPr>
        <p:spPr>
          <a:xfrm>
            <a:off x="4907508" y="5885520"/>
            <a:ext cx="1100165" cy="799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ушёл из </a:t>
            </a:r>
          </a:p>
          <a:p>
            <a:pPr algn="ctr"/>
            <a:r>
              <a:rPr lang="ru-RU" sz="1100" b="1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Рид-колледжа </a:t>
            </a:r>
            <a:r>
              <a:rPr lang="ru-RU" sz="1000" b="1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(частный университет </a:t>
            </a:r>
          </a:p>
          <a:p>
            <a:pPr algn="ctr"/>
            <a:r>
              <a:rPr lang="ru-RU" sz="1000" b="1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в Портленде)</a:t>
            </a: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1CECE3F-A71A-4921-A004-71EF5802666E}"/>
              </a:ext>
            </a:extLst>
          </p:cNvPr>
          <p:cNvSpPr/>
          <p:nvPr/>
        </p:nvSpPr>
        <p:spPr>
          <a:xfrm>
            <a:off x="5871236" y="5747449"/>
            <a:ext cx="1124480" cy="799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ушёл из </a:t>
            </a:r>
          </a:p>
          <a:p>
            <a:pPr algn="ctr"/>
            <a:r>
              <a:rPr lang="ru-RU" sz="1100" b="1" dirty="0" err="1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Стенфордского</a:t>
            </a:r>
            <a:r>
              <a:rPr lang="ru-RU" sz="1100" b="1" dirty="0">
                <a:solidFill>
                  <a:srgbClr val="2E302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университета</a:t>
            </a: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176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1FDDAA-90AE-4811-AB80-0C3A88C1D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27" y="116632"/>
            <a:ext cx="8736970" cy="6552728"/>
          </a:xfrm>
        </p:spPr>
      </p:pic>
    </p:spTree>
    <p:extLst>
      <p:ext uri="{BB962C8B-B14F-4D97-AF65-F5344CB8AC3E}">
        <p14:creationId xmlns:p14="http://schemas.microsoft.com/office/powerpoint/2010/main" val="2012619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0"/>
            <a:ext cx="2242592" cy="6858000"/>
          </a:xfrm>
          <a:solidFill>
            <a:srgbClr val="FFFFCC"/>
          </a:solidFill>
          <a:ln>
            <a:noFill/>
          </a:ln>
        </p:spPr>
        <p:txBody>
          <a:bodyPr/>
          <a:lstStyle/>
          <a:p>
            <a:pPr algn="l"/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Татьяна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ВОЕВОДИНА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1800" dirty="0">
                <a:solidFill>
                  <a:srgbClr val="C00000"/>
                </a:solidFill>
              </a:rPr>
              <a:t>публицист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5800" y="2406804"/>
            <a:ext cx="6213376" cy="4252016"/>
          </a:xfrm>
        </p:spPr>
        <p:txBody>
          <a:bodyPr/>
          <a:lstStyle/>
          <a:p>
            <a:pPr marL="0" indent="0">
              <a:buNone/>
            </a:pPr>
            <a:endParaRPr lang="ru-RU" sz="1800" i="1" dirty="0"/>
          </a:p>
          <a:p>
            <a:pPr marL="0" indent="0">
              <a:buNone/>
            </a:pPr>
            <a:r>
              <a:rPr lang="ru-RU" sz="1800" i="1" dirty="0"/>
              <a:t>То, что сегодня происходит в образовании, </a:t>
            </a:r>
          </a:p>
          <a:p>
            <a:pPr marL="0" indent="0">
              <a:buNone/>
            </a:pPr>
            <a:r>
              <a:rPr lang="ru-RU" sz="1800" i="1" dirty="0"/>
              <a:t>гораздо значительнее и шире </a:t>
            </a:r>
          </a:p>
          <a:p>
            <a:pPr marL="0" indent="0">
              <a:buNone/>
            </a:pPr>
            <a:r>
              <a:rPr lang="ru-RU" sz="1800" i="1" dirty="0"/>
              <a:t>всех этих горячих дискуссий про онлайн и офлайн. </a:t>
            </a:r>
          </a:p>
          <a:p>
            <a:pPr marL="0" indent="0">
              <a:buNone/>
            </a:pPr>
            <a:endParaRPr lang="ru-RU" sz="1800" i="1" dirty="0"/>
          </a:p>
          <a:p>
            <a:pPr marL="0" indent="0">
              <a:buNone/>
            </a:pPr>
            <a:r>
              <a:rPr lang="ru-RU" sz="1800" i="1" dirty="0"/>
              <a:t>Та или иная система организации учебного процесса – это техника. </a:t>
            </a:r>
          </a:p>
          <a:p>
            <a:pPr marL="0" indent="0">
              <a:buNone/>
            </a:pPr>
            <a:endParaRPr lang="ru-RU" sz="1800" i="1" dirty="0"/>
          </a:p>
          <a:p>
            <a:pPr marL="0" indent="0">
              <a:buNone/>
            </a:pPr>
            <a:r>
              <a:rPr lang="ru-RU" sz="2800" i="1" dirty="0"/>
              <a:t>А суть гораздо масштабнее. </a:t>
            </a:r>
          </a:p>
          <a:p>
            <a:pPr marL="0" indent="0">
              <a:buNone/>
            </a:pPr>
            <a:r>
              <a:rPr lang="ru-RU" sz="1800" i="1" dirty="0"/>
              <a:t>И состоит она в </a:t>
            </a:r>
            <a:r>
              <a:rPr lang="ru-RU" sz="2400" b="1" i="1" dirty="0"/>
              <a:t>тектоническом сдвиге </a:t>
            </a:r>
            <a:r>
              <a:rPr lang="ru-RU" sz="2800" b="1" i="1" dirty="0"/>
              <a:t>образовательной парадигмы</a:t>
            </a:r>
            <a:r>
              <a:rPr lang="ru-RU" sz="2400" i="1" dirty="0"/>
              <a:t>. </a:t>
            </a:r>
          </a:p>
        </p:txBody>
      </p:sp>
      <p:pic>
        <p:nvPicPr>
          <p:cNvPr id="4100" name="Picture 4" descr="https://i.ytimg.com/vi/utFAPkTLSpQ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2868"/>
          <a:stretch/>
        </p:blipFill>
        <p:spPr bwMode="auto">
          <a:xfrm>
            <a:off x="3647728" y="260649"/>
            <a:ext cx="5112568" cy="221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36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8800" y="0"/>
            <a:ext cx="4953000" cy="390156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C00000"/>
                </a:solidFill>
                <a:latin typeface="Arial"/>
                <a:cs typeface="Arial"/>
              </a:rPr>
              <a:t>	        </a:t>
            </a:r>
            <a:r>
              <a:rPr lang="ru-RU" sz="1400" b="1" kern="0" dirty="0">
                <a:solidFill>
                  <a:srgbClr val="C00000"/>
                </a:solidFill>
                <a:latin typeface="Arial"/>
                <a:cs typeface="Arial"/>
              </a:rPr>
              <a:t>Татьяна ВОЕВОДИНА</a:t>
            </a:r>
            <a:r>
              <a:rPr lang="ru-RU" sz="1400" kern="0" dirty="0">
                <a:solidFill>
                  <a:srgbClr val="C00000"/>
                </a:solidFill>
                <a:latin typeface="Arial"/>
                <a:cs typeface="Arial"/>
              </a:rPr>
              <a:t/>
            </a:r>
            <a:br>
              <a:rPr lang="ru-RU" sz="1400" kern="0" dirty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ru-RU" sz="1400" kern="0" dirty="0">
                <a:solidFill>
                  <a:srgbClr val="C00000"/>
                </a:solidFill>
                <a:latin typeface="Arial"/>
                <a:cs typeface="Arial"/>
              </a:rPr>
              <a:t>	         публицист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pic>
        <p:nvPicPr>
          <p:cNvPr id="2457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210243"/>
            <a:ext cx="2549674" cy="538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52600" y="4870450"/>
            <a:ext cx="4953000" cy="198755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45765" name="Picture 2" descr="https://pbs.twimg.com/profile_banners/703295708263280640/1481750590/1500x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r="2518"/>
          <a:stretch>
            <a:fillRect/>
          </a:stretch>
        </p:blipFill>
        <p:spPr bwMode="auto">
          <a:xfrm>
            <a:off x="1524001" y="3901565"/>
            <a:ext cx="55800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/>
          <p:cNvSpPr/>
          <p:nvPr/>
        </p:nvSpPr>
        <p:spPr>
          <a:xfrm rot="1986281">
            <a:off x="8779189" y="1160675"/>
            <a:ext cx="1819275" cy="795338"/>
          </a:xfrm>
          <a:prstGeom prst="downArrow">
            <a:avLst>
              <a:gd name="adj1" fmla="val 50000"/>
              <a:gd name="adj2" fmla="val 44494"/>
            </a:avLst>
          </a:prstGeom>
          <a:solidFill>
            <a:schemeClr val="accent5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ЗНАНИЯ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2884" y="260648"/>
            <a:ext cx="3742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Представления об эволюции человека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в эпоху научно-технического прогресса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5576" y="226334"/>
            <a:ext cx="140712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0232" y="865848"/>
            <a:ext cx="37601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kern="0" dirty="0">
                <a:solidFill>
                  <a:srgbClr val="000000"/>
                </a:solidFill>
                <a:latin typeface="Arial"/>
                <a:cs typeface="Arial"/>
              </a:rPr>
              <a:t>Сегодня мы присутствуем при </a:t>
            </a:r>
          </a:p>
          <a:p>
            <a:r>
              <a:rPr lang="ru-RU" sz="1400" b="1" i="1" kern="0" dirty="0">
                <a:solidFill>
                  <a:srgbClr val="000000"/>
                </a:solidFill>
                <a:latin typeface="Arial"/>
                <a:cs typeface="Arial"/>
              </a:rPr>
              <a:t>умирании системы массового стандартизированного образования</a:t>
            </a:r>
            <a:r>
              <a:rPr lang="ru-RU" sz="1400" i="1" kern="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endParaRPr lang="ru-RU" sz="1400" i="1" kern="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sz="1400" i="1" kern="0" dirty="0">
                <a:solidFill>
                  <a:srgbClr val="000000"/>
                </a:solidFill>
                <a:latin typeface="Arial"/>
                <a:cs typeface="Arial"/>
              </a:rPr>
              <a:t>Эта система – порождение </a:t>
            </a:r>
            <a:r>
              <a:rPr lang="ru-RU" sz="1400" b="1" i="1" kern="0" dirty="0">
                <a:solidFill>
                  <a:srgbClr val="000000"/>
                </a:solidFill>
                <a:latin typeface="Arial"/>
                <a:cs typeface="Arial"/>
              </a:rPr>
              <a:t>индустриального общества</a:t>
            </a:r>
            <a:r>
              <a:rPr lang="ru-RU" sz="1400" i="1" kern="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14739" y="2492897"/>
            <a:ext cx="4867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kern="0" dirty="0">
                <a:solidFill>
                  <a:srgbClr val="000000"/>
                </a:solidFill>
                <a:latin typeface="Arial"/>
                <a:cs typeface="Arial"/>
              </a:rPr>
              <a:t>Человек в таком обществе – это деталь </a:t>
            </a:r>
          </a:p>
          <a:p>
            <a:r>
              <a:rPr lang="ru-RU" sz="1400" i="1" kern="0" dirty="0">
                <a:solidFill>
                  <a:srgbClr val="000000"/>
                </a:solidFill>
                <a:latin typeface="Arial"/>
                <a:cs typeface="Arial"/>
              </a:rPr>
              <a:t>громадного механизма индустриальной цивилизации, </a:t>
            </a:r>
          </a:p>
          <a:p>
            <a:r>
              <a:rPr lang="ru-RU" sz="1400" i="1" kern="0" dirty="0">
                <a:solidFill>
                  <a:srgbClr val="000000"/>
                </a:solidFill>
                <a:latin typeface="Arial"/>
                <a:cs typeface="Arial"/>
              </a:rPr>
              <a:t>деталь, которая должна работать определённым, предусмотренным проектировщиком образом.</a:t>
            </a:r>
            <a:endParaRPr lang="ru-RU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922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Тема «Различные красивые и веселые рисунки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1276"/>
            <a:ext cx="7129462" cy="68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20188" y="15875"/>
            <a:ext cx="1439862" cy="6878638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996600"/>
                </a:solidFill>
                <a:latin typeface="Arial"/>
                <a:cs typeface="Arial"/>
              </a:rPr>
              <a:t>МИР</a:t>
            </a:r>
          </a:p>
          <a:p>
            <a:pPr algn="ctr">
              <a:defRPr/>
            </a:pPr>
            <a:endParaRPr lang="ru-RU" sz="2000" b="1" dirty="0">
              <a:solidFill>
                <a:srgbClr val="99660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996600"/>
                </a:solidFill>
                <a:latin typeface="Arial"/>
                <a:cs typeface="Arial"/>
              </a:rPr>
              <a:t>И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996600"/>
                </a:solidFill>
                <a:latin typeface="Arial"/>
                <a:cs typeface="Arial"/>
              </a:rPr>
              <a:t>З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996600"/>
                </a:solidFill>
                <a:latin typeface="Arial"/>
                <a:cs typeface="Arial"/>
              </a:rPr>
              <a:t>М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996600"/>
                </a:solidFill>
                <a:latin typeface="Arial"/>
                <a:cs typeface="Arial"/>
              </a:rPr>
              <a:t>Е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996600"/>
                </a:solidFill>
                <a:latin typeface="Arial"/>
                <a:cs typeface="Arial"/>
              </a:rPr>
              <a:t>Н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996600"/>
                </a:solidFill>
                <a:latin typeface="Arial"/>
                <a:cs typeface="Arial"/>
              </a:rPr>
              <a:t>И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996600"/>
                </a:solidFill>
                <a:latin typeface="Arial"/>
                <a:cs typeface="Arial"/>
              </a:rPr>
              <a:t>Л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996600"/>
                </a:solidFill>
                <a:latin typeface="Arial"/>
                <a:cs typeface="Arial"/>
              </a:rPr>
              <a:t>С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996600"/>
                </a:solidFill>
                <a:latin typeface="Arial"/>
                <a:cs typeface="Arial"/>
              </a:rPr>
              <a:t>Я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996600"/>
                </a:solidFill>
                <a:latin typeface="Arial"/>
                <a:cs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01595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4883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48836" name="Picture 4" descr="https://im0-tub-ru.yandex.net/i?id=0a8b59cd6114b2385897ec72edc75dcb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0840"/>
          <a:stretch>
            <a:fillRect/>
          </a:stretch>
        </p:blipFill>
        <p:spPr bwMode="auto">
          <a:xfrm>
            <a:off x="1550988" y="495301"/>
            <a:ext cx="9144000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0" y="0"/>
            <a:ext cx="9144000" cy="90805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996600"/>
                </a:solidFill>
                <a:latin typeface="Arial"/>
                <a:cs typeface="Arial"/>
              </a:rPr>
              <a:t>   Третье полушарие ?</a:t>
            </a:r>
          </a:p>
        </p:txBody>
      </p:sp>
    </p:spTree>
    <p:extLst>
      <p:ext uri="{BB962C8B-B14F-4D97-AF65-F5344CB8AC3E}">
        <p14:creationId xmlns:p14="http://schemas.microsoft.com/office/powerpoint/2010/main" val="183737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0638"/>
            <a:ext cx="9144000" cy="1122362"/>
          </a:xfrm>
          <a:solidFill>
            <a:srgbClr val="FFFFCC"/>
          </a:solidFill>
        </p:spPr>
        <p:txBody>
          <a:bodyPr/>
          <a:lstStyle/>
          <a:p>
            <a:pPr>
              <a:defRPr/>
            </a:pPr>
            <a:r>
              <a:rPr lang="ru-RU" sz="2200" b="1" kern="1200" dirty="0">
                <a:solidFill>
                  <a:srgbClr val="993300"/>
                </a:solidFill>
              </a:rPr>
              <a:t>                                             Эволюция технологических укладов</a:t>
            </a:r>
            <a:endParaRPr lang="ru-RU" dirty="0">
              <a:solidFill>
                <a:srgbClr val="993300"/>
              </a:solidFill>
            </a:endParaRPr>
          </a:p>
        </p:txBody>
      </p:sp>
      <p:pic>
        <p:nvPicPr>
          <p:cNvPr id="241667" name="Picture 2" descr="https://mtdata.ru/u2/photo6430/20234911054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676401"/>
            <a:ext cx="8755063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8" name="Picture 2" descr="http://www.acexpert.ru/public/images/resize/676x344/wmax/public-uploaded-blocks-images-11-7c-8a-117c8a593f056bf119bcd6fc0d3740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r="16454"/>
          <a:stretch>
            <a:fillRect/>
          </a:stretch>
        </p:blipFill>
        <p:spPr bwMode="auto">
          <a:xfrm>
            <a:off x="2246313" y="381000"/>
            <a:ext cx="19558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22500" y="2286000"/>
            <a:ext cx="13589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Профессор </a:t>
            </a: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Владимир Николаевич ПРОСВИРКИН</a:t>
            </a: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доктор педагогических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1776217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64704"/>
            <a:ext cx="9144000" cy="1368152"/>
          </a:xfrm>
          <a:solidFill>
            <a:srgbClr val="FFFFCC"/>
          </a:solidFill>
        </p:spPr>
        <p:txBody>
          <a:bodyPr/>
          <a:lstStyle/>
          <a:p>
            <a:pPr algn="l"/>
            <a:r>
              <a:rPr lang="ru-RU" sz="1600" b="1" dirty="0">
                <a:solidFill>
                  <a:srgbClr val="990000"/>
                </a:solidFill>
                <a:ea typeface="+mn-ea"/>
              </a:rPr>
              <a:t>		     </a:t>
            </a:r>
            <a:br>
              <a:rPr lang="ru-RU" sz="1600" b="1" dirty="0">
                <a:solidFill>
                  <a:srgbClr val="990000"/>
                </a:solidFill>
                <a:ea typeface="+mn-ea"/>
              </a:rPr>
            </a:br>
            <a:r>
              <a:rPr lang="ru-RU" sz="1600" b="1" dirty="0">
                <a:solidFill>
                  <a:srgbClr val="990000"/>
                </a:solidFill>
                <a:ea typeface="+mn-ea"/>
              </a:rPr>
              <a:t>	             </a:t>
            </a:r>
            <a:r>
              <a:rPr lang="ru-RU" sz="2000" b="1" dirty="0">
                <a:solidFill>
                  <a:srgbClr val="990000"/>
                </a:solidFill>
                <a:ea typeface="+mn-ea"/>
              </a:rPr>
              <a:t>Ярослав КУЗЬМИНОВ</a:t>
            </a:r>
            <a:r>
              <a:rPr lang="ru-RU" sz="2000" dirty="0">
                <a:solidFill>
                  <a:srgbClr val="990000"/>
                </a:solidFill>
                <a:ea typeface="+mn-ea"/>
              </a:rPr>
              <a:t/>
            </a:r>
            <a:br>
              <a:rPr lang="ru-RU" sz="2000" dirty="0">
                <a:solidFill>
                  <a:srgbClr val="990000"/>
                </a:solidFill>
                <a:ea typeface="+mn-ea"/>
              </a:rPr>
            </a:br>
            <a:r>
              <a:rPr lang="ru-RU" sz="1600" dirty="0">
                <a:solidFill>
                  <a:srgbClr val="990000"/>
                </a:solidFill>
                <a:ea typeface="+mn-ea"/>
              </a:rPr>
              <a:t>	</a:t>
            </a:r>
            <a:r>
              <a:rPr lang="ru-RU" sz="1600" b="1" dirty="0">
                <a:solidFill>
                  <a:srgbClr val="990000"/>
                </a:solidFill>
                <a:ea typeface="+mn-ea"/>
              </a:rPr>
              <a:t>ректор Высшей школы экономики:</a:t>
            </a:r>
            <a:endParaRPr lang="ru-RU" sz="1600" b="1" dirty="0">
              <a:solidFill>
                <a:srgbClr val="99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3552" y="2924945"/>
            <a:ext cx="8229600" cy="2697163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/>
              <a:t>Школа должна бороться за свое существование, </a:t>
            </a:r>
          </a:p>
          <a:p>
            <a:pPr marL="0" indent="0">
              <a:buNone/>
            </a:pPr>
            <a:r>
              <a:rPr lang="ru-RU" sz="2400" i="1" dirty="0"/>
              <a:t>предлагая то, </a:t>
            </a:r>
          </a:p>
          <a:p>
            <a:pPr marL="0" indent="0">
              <a:buNone/>
            </a:pPr>
            <a:r>
              <a:rPr lang="ru-RU" sz="2400" i="1" dirty="0"/>
              <a:t>что искусственный интеллект решить не сможет – </a:t>
            </a:r>
          </a:p>
          <a:p>
            <a:pPr marL="0" indent="0">
              <a:buNone/>
            </a:pPr>
            <a:r>
              <a:rPr lang="ru-RU" sz="2400" i="1" dirty="0"/>
              <a:t>это </a:t>
            </a:r>
            <a:r>
              <a:rPr lang="ru-RU" sz="2400" b="1" i="1" dirty="0">
                <a:solidFill>
                  <a:srgbClr val="FF0000"/>
                </a:solidFill>
              </a:rPr>
              <a:t>творчество, умение создавать проекты</a:t>
            </a:r>
            <a:r>
              <a:rPr lang="ru-RU" sz="2400" i="1" dirty="0"/>
              <a:t>, </a:t>
            </a:r>
          </a:p>
          <a:p>
            <a:pPr marL="0" indent="0">
              <a:buNone/>
            </a:pPr>
            <a:r>
              <a:rPr lang="ru-RU" sz="2400" i="1" dirty="0"/>
              <a:t>базовые навыки в экономике, праве, </a:t>
            </a:r>
          </a:p>
          <a:p>
            <a:pPr marL="0" indent="0">
              <a:buNone/>
            </a:pPr>
            <a:r>
              <a:rPr lang="ru-RU" sz="2400" i="1" dirty="0"/>
              <a:t>компьютерной грамотности, </a:t>
            </a:r>
          </a:p>
          <a:p>
            <a:pPr marL="0" indent="0">
              <a:buNone/>
            </a:pPr>
            <a:r>
              <a:rPr lang="ru-RU" sz="2400" i="1" dirty="0"/>
              <a:t>обучение людей </a:t>
            </a:r>
            <a:r>
              <a:rPr lang="ru-RU" sz="2400" b="1" i="1" dirty="0">
                <a:solidFill>
                  <a:srgbClr val="FF0000"/>
                </a:solidFill>
              </a:rPr>
              <a:t>делать выбор и отвечать </a:t>
            </a:r>
            <a:r>
              <a:rPr lang="ru-RU" sz="2400" i="1" dirty="0"/>
              <a:t>за него.</a:t>
            </a:r>
            <a:endParaRPr lang="ru-RU" i="1" dirty="0"/>
          </a:p>
        </p:txBody>
      </p:sp>
      <p:pic>
        <p:nvPicPr>
          <p:cNvPr id="2050" name="Picture 2" descr="https://s14.stc.all.kpcdn.net/share/i/12/11376934/inx960x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188640"/>
            <a:ext cx="3735033" cy="249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310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1FDDAA-90AE-4811-AB80-0C3A88C1D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27" y="116632"/>
            <a:ext cx="8736970" cy="6552728"/>
          </a:xfrm>
        </p:spPr>
      </p:pic>
    </p:spTree>
    <p:extLst>
      <p:ext uri="{BB962C8B-B14F-4D97-AF65-F5344CB8AC3E}">
        <p14:creationId xmlns:p14="http://schemas.microsoft.com/office/powerpoint/2010/main" val="3387559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3962400"/>
            <a:ext cx="9144000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srgbClr val="000000"/>
                </a:solidFill>
                <a:latin typeface="Arial"/>
                <a:cs typeface="Arial"/>
              </a:rPr>
              <a:t>	Сегодня ломается иерархичная система: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srgbClr val="000000"/>
                </a:solidFill>
                <a:latin typeface="Arial"/>
                <a:cs typeface="Arial"/>
              </a:rPr>
              <a:t>	выучи, выучи, выучи, а я потом приду проверю.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i="1" dirty="0">
                <a:solidFill>
                  <a:srgbClr val="000000"/>
                </a:solidFill>
                <a:latin typeface="Arial"/>
                <a:cs typeface="Arial"/>
              </a:rPr>
              <a:t>	Сегодня какой-нибудь ребенок в интернете прочитал 	больше, чем эта учительница знает… </a:t>
            </a:r>
            <a:endParaRPr lang="ru-RU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2590800"/>
            <a:ext cx="9144000" cy="16764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	       			    </a:t>
            </a:r>
            <a:r>
              <a:rPr lang="ru-RU" sz="2400" b="1" dirty="0">
                <a:solidFill>
                  <a:srgbClr val="800000"/>
                </a:solidFill>
                <a:latin typeface="Arial"/>
                <a:cs typeface="Arial"/>
              </a:rPr>
              <a:t>Катерина ПОЛИВАНОВА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800000"/>
                </a:solidFill>
                <a:latin typeface="Arial"/>
                <a:cs typeface="Arial"/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800000"/>
                </a:solidFill>
                <a:latin typeface="Arial"/>
                <a:cs typeface="Arial"/>
              </a:rPr>
              <a:t>	профессор кафедры возрастной психологии МГППУ,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800000"/>
                </a:solidFill>
                <a:latin typeface="Arial"/>
                <a:cs typeface="Arial"/>
              </a:rPr>
              <a:t>	ведущий научный сотрудник Психологического института РАО:</a:t>
            </a:r>
          </a:p>
        </p:txBody>
      </p:sp>
      <p:pic>
        <p:nvPicPr>
          <p:cNvPr id="249860" name="Picture 6" descr="http://www.childpsy.ru/upload/lectoriy/polivan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152401"/>
            <a:ext cx="210661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112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0988" y="368300"/>
            <a:ext cx="9117012" cy="1905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993300"/>
                </a:solidFill>
                <a:latin typeface="Arial"/>
                <a:cs typeface="Arial"/>
              </a:rPr>
              <a:t>	                      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993300"/>
                </a:solidFill>
                <a:latin typeface="Arial"/>
                <a:cs typeface="Arial"/>
              </a:rPr>
              <a:t>                                       Ефим РАЧЕВСКИЙ</a:t>
            </a:r>
            <a:r>
              <a:rPr lang="ru-RU" dirty="0">
                <a:solidFill>
                  <a:srgbClr val="993300"/>
                </a:solidFill>
                <a:latin typeface="Arial"/>
                <a:cs typeface="Arial"/>
              </a:rPr>
              <a:t>,</a:t>
            </a:r>
            <a:r>
              <a:rPr lang="ru-RU" b="1" dirty="0">
                <a:solidFill>
                  <a:srgbClr val="993300"/>
                </a:solidFill>
                <a:latin typeface="Arial"/>
                <a:cs typeface="Arial"/>
              </a:rPr>
              <a:t>	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993300"/>
                </a:solidFill>
                <a:latin typeface="Arial"/>
                <a:cs typeface="Arial"/>
              </a:rPr>
              <a:t>	                                </a:t>
            </a: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народный учитель России, 	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                                                                 лауреат премии Президента РФ,	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		         	                                директор Центра образования № 548 «Царицыно».	</a:t>
            </a:r>
            <a:r>
              <a:rPr lang="ru-RU" sz="1400" i="1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993300"/>
                </a:solidFill>
                <a:latin typeface="Arial"/>
                <a:cs typeface="Arial"/>
              </a:rPr>
              <a:t>                 Интервью РИА Новости, 2019.		</a:t>
            </a:r>
            <a:endParaRPr lang="ru-RU" sz="1400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sp>
        <p:nvSpPr>
          <p:cNvPr id="250883" name="Прямоугольник 1"/>
          <p:cNvSpPr>
            <a:spLocks noChangeArrowheads="1"/>
          </p:cNvSpPr>
          <p:nvPr/>
        </p:nvSpPr>
        <p:spPr bwMode="auto">
          <a:xfrm>
            <a:off x="4572000" y="3505200"/>
            <a:ext cx="5943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i="1" dirty="0">
                <a:solidFill>
                  <a:srgbClr val="000000"/>
                </a:solidFill>
              </a:rPr>
              <a:t>Нынешние первоклассники очень сильно отличаются,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i="1" dirty="0">
                <a:solidFill>
                  <a:srgbClr val="000000"/>
                </a:solidFill>
              </a:rPr>
              <a:t>они приходят с необузданной жаждой познания,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i="1" dirty="0">
                <a:solidFill>
                  <a:srgbClr val="000000"/>
                </a:solidFill>
              </a:rPr>
              <a:t>активно ищут информацию в интернете.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i="1" dirty="0">
                <a:solidFill>
                  <a:srgbClr val="FF0000"/>
                </a:solidFill>
              </a:rPr>
              <a:t>Не нужно забирать у детей гаджеты.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i="1" dirty="0">
                <a:solidFill>
                  <a:srgbClr val="000000"/>
                </a:solidFill>
              </a:rPr>
              <a:t>Сегодняшние первоклассники школу закончат в 2032 году.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i="1" dirty="0">
                <a:solidFill>
                  <a:srgbClr val="000000"/>
                </a:solidFill>
              </a:rPr>
              <a:t>Значит </a:t>
            </a:r>
            <a:r>
              <a:rPr lang="ru-RU" altLang="ru-RU" sz="1600" b="1" i="1" dirty="0">
                <a:solidFill>
                  <a:srgbClr val="FF0000"/>
                </a:solidFill>
              </a:rPr>
              <a:t>мы должны знать, что будет в 2032 году.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b="1" i="1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i="1" dirty="0">
                <a:solidFill>
                  <a:srgbClr val="000000"/>
                </a:solidFill>
              </a:rPr>
              <a:t>Я не люблю лозунги, но то, что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i="1" dirty="0">
                <a:solidFill>
                  <a:srgbClr val="FF0000"/>
                </a:solidFill>
              </a:rPr>
              <a:t>будущее уже сегодня прокрадывается в нашу жизнь </a:t>
            </a:r>
            <a:r>
              <a:rPr lang="ru-RU" altLang="ru-RU" sz="1600" b="1" i="1" dirty="0">
                <a:solidFill>
                  <a:srgbClr val="000000"/>
                </a:solidFill>
              </a:rPr>
              <a:t>– </a:t>
            </a:r>
            <a:r>
              <a:rPr lang="ru-RU" altLang="ru-RU" sz="1600" i="1" dirty="0">
                <a:solidFill>
                  <a:srgbClr val="000000"/>
                </a:solidFill>
              </a:rPr>
              <a:t>это совершенно точно. </a:t>
            </a:r>
          </a:p>
        </p:txBody>
      </p:sp>
      <p:pic>
        <p:nvPicPr>
          <p:cNvPr id="250884" name="Picture 2" descr="http://www.koriphey.ru/content/images/news/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79" y="116633"/>
            <a:ext cx="39624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3633789"/>
            <a:ext cx="29718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598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" b="-1186"/>
          <a:stretch>
            <a:fillRect/>
          </a:stretch>
        </p:blipFill>
        <p:spPr bwMode="auto">
          <a:xfrm>
            <a:off x="3175000" y="457201"/>
            <a:ext cx="7493000" cy="60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7" name="Picture 6" descr="https://img3.goodfon.ru/original/640x1136/2/ee/zemlya-buduschego-tomorrow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190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971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75676A-A8F6-4256-8780-4F5FF8D4A979}"/>
              </a:ext>
            </a:extLst>
          </p:cNvPr>
          <p:cNvSpPr txBox="1"/>
          <p:nvPr/>
        </p:nvSpPr>
        <p:spPr>
          <a:xfrm>
            <a:off x="4727848" y="980729"/>
            <a:ext cx="5688632" cy="4800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обучения должна стать интегрированной.</a:t>
            </a:r>
          </a:p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Учащиеся должны иметь представление о том,                                 что школьные знания носят реальный характер о том, что их окружает. </a:t>
            </a:r>
          </a:p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школы – помочь выстроить ребенку свою жизнь  в техногенном мире.                                                             В этом помогут знания законов физики,                                частей света и континентов, устройства общества,             своих прав и обязанностей, экономики,                                 знания безопасного поведения.</a:t>
            </a:r>
            <a:endParaRPr lang="ru-RU" sz="1600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</a:pPr>
            <a:r>
              <a:rPr lang="ru-RU" sz="16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школе нужно отходить от изучения                     параграфов, страниц и пунктов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                  изучать ту информацию, которая будет необходима               для будущей профессии.</a:t>
            </a:r>
            <a:endParaRPr lang="ru-RU" sz="1600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2B042E-31F6-4BA9-BB2B-CC83FF5AE83F}"/>
              </a:ext>
            </a:extLst>
          </p:cNvPr>
          <p:cNvSpPr/>
          <p:nvPr/>
        </p:nvSpPr>
        <p:spPr>
          <a:xfrm>
            <a:off x="1703512" y="0"/>
            <a:ext cx="2448272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990000"/>
                </a:solidFill>
                <a:latin typeface="Arial"/>
                <a:cs typeface="Arial"/>
              </a:rPr>
              <a:t>Сергей Кравцов</a:t>
            </a:r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,</a:t>
            </a:r>
          </a:p>
          <a:p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министр просвещения Российской Федерации </a:t>
            </a:r>
          </a:p>
          <a:p>
            <a:r>
              <a:rPr lang="ru-RU" sz="1200" dirty="0">
                <a:solidFill>
                  <a:srgbClr val="990000"/>
                </a:solidFill>
                <a:latin typeface="Arial"/>
                <a:cs typeface="Arial"/>
              </a:rPr>
              <a:t>с 2020 года.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3B1418-03C2-4333-9842-8BB8D2372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340768"/>
            <a:ext cx="2448272" cy="13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85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0" y="457200"/>
            <a:ext cx="9144000" cy="9144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  <a:latin typeface="Arial"/>
                <a:cs typeface="Arial"/>
              </a:rPr>
              <a:t> Валерий ФАЛЬКОВ</a:t>
            </a:r>
            <a:r>
              <a:rPr lang="ru-RU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			</a:t>
            </a:r>
            <a:r>
              <a:rPr lang="ru-RU" sz="1400" b="1" dirty="0">
                <a:solidFill>
                  <a:srgbClr val="993300"/>
                </a:solidFill>
                <a:latin typeface="Arial"/>
                <a:cs typeface="Arial"/>
              </a:rPr>
              <a:t>министр науки и высшего образования РФ с 2020 года: </a:t>
            </a:r>
          </a:p>
        </p:txBody>
      </p:sp>
      <p:sp>
        <p:nvSpPr>
          <p:cNvPr id="252931" name="Прямоугольник 1"/>
          <p:cNvSpPr>
            <a:spLocks noChangeArrowheads="1"/>
          </p:cNvSpPr>
          <p:nvPr/>
        </p:nvSpPr>
        <p:spPr bwMode="auto">
          <a:xfrm>
            <a:off x="1828801" y="3429001"/>
            <a:ext cx="8512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i="1">
                <a:solidFill>
                  <a:srgbClr val="000000"/>
                </a:solidFill>
              </a:rPr>
              <a:t>20 век – это торжество математики и физики.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i="1">
                <a:solidFill>
                  <a:srgbClr val="000000"/>
                </a:solidFill>
              </a:rPr>
              <a:t>А сегодня в лидерах - </a:t>
            </a:r>
            <a:r>
              <a:rPr lang="ru-RU" altLang="ru-RU" sz="1600" b="1" i="1">
                <a:solidFill>
                  <a:srgbClr val="000000"/>
                </a:solidFill>
              </a:rPr>
              <a:t>науки о жизни</a:t>
            </a:r>
            <a:r>
              <a:rPr lang="ru-RU" altLang="ru-RU" sz="1600" i="1">
                <a:solidFill>
                  <a:srgbClr val="000000"/>
                </a:solidFill>
              </a:rPr>
              <a:t>, </a:t>
            </a:r>
            <a:r>
              <a:rPr lang="ru-RU" altLang="ru-RU" sz="1600" b="1" i="1">
                <a:solidFill>
                  <a:srgbClr val="000000"/>
                </a:solidFill>
              </a:rPr>
              <a:t>генетическое технологии</a:t>
            </a:r>
            <a:r>
              <a:rPr lang="ru-RU" altLang="ru-RU" sz="1600" i="1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i="1">
                <a:solidFill>
                  <a:srgbClr val="000000"/>
                </a:solidFill>
              </a:rPr>
              <a:t>и </a:t>
            </a:r>
            <a:r>
              <a:rPr lang="ru-RU" altLang="ru-RU" sz="1600" b="1" i="1">
                <a:solidFill>
                  <a:srgbClr val="000000"/>
                </a:solidFill>
              </a:rPr>
              <a:t>фундаментальная математика</a:t>
            </a:r>
            <a:r>
              <a:rPr lang="ru-RU" altLang="ru-RU" sz="1600" i="1">
                <a:solidFill>
                  <a:srgbClr val="000000"/>
                </a:solidFill>
              </a:rPr>
              <a:t>, серьезные </a:t>
            </a:r>
            <a:r>
              <a:rPr lang="ru-RU" altLang="ru-RU" sz="1600" b="1" i="1">
                <a:solidFill>
                  <a:srgbClr val="000000"/>
                </a:solidFill>
              </a:rPr>
              <a:t>социально-гуманитарные знания</a:t>
            </a:r>
            <a:r>
              <a:rPr lang="ru-RU" altLang="ru-RU" sz="1600">
                <a:solidFill>
                  <a:srgbClr val="000000"/>
                </a:solidFill>
              </a:rPr>
              <a:t>.</a:t>
            </a:r>
            <a:endParaRPr lang="ru-RU" altLang="ru-RU" sz="1600" b="1" i="1">
              <a:solidFill>
                <a:srgbClr val="000000"/>
              </a:solidFill>
            </a:endParaRPr>
          </a:p>
        </p:txBody>
      </p:sp>
      <p:pic>
        <p:nvPicPr>
          <p:cNvPr id="252932" name="Picture 2" descr="https://s12.stc.all.kpcdn.net/share/i/4/1938549/inx960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r="29105"/>
          <a:stretch>
            <a:fillRect/>
          </a:stretch>
        </p:blipFill>
        <p:spPr bwMode="auto">
          <a:xfrm>
            <a:off x="1931988" y="260351"/>
            <a:ext cx="21336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3" name="Прямоугольник 3"/>
          <p:cNvSpPr>
            <a:spLocks noChangeArrowheads="1"/>
          </p:cNvSpPr>
          <p:nvPr/>
        </p:nvSpPr>
        <p:spPr bwMode="auto">
          <a:xfrm>
            <a:off x="2590800" y="4510089"/>
            <a:ext cx="7875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i="1" dirty="0">
                <a:solidFill>
                  <a:srgbClr val="002060"/>
                </a:solidFill>
              </a:rPr>
              <a:t>ТРИЕДИНАЯ МИССИЯ УНИВЕРСИТЕТОВ </a:t>
            </a:r>
            <a:r>
              <a:rPr lang="ru-RU" altLang="ru-RU" sz="1800" i="1" dirty="0">
                <a:solidFill>
                  <a:srgbClr val="000000"/>
                </a:solidFill>
              </a:rPr>
              <a:t>–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i="1" dirty="0">
                <a:solidFill>
                  <a:srgbClr val="000000"/>
                </a:solidFill>
              </a:rPr>
              <a:t>передача культуры</a:t>
            </a:r>
            <a:r>
              <a:rPr lang="ru-RU" altLang="ru-RU" sz="1800" i="1" dirty="0">
                <a:solidFill>
                  <a:srgbClr val="000000"/>
                </a:solidFill>
              </a:rPr>
              <a:t>, </a:t>
            </a:r>
            <a:r>
              <a:rPr lang="ru-RU" altLang="ru-RU" sz="1800" b="1" i="1" dirty="0">
                <a:solidFill>
                  <a:srgbClr val="000000"/>
                </a:solidFill>
              </a:rPr>
              <a:t>обучение интеллектуальным профессиям</a:t>
            </a:r>
            <a:r>
              <a:rPr lang="ru-RU" altLang="ru-RU" sz="1800" i="1" dirty="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i="1" dirty="0">
                <a:solidFill>
                  <a:srgbClr val="000000"/>
                </a:solidFill>
              </a:rPr>
              <a:t>и </a:t>
            </a:r>
            <a:r>
              <a:rPr lang="ru-RU" altLang="ru-RU" sz="1800" b="1" i="1" dirty="0">
                <a:solidFill>
                  <a:srgbClr val="000000"/>
                </a:solidFill>
              </a:rPr>
              <a:t>исследование, подготовка ученых</a:t>
            </a:r>
            <a:r>
              <a:rPr lang="ru-RU" altLang="ru-RU" sz="1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52934" name="Прямоугольник 4"/>
          <p:cNvSpPr>
            <a:spLocks noChangeArrowheads="1"/>
          </p:cNvSpPr>
          <p:nvPr/>
        </p:nvSpPr>
        <p:spPr bwMode="auto">
          <a:xfrm>
            <a:off x="1931988" y="5715000"/>
            <a:ext cx="853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i="1">
                <a:solidFill>
                  <a:srgbClr val="FF0000"/>
                </a:solidFill>
              </a:rPr>
              <a:t>Идеальный» вуз 21-го века: 200 студентов –</a:t>
            </a:r>
            <a:r>
              <a:rPr lang="ru-RU" altLang="ru-RU" sz="1800" i="1">
                <a:solidFill>
                  <a:srgbClr val="FF0000"/>
                </a:solidFill>
              </a:rPr>
              <a:t> </a:t>
            </a:r>
            <a:r>
              <a:rPr lang="ru-RU" altLang="ru-RU" sz="1800" b="1" i="1">
                <a:solidFill>
                  <a:srgbClr val="FF0000"/>
                </a:solidFill>
              </a:rPr>
              <a:t>200 учебных программ.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91000" y="1600200"/>
            <a:ext cx="64770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Мы стоим на переломе —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такое бывает раз в несколько столетий, —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когда сама </a:t>
            </a:r>
            <a:r>
              <a:rPr lang="ru-RU" sz="1600" b="1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образовательная модель кардинально меняется</a:t>
            </a:r>
            <a:r>
              <a:rPr lang="ru-RU" sz="1600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Мы на пороге нового технологического уклада,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и образование не может быть таким,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каким оно было в XIX веке или даже в XX.</a:t>
            </a:r>
          </a:p>
        </p:txBody>
      </p:sp>
    </p:spTree>
    <p:extLst>
      <p:ext uri="{BB962C8B-B14F-4D97-AF65-F5344CB8AC3E}">
        <p14:creationId xmlns:p14="http://schemas.microsoft.com/office/powerpoint/2010/main" val="793060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76" y="2785229"/>
            <a:ext cx="902493" cy="59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4000" y="836712"/>
            <a:ext cx="9144000" cy="115212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00154" y="3165557"/>
            <a:ext cx="57606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вместо  </a:t>
            </a:r>
            <a:r>
              <a:rPr lang="ru-RU" sz="1600" dirty="0">
                <a:solidFill>
                  <a:srgbClr val="FF0000"/>
                </a:solidFill>
                <a:latin typeface="Arial"/>
                <a:cs typeface="Arial"/>
              </a:rPr>
              <a:t>диплома о высшем образовании </a:t>
            </a:r>
          </a:p>
          <a:p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предполагается «</a:t>
            </a:r>
            <a:r>
              <a:rPr lang="ru-RU" sz="2000" b="1" dirty="0">
                <a:solidFill>
                  <a:srgbClr val="00B050"/>
                </a:solidFill>
                <a:latin typeface="Arial"/>
                <a:cs typeface="Arial"/>
              </a:rPr>
              <a:t>диплом по требованию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», </a:t>
            </a:r>
          </a:p>
          <a:p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который будет показывать </a:t>
            </a: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актуальные знания и способности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39516" y="4221089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  <a:latin typeface="Arial"/>
                <a:cs typeface="Arial"/>
              </a:rPr>
              <a:t>	Предложения по реформе образования: </a:t>
            </a:r>
          </a:p>
          <a:p>
            <a:endParaRPr lang="ru-RU" sz="1000" b="1" dirty="0">
              <a:solidFill>
                <a:srgbClr val="99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Arial"/>
                <a:cs typeface="Arial"/>
              </a:rPr>
              <a:t>высокая скорость </a:t>
            </a:r>
            <a:r>
              <a:rPr lang="ru-RU" sz="1600" b="1" dirty="0">
                <a:solidFill>
                  <a:srgbClr val="00B050"/>
                </a:solidFill>
                <a:latin typeface="Arial"/>
                <a:cs typeface="Arial"/>
              </a:rPr>
              <a:t>оптимизации программ обучения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, которая бы удовлетворяла требования рынка,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 нацеленность на </a:t>
            </a:r>
            <a:r>
              <a:rPr lang="ru-RU" sz="1600" b="1" dirty="0">
                <a:solidFill>
                  <a:srgbClr val="00B050"/>
                </a:solidFill>
                <a:latin typeface="Arial"/>
                <a:cs typeface="Arial"/>
              </a:rPr>
              <a:t>подготовку команд профессионалов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а не отдельных специалистов,</a:t>
            </a:r>
          </a:p>
          <a:p>
            <a:endParaRPr lang="ru-RU" sz="1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отказ от образовательных и профессиональных стандартов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, а также систем квалификаций, 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которые тормозят развитие страны и снижает </a:t>
            </a:r>
            <a:r>
              <a:rPr lang="ru-RU" sz="1400" dirty="0" err="1">
                <a:solidFill>
                  <a:srgbClr val="000000"/>
                </a:solidFill>
                <a:latin typeface="Arial"/>
                <a:cs typeface="Arial"/>
              </a:rPr>
              <a:t>конкурентность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 России в мире.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17104" y="1075656"/>
            <a:ext cx="4866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990000"/>
                </a:solidFill>
                <a:latin typeface="Arial"/>
                <a:cs typeface="Arial"/>
              </a:rPr>
              <a:t>Дмитрий ПЕСКОВ, </a:t>
            </a:r>
          </a:p>
          <a:p>
            <a:pPr algn="r"/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спецпредставитель президента РФ </a:t>
            </a:r>
          </a:p>
          <a:p>
            <a:pPr algn="r"/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по вопросам цифрового технологического развития</a:t>
            </a:r>
          </a:p>
        </p:txBody>
      </p:sp>
      <p:pic>
        <p:nvPicPr>
          <p:cNvPr id="39938" name="Picture 2" descr="https://ya-r.ru/ya-robot/wp-content/uploads/2020/04/Spetspredstavitel-prezidenta-Dmitrij-Pesk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745" y="188640"/>
            <a:ext cx="3686490" cy="20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s://static.tildacdn.com/tild3339-6365-4664-a533-633434633261/3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55" y="3234884"/>
            <a:ext cx="1141638" cy="76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52526" y="2348881"/>
            <a:ext cx="8344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Необходимость базовой подготовки специалистов и большая роль университетов.</a:t>
            </a:r>
          </a:p>
          <a:p>
            <a:endParaRPr lang="ru-RU" sz="16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                                      Однако…</a:t>
            </a:r>
          </a:p>
        </p:txBody>
      </p:sp>
    </p:spTree>
    <p:extLst>
      <p:ext uri="{BB962C8B-B14F-4D97-AF65-F5344CB8AC3E}">
        <p14:creationId xmlns:p14="http://schemas.microsoft.com/office/powerpoint/2010/main" val="1032210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52401"/>
            <a:ext cx="7696200" cy="633413"/>
          </a:xfrm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ru-RU" sz="1200" i="1" dirty="0"/>
              <a:t/>
            </a:r>
            <a:br>
              <a:rPr lang="ru-RU" sz="1200" i="1" dirty="0"/>
            </a:br>
            <a:r>
              <a:rPr lang="ru-RU" sz="1200" i="1" dirty="0"/>
              <a:t/>
            </a:r>
            <a:br>
              <a:rPr lang="ru-RU" sz="1200" i="1" dirty="0"/>
            </a:br>
            <a:r>
              <a:rPr lang="ru-RU" sz="1200" i="1" dirty="0"/>
              <a:t/>
            </a:r>
            <a:br>
              <a:rPr lang="ru-RU" sz="1200" i="1" dirty="0"/>
            </a:br>
            <a:r>
              <a:rPr lang="ru-RU" sz="1400" b="1" i="1" dirty="0"/>
              <a:t>Совмещение учебы с работой </a:t>
            </a:r>
            <a:r>
              <a:rPr lang="ru-RU" sz="1400" i="1" dirty="0"/>
              <a:t>по специальности — это единственно возможная модель обучения в ближайшем будущем…</a:t>
            </a:r>
            <a:r>
              <a:rPr lang="ru-RU" sz="1400" b="1" dirty="0">
                <a:solidFill>
                  <a:srgbClr val="000000"/>
                </a:solidFill>
                <a:ea typeface="+mn-ea"/>
              </a:rPr>
              <a:t> </a:t>
            </a:r>
            <a:br>
              <a:rPr lang="ru-RU" sz="1400" b="1" dirty="0">
                <a:solidFill>
                  <a:srgbClr val="000000"/>
                </a:solidFill>
                <a:ea typeface="+mn-ea"/>
              </a:rPr>
            </a:br>
            <a:r>
              <a:rPr lang="ru-RU" sz="1400" i="1" dirty="0">
                <a:solidFill>
                  <a:srgbClr val="000000"/>
                </a:solidFill>
                <a:ea typeface="+mn-ea"/>
              </a:rPr>
              <a:t>Сейчас набирает популярность </a:t>
            </a:r>
            <a:r>
              <a:rPr lang="ru-RU" sz="2000" b="1" i="1" dirty="0">
                <a:solidFill>
                  <a:srgbClr val="FF0000"/>
                </a:solidFill>
                <a:ea typeface="+mn-ea"/>
              </a:rPr>
              <a:t>модель четырех К</a:t>
            </a:r>
            <a:r>
              <a:rPr lang="ru-RU" sz="2000" i="1" dirty="0">
                <a:solidFill>
                  <a:srgbClr val="FF0000"/>
                </a:solidFill>
                <a:ea typeface="+mn-ea"/>
              </a:rPr>
              <a:t> </a:t>
            </a:r>
            <a:r>
              <a:rPr lang="ru-RU" sz="1400" i="1" dirty="0">
                <a:solidFill>
                  <a:srgbClr val="000000"/>
                </a:solidFill>
                <a:ea typeface="+mn-ea"/>
              </a:rPr>
              <a:t>— </a:t>
            </a:r>
            <a:br>
              <a:rPr lang="ru-RU" sz="1400" i="1" dirty="0">
                <a:solidFill>
                  <a:srgbClr val="000000"/>
                </a:solidFill>
                <a:ea typeface="+mn-ea"/>
              </a:rPr>
            </a:br>
            <a:r>
              <a:rPr lang="ru-RU" sz="1400" i="1" dirty="0">
                <a:solidFill>
                  <a:srgbClr val="000000"/>
                </a:solidFill>
                <a:ea typeface="+mn-ea"/>
              </a:rPr>
              <a:t>наиболее важных, долгоиграющих социальных компетенций. </a:t>
            </a:r>
            <a:br>
              <a:rPr lang="ru-RU" sz="1400" i="1" dirty="0">
                <a:solidFill>
                  <a:srgbClr val="000000"/>
                </a:solidFill>
                <a:ea typeface="+mn-ea"/>
              </a:rPr>
            </a:b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0514" y="1295400"/>
            <a:ext cx="2835275" cy="49291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1400" b="1" i="1" dirty="0">
                <a:solidFill>
                  <a:srgbClr val="FF0000"/>
                </a:solidFill>
              </a:rPr>
              <a:t>Кооперация</a:t>
            </a:r>
            <a:r>
              <a:rPr lang="ru-RU" sz="1400" i="1" dirty="0"/>
              <a:t> — </a:t>
            </a:r>
            <a:r>
              <a:rPr lang="ru-RU" sz="1200" i="1" dirty="0"/>
              <a:t>умение выстраивать сотрудничество </a:t>
            </a:r>
          </a:p>
          <a:p>
            <a:pPr marL="0" indent="0">
              <a:buNone/>
              <a:defRPr/>
            </a:pPr>
            <a:r>
              <a:rPr lang="ru-RU" sz="1200" i="1" dirty="0"/>
              <a:t>и работу в разнообразных коллективах. </a:t>
            </a:r>
          </a:p>
          <a:p>
            <a:pPr marL="0" indent="0">
              <a:buNone/>
              <a:defRPr/>
            </a:pPr>
            <a:endParaRPr lang="ru-RU" sz="1200" b="1" i="1" dirty="0"/>
          </a:p>
          <a:p>
            <a:pPr marL="0" indent="0">
              <a:buNone/>
              <a:defRPr/>
            </a:pPr>
            <a:endParaRPr lang="ru-RU" sz="1200" b="1" i="1" dirty="0"/>
          </a:p>
          <a:p>
            <a:pPr marL="0" indent="0">
              <a:buNone/>
              <a:defRPr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ru-RU" sz="1400" b="1" i="1" dirty="0">
                <a:solidFill>
                  <a:srgbClr val="FF0000"/>
                </a:solidFill>
              </a:rPr>
              <a:t>Коммуникация</a:t>
            </a:r>
            <a:r>
              <a:rPr lang="ru-RU" sz="1400" i="1" dirty="0">
                <a:solidFill>
                  <a:srgbClr val="FF0000"/>
                </a:solidFill>
              </a:rPr>
              <a:t> </a:t>
            </a:r>
            <a:r>
              <a:rPr lang="ru-RU" sz="1400" i="1" dirty="0"/>
              <a:t>— </a:t>
            </a:r>
            <a:r>
              <a:rPr lang="ru-RU" sz="1200" i="1" dirty="0"/>
              <a:t>умение слушать, слышать и говорить. </a:t>
            </a:r>
          </a:p>
          <a:p>
            <a:pPr>
              <a:defRPr/>
            </a:pPr>
            <a:endParaRPr lang="ru-RU" sz="1400" b="1" i="1" dirty="0"/>
          </a:p>
          <a:p>
            <a:pPr>
              <a:defRPr/>
            </a:pPr>
            <a:endParaRPr lang="ru-RU" sz="1200" b="1" i="1" dirty="0"/>
          </a:p>
          <a:p>
            <a:pPr marL="0" indent="0">
              <a:buNone/>
              <a:defRPr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ru-RU" sz="1400" b="1" i="1" dirty="0">
                <a:solidFill>
                  <a:srgbClr val="FF0000"/>
                </a:solidFill>
              </a:rPr>
              <a:t>Креативность</a:t>
            </a:r>
            <a:r>
              <a:rPr lang="ru-RU" sz="1400" i="1" dirty="0"/>
              <a:t> — </a:t>
            </a:r>
            <a:r>
              <a:rPr lang="ru-RU" sz="1200" i="1" dirty="0"/>
              <a:t>творчество. </a:t>
            </a:r>
          </a:p>
          <a:p>
            <a:pPr marL="0" indent="0">
              <a:buNone/>
              <a:defRPr/>
            </a:pPr>
            <a:endParaRPr lang="ru-RU" sz="1200" i="1" dirty="0"/>
          </a:p>
          <a:p>
            <a:pPr marL="0" indent="0">
              <a:buNone/>
              <a:defRPr/>
            </a:pPr>
            <a:endParaRPr lang="ru-RU" sz="1200" b="1" i="1" dirty="0"/>
          </a:p>
          <a:p>
            <a:pPr marL="0" indent="0">
              <a:buNone/>
              <a:defRPr/>
            </a:pPr>
            <a:endParaRPr lang="ru-RU" sz="1200" b="1" i="1" dirty="0"/>
          </a:p>
          <a:p>
            <a:pPr marL="0" indent="0">
              <a:buNone/>
              <a:defRPr/>
            </a:pPr>
            <a:r>
              <a:rPr lang="ru-RU" sz="1400" b="1" i="1" dirty="0">
                <a:solidFill>
                  <a:srgbClr val="FF0000"/>
                </a:solidFill>
              </a:rPr>
              <a:t>Критическое мышление</a:t>
            </a:r>
            <a:r>
              <a:rPr lang="ru-RU" sz="1400" i="1" dirty="0">
                <a:solidFill>
                  <a:srgbClr val="FF0000"/>
                </a:solidFill>
              </a:rPr>
              <a:t> </a:t>
            </a:r>
            <a:r>
              <a:rPr lang="ru-RU" sz="1400" i="1" dirty="0"/>
              <a:t>— </a:t>
            </a:r>
            <a:r>
              <a:rPr lang="ru-RU" sz="1200" i="1" dirty="0"/>
              <a:t>умение поставить под сомнение те вещи, которые остальная часть человечества считает безусловно неоспоримым авторитетом.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464675" y="3176"/>
            <a:ext cx="1123950" cy="6856413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53957" name="Picture 2" descr="Переговоры без поражения. Гарвардский мето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0" y="1155700"/>
            <a:ext cx="8382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8" name="Picture 10" descr="https://rgub.ru/searchcat/covers/RGUB-BIBL-0000031757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288" y="2514601"/>
            <a:ext cx="77946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9" name="Picture 4" descr="Гибкий у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288" y="3886201"/>
            <a:ext cx="804862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0" name="Picture 6" descr="Критическое мышление. Анализируй, сомневайся, формируй свое мн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289" y="5105401"/>
            <a:ext cx="763587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43401" y="2035176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kern="0" dirty="0">
                <a:solidFill>
                  <a:srgbClr val="993300"/>
                </a:solidFill>
                <a:latin typeface="Arial"/>
                <a:cs typeface="Arial"/>
              </a:rPr>
              <a:t>Андрей</a:t>
            </a: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1400" b="1" kern="0" dirty="0">
                <a:solidFill>
                  <a:srgbClr val="993300"/>
                </a:solidFill>
                <a:latin typeface="Arial"/>
                <a:cs typeface="Arial"/>
              </a:rPr>
              <a:t>ШАРОНОВ</a:t>
            </a:r>
            <a:r>
              <a:rPr lang="ru-RU" sz="1400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53962" name="Picture 2" descr="https://marketmedia.ru/upload/medialibrary/f4d/f4d8bcf00a8e5a29fcd7b901e26d127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219201"/>
            <a:ext cx="236696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63" name="Прямоугольник 6"/>
          <p:cNvSpPr>
            <a:spLocks noChangeArrowheads="1"/>
          </p:cNvSpPr>
          <p:nvPr/>
        </p:nvSpPr>
        <p:spPr bwMode="auto">
          <a:xfrm>
            <a:off x="4343400" y="2301876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 dirty="0">
                <a:solidFill>
                  <a:srgbClr val="993300"/>
                </a:solidFill>
              </a:rPr>
              <a:t>Президент бизнес-школы «</a:t>
            </a:r>
            <a:r>
              <a:rPr lang="ru-RU" altLang="ru-RU" sz="1200" b="1" dirty="0" err="1">
                <a:solidFill>
                  <a:srgbClr val="993300"/>
                </a:solidFill>
              </a:rPr>
              <a:t>Сколково</a:t>
            </a:r>
            <a:r>
              <a:rPr lang="ru-RU" altLang="ru-RU" sz="1200" b="1" dirty="0">
                <a:solidFill>
                  <a:srgbClr val="993300"/>
                </a:solidFill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00200" y="2960688"/>
            <a:ext cx="4953000" cy="3632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Изменится структура образования или компетенции, которые будут требоваться от человека.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Мы уже не должны будем держать в голове весь объем </a:t>
            </a:r>
            <a:r>
              <a:rPr lang="ru-RU" sz="1600" b="1" i="1" dirty="0">
                <a:solidFill>
                  <a:srgbClr val="000000"/>
                </a:solidFill>
                <a:latin typeface="Arial"/>
                <a:cs typeface="Arial"/>
              </a:rPr>
              <a:t>информации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, мы должны будем уметь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i="1" dirty="0">
                <a:solidFill>
                  <a:srgbClr val="FF0000"/>
                </a:solidFill>
                <a:latin typeface="Arial"/>
                <a:cs typeface="Arial"/>
              </a:rPr>
              <a:t>ее </a:t>
            </a:r>
            <a:r>
              <a:rPr lang="ru-RU" sz="1400" b="1" i="1" dirty="0">
                <a:solidFill>
                  <a:srgbClr val="FF0000"/>
                </a:solidFill>
                <a:latin typeface="Arial"/>
                <a:cs typeface="Arial"/>
              </a:rPr>
              <a:t>быстро искать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i="1" dirty="0">
                <a:solidFill>
                  <a:srgbClr val="FF0000"/>
                </a:solidFill>
                <a:latin typeface="Arial"/>
                <a:cs typeface="Arial"/>
              </a:rPr>
              <a:t>критически 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к ней </a:t>
            </a:r>
            <a:r>
              <a:rPr lang="ru-RU" sz="1400" b="1" i="1" dirty="0">
                <a:solidFill>
                  <a:srgbClr val="FF0000"/>
                </a:solidFill>
                <a:latin typeface="Arial"/>
                <a:cs typeface="Arial"/>
              </a:rPr>
              <a:t>относиться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i="1" dirty="0">
                <a:solidFill>
                  <a:srgbClr val="FF0000"/>
                </a:solidFill>
                <a:latin typeface="Arial"/>
                <a:cs typeface="Arial"/>
              </a:rPr>
              <a:t>анализировать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 ее,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i="1" dirty="0">
                <a:solidFill>
                  <a:srgbClr val="FF0000"/>
                </a:solidFill>
                <a:latin typeface="Arial"/>
                <a:cs typeface="Arial"/>
              </a:rPr>
              <a:t>выявлять закономерности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и </a:t>
            </a:r>
            <a:r>
              <a:rPr lang="ru-RU" sz="1400" b="1" i="1" dirty="0">
                <a:solidFill>
                  <a:srgbClr val="FF0000"/>
                </a:solidFill>
                <a:latin typeface="Arial"/>
                <a:cs typeface="Arial"/>
              </a:rPr>
              <a:t>синтезировать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 — делать новое из этой     информации, то, чего никогда не было.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i="1" dirty="0">
                <a:solidFill>
                  <a:srgbClr val="000000"/>
                </a:solidFill>
                <a:latin typeface="Arial"/>
                <a:cs typeface="Arial"/>
              </a:rPr>
              <a:t>Раньше как учились? Если учил, значит должен пересказать.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i="1" dirty="0">
                <a:solidFill>
                  <a:srgbClr val="000000"/>
                </a:solidFill>
                <a:latin typeface="Arial"/>
                <a:cs typeface="Arial"/>
              </a:rPr>
              <a:t>Но в будущем это не будет ценностью, потому что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i="1" dirty="0">
                <a:solidFill>
                  <a:srgbClr val="000000"/>
                </a:solidFill>
                <a:latin typeface="Arial"/>
                <a:cs typeface="Arial"/>
              </a:rPr>
              <a:t>мы будем частью системы, которая будет обладать всеми знаниями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sz="1200" i="1" dirty="0">
                <a:solidFill>
                  <a:srgbClr val="000000"/>
                </a:solidFill>
                <a:latin typeface="Arial"/>
                <a:cs typeface="Arial"/>
              </a:rPr>
              <a:t>доступными человеку.  </a:t>
            </a:r>
          </a:p>
        </p:txBody>
      </p:sp>
      <p:pic>
        <p:nvPicPr>
          <p:cNvPr id="253965" name="Picture 4" descr="https://repatarmenia.org/images/default-source/repatevent/skolkovo.jpg?sfvrsn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293814"/>
            <a:ext cx="14382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1601918" y="5007496"/>
            <a:ext cx="216024" cy="1958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737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2843808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Рисунок 2" descr="Татьяна Черниговская: наступает цивилизация праздности, к которой мы не готовы / фото носит иллюстративный характер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8" t="8292" r="17068" b="9706"/>
          <a:stretch/>
        </p:blipFill>
        <p:spPr bwMode="auto">
          <a:xfrm>
            <a:off x="1631504" y="599202"/>
            <a:ext cx="3276000" cy="32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447929" y="271131"/>
            <a:ext cx="4364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/>
                <a:ea typeface="Times New Roman"/>
                <a:cs typeface="Arial"/>
              </a:rPr>
              <a:t>СЕЙЧАС ОЧЕВИДНО, </a:t>
            </a:r>
          </a:p>
          <a:p>
            <a:r>
              <a:rPr lang="ru-RU" sz="1600" b="1" dirty="0">
                <a:solidFill>
                  <a:srgbClr val="C00000"/>
                </a:solidFill>
                <a:latin typeface="Arial"/>
                <a:ea typeface="Times New Roman"/>
                <a:cs typeface="Arial"/>
              </a:rPr>
              <a:t>ЧТО ГОТОВИТЬ ПО-СТАРОМУ </a:t>
            </a:r>
          </a:p>
          <a:p>
            <a:r>
              <a:rPr lang="ru-RU" sz="1600" b="1" dirty="0">
                <a:solidFill>
                  <a:srgbClr val="C00000"/>
                </a:solidFill>
                <a:latin typeface="Arial"/>
                <a:ea typeface="Times New Roman"/>
                <a:cs typeface="Arial"/>
              </a:rPr>
              <a:t>К НОВОМУ МИРУ НЕЛЬЗЯ</a:t>
            </a:r>
            <a:r>
              <a:rPr lang="ru-RU" sz="1600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. </a:t>
            </a:r>
            <a:endParaRPr lang="ru-RU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35872" y="2370737"/>
            <a:ext cx="6032129" cy="4469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</a:t>
            </a:r>
            <a:r>
              <a:rPr lang="ru-RU" b="1" i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Мы должны сформировать способность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        </a:t>
            </a:r>
            <a:r>
              <a:rPr lang="ru-RU" sz="2400" b="1" i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жить в цифровом мире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      и не потерять человечность.</a:t>
            </a:r>
            <a:r>
              <a:rPr lang="ru-RU" sz="2400" i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Все зависит от того, удалось ли выстроить </a:t>
            </a:r>
            <a:r>
              <a:rPr lang="ru-RU" sz="2000" b="1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отношения</a:t>
            </a:r>
            <a:r>
              <a:rPr lang="ru-RU" sz="200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с семьей, с детьми, с коллегами и обществом в целом.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Должны научить </a:t>
            </a:r>
            <a:r>
              <a:rPr lang="ru-RU" sz="1600" b="1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верифицировать информацию</a:t>
            </a: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противостоять стрессу, </a:t>
            </a: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воспитать</a:t>
            </a:r>
            <a:r>
              <a:rPr lang="ru-RU" sz="1600" b="1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способность к переменам, </a:t>
            </a: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научить </a:t>
            </a:r>
            <a:r>
              <a:rPr lang="ru-RU" sz="1600" b="1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постоянно учиться</a:t>
            </a: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i="1" dirty="0">
                <a:solidFill>
                  <a:srgbClr val="C00000"/>
                </a:solidFill>
                <a:latin typeface="Arial"/>
                <a:ea typeface="Times New Roman"/>
                <a:cs typeface="Times New Roman"/>
              </a:rPr>
              <a:t>Если мы не свиньи, мы не можем так подставить наших детей, не подготовив их к тому, что их ждет.</a:t>
            </a:r>
            <a:endParaRPr lang="ru-RU" sz="1600" i="1" dirty="0">
              <a:solidFill>
                <a:srgbClr val="C00000"/>
              </a:solidFill>
              <a:latin typeface="Arial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7929" y="1168877"/>
            <a:ext cx="41399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Образование будущего — это </a:t>
            </a:r>
            <a:r>
              <a:rPr lang="ru-RU" sz="2400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образование понимания, </a:t>
            </a:r>
          </a:p>
          <a:p>
            <a:r>
              <a:rPr lang="ru-RU" sz="2400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а не запоминания</a:t>
            </a:r>
            <a:endParaRPr lang="ru-RU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6940" y="3844500"/>
            <a:ext cx="27208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latin typeface="Arial"/>
                <a:cs typeface="Arial"/>
              </a:rPr>
              <a:t>Татьяна Владимировна ЧЕРНИИГОВСКАЯ</a:t>
            </a:r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</a:p>
          <a:p>
            <a:endParaRPr lang="ru-RU" sz="1400" dirty="0">
              <a:solidFill>
                <a:srgbClr val="990000"/>
              </a:solidFill>
              <a:latin typeface="Arial"/>
              <a:cs typeface="Arial"/>
            </a:endParaRPr>
          </a:p>
          <a:p>
            <a:r>
              <a:rPr lang="ru-RU" sz="1200" dirty="0">
                <a:solidFill>
                  <a:srgbClr val="990000"/>
                </a:solidFill>
                <a:latin typeface="Arial"/>
                <a:cs typeface="Arial"/>
              </a:rPr>
              <a:t>доктор биологических наук, </a:t>
            </a:r>
          </a:p>
          <a:p>
            <a:r>
              <a:rPr lang="ru-RU" sz="1200" dirty="0">
                <a:solidFill>
                  <a:srgbClr val="990000"/>
                </a:solidFill>
                <a:latin typeface="Arial"/>
                <a:cs typeface="Arial"/>
              </a:rPr>
              <a:t>доктор филологических наук,</a:t>
            </a:r>
          </a:p>
          <a:p>
            <a:r>
              <a:rPr lang="ru-RU" sz="1200" dirty="0">
                <a:solidFill>
                  <a:srgbClr val="990000"/>
                </a:solidFill>
                <a:latin typeface="Arial"/>
                <a:cs typeface="Arial"/>
              </a:rPr>
              <a:t>Член-корреспондент РАО, </a:t>
            </a:r>
          </a:p>
          <a:p>
            <a:endParaRPr lang="ru-RU" sz="1200" dirty="0">
              <a:solidFill>
                <a:srgbClr val="990000"/>
              </a:solidFill>
              <a:latin typeface="Arial"/>
              <a:cs typeface="Arial"/>
            </a:endParaRPr>
          </a:p>
          <a:p>
            <a:r>
              <a:rPr lang="ru-RU" sz="1200" dirty="0">
                <a:solidFill>
                  <a:srgbClr val="990000"/>
                </a:solidFill>
                <a:latin typeface="Arial"/>
                <a:cs typeface="Arial"/>
              </a:rPr>
              <a:t>заведующая лабораторией </a:t>
            </a:r>
          </a:p>
          <a:p>
            <a:r>
              <a:rPr lang="ru-RU" sz="1200" dirty="0">
                <a:solidFill>
                  <a:srgbClr val="990000"/>
                </a:solidFill>
                <a:latin typeface="Arial"/>
                <a:cs typeface="Arial"/>
              </a:rPr>
              <a:t>когнитивных исследований </a:t>
            </a:r>
          </a:p>
          <a:p>
            <a:endParaRPr lang="ru-RU" sz="1200" dirty="0">
              <a:solidFill>
                <a:srgbClr val="990000"/>
              </a:solidFill>
              <a:latin typeface="Arial"/>
              <a:cs typeface="Arial"/>
            </a:endParaRPr>
          </a:p>
          <a:p>
            <a:r>
              <a:rPr lang="ru-RU" sz="1200" dirty="0">
                <a:solidFill>
                  <a:srgbClr val="990000"/>
                </a:solidFill>
                <a:latin typeface="Arial"/>
                <a:cs typeface="Arial"/>
              </a:rPr>
              <a:t>и кафедрой проблем конвергенции естественных и гуманитарных наук </a:t>
            </a:r>
          </a:p>
          <a:p>
            <a:r>
              <a:rPr lang="ru-RU" sz="1200" dirty="0">
                <a:solidFill>
                  <a:srgbClr val="990000"/>
                </a:solidFill>
                <a:latin typeface="Arial"/>
                <a:cs typeface="Arial"/>
              </a:rPr>
              <a:t>СПбГУ</a:t>
            </a:r>
          </a:p>
        </p:txBody>
      </p:sp>
      <p:pic>
        <p:nvPicPr>
          <p:cNvPr id="21506" name="Picture 2" descr="https://sun9-22.userapi.com/PKqwUvcsvbYDZjbT9qItlVWcnlwq3HCzQVWKbA/_wbk_yY5v_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88641"/>
            <a:ext cx="140022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86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https://upload.wikimedia.org/wikipedia/commons/thumb/4/42/Russa_literacy_1897.jpg/500px-Russa_literacy_189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22225"/>
            <a:ext cx="421481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1" name="Picture 4" descr="https://present5.com/presentation/142748363_325134461/image-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8" b="6239"/>
          <a:stretch>
            <a:fillRect/>
          </a:stretch>
        </p:blipFill>
        <p:spPr bwMode="auto">
          <a:xfrm>
            <a:off x="5834063" y="3875089"/>
            <a:ext cx="46672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2" name="Picture 6" descr="https://regnum.ru/uploads/pictures/news/2018/05/03/regnum_picture_1525378626149724_norm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155576"/>
            <a:ext cx="4667250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562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858218"/>
          </a:xfrm>
          <a:solidFill>
            <a:srgbClr val="FFFFCC"/>
          </a:solidFill>
        </p:spPr>
        <p:txBody>
          <a:bodyPr/>
          <a:lstStyle/>
          <a:p>
            <a:r>
              <a:rPr lang="ru-RU" sz="2000" b="1" dirty="0">
                <a:solidFill>
                  <a:srgbClr val="990000"/>
                </a:solidFill>
                <a:ea typeface="+mn-ea"/>
              </a:rPr>
              <a:t/>
            </a:r>
            <a:br>
              <a:rPr lang="ru-RU" sz="2000" b="1" dirty="0">
                <a:solidFill>
                  <a:srgbClr val="990000"/>
                </a:solidFill>
                <a:ea typeface="+mn-ea"/>
              </a:rPr>
            </a:br>
            <a:r>
              <a:rPr lang="ru-RU" sz="2000" b="1" dirty="0">
                <a:solidFill>
                  <a:srgbClr val="990000"/>
                </a:solidFill>
                <a:ea typeface="+mn-ea"/>
              </a:rPr>
              <a:t>			    Евгений ЯМБУРГ </a:t>
            </a:r>
            <a:br>
              <a:rPr lang="ru-RU" sz="2000" b="1" dirty="0">
                <a:solidFill>
                  <a:srgbClr val="990000"/>
                </a:solidFill>
                <a:ea typeface="+mn-ea"/>
              </a:rPr>
            </a:br>
            <a:r>
              <a:rPr lang="ru-RU" sz="1600" dirty="0">
                <a:solidFill>
                  <a:srgbClr val="990000"/>
                </a:solidFill>
                <a:ea typeface="+mn-ea"/>
              </a:rPr>
              <a:t/>
            </a:r>
            <a:br>
              <a:rPr lang="ru-RU" sz="1600" dirty="0">
                <a:solidFill>
                  <a:srgbClr val="990000"/>
                </a:solidFill>
                <a:ea typeface="+mn-ea"/>
              </a:rPr>
            </a:br>
            <a:r>
              <a:rPr lang="ru-RU" sz="1600" dirty="0">
                <a:solidFill>
                  <a:srgbClr val="990000"/>
                </a:solidFill>
                <a:ea typeface="+mn-ea"/>
              </a:rPr>
              <a:t>				 </a:t>
            </a:r>
            <a:r>
              <a:rPr lang="ru-RU" sz="1600" b="1" dirty="0">
                <a:solidFill>
                  <a:srgbClr val="990000"/>
                </a:solidFill>
                <a:ea typeface="+mn-ea"/>
              </a:rPr>
              <a:t>заслуженный учитель РФ,</a:t>
            </a:r>
            <a:br>
              <a:rPr lang="ru-RU" sz="1600" b="1" dirty="0">
                <a:solidFill>
                  <a:srgbClr val="990000"/>
                </a:solidFill>
                <a:ea typeface="+mn-ea"/>
              </a:rPr>
            </a:br>
            <a:r>
              <a:rPr lang="ru-RU" sz="1600" b="1" dirty="0">
                <a:solidFill>
                  <a:srgbClr val="990000"/>
                </a:solidFill>
                <a:ea typeface="+mn-ea"/>
              </a:rPr>
              <a:t>		             академик РАО:</a:t>
            </a:r>
            <a:endParaRPr lang="ru-RU" sz="1600" b="1" dirty="0">
              <a:solidFill>
                <a:srgbClr val="99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2064" y="2564904"/>
            <a:ext cx="3995936" cy="4104456"/>
          </a:xfrm>
        </p:spPr>
        <p:txBody>
          <a:bodyPr/>
          <a:lstStyle/>
          <a:p>
            <a:pPr marL="0" indent="0">
              <a:buNone/>
            </a:pPr>
            <a:r>
              <a:rPr lang="ru-RU" sz="2000" i="1" dirty="0"/>
              <a:t>В советской школе </a:t>
            </a:r>
          </a:p>
          <a:p>
            <a:pPr marL="0" indent="0">
              <a:buNone/>
            </a:pPr>
            <a:r>
              <a:rPr lang="ru-RU" sz="2000" i="1" dirty="0"/>
              <a:t>было много и плохого, </a:t>
            </a:r>
          </a:p>
          <a:p>
            <a:pPr marL="0" indent="0">
              <a:buNone/>
            </a:pPr>
            <a:r>
              <a:rPr lang="ru-RU" sz="2000" i="1" dirty="0"/>
              <a:t>и хорошего. </a:t>
            </a:r>
          </a:p>
          <a:p>
            <a:pPr marL="0" indent="0">
              <a:buNone/>
            </a:pPr>
            <a:r>
              <a:rPr lang="ru-RU" sz="2000" i="1" dirty="0"/>
              <a:t>Но самое главное, </a:t>
            </a:r>
          </a:p>
          <a:p>
            <a:pPr marL="0" indent="0">
              <a:buNone/>
            </a:pPr>
            <a:r>
              <a:rPr lang="ru-RU" sz="2000" i="1" dirty="0"/>
              <a:t>что было, – 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коллективное творчество</a:t>
            </a:r>
            <a:r>
              <a:rPr lang="ru-RU" sz="2000" i="1" dirty="0"/>
              <a:t>.</a:t>
            </a:r>
          </a:p>
          <a:p>
            <a:pPr marL="0" indent="0">
              <a:buNone/>
            </a:pPr>
            <a:r>
              <a:rPr lang="ru-RU" sz="2000" i="1" dirty="0"/>
              <a:t>Театральные постановки, кружки... 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Все что угодно, 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FF0000"/>
                </a:solidFill>
              </a:rPr>
              <a:t>лишь бы вместе и весело.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4624"/>
            <a:ext cx="4536504" cy="679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396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Заголовок 1"/>
          <p:cNvSpPr>
            <a:spLocks noGrp="1"/>
          </p:cNvSpPr>
          <p:nvPr>
            <p:ph type="title"/>
          </p:nvPr>
        </p:nvSpPr>
        <p:spPr>
          <a:xfrm>
            <a:off x="1516062" y="2514601"/>
            <a:ext cx="9151938" cy="1217613"/>
          </a:xfrm>
          <a:solidFill>
            <a:srgbClr val="FFFFCC"/>
          </a:solidFill>
          <a:ln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ru-RU" altLang="ru-RU" sz="2400"/>
              <a:t/>
            </a:r>
            <a:br>
              <a:rPr lang="ru-RU" altLang="ru-RU" sz="2400"/>
            </a:br>
            <a:r>
              <a:rPr lang="ru-RU" altLang="ru-RU" sz="2400"/>
              <a:t>	    </a:t>
            </a:r>
            <a:r>
              <a:rPr lang="ru-RU" altLang="ru-RU" sz="2400" b="1">
                <a:solidFill>
                  <a:srgbClr val="993300"/>
                </a:solidFill>
              </a:rPr>
              <a:t>Александр Григорьевич АСМОЛОВ</a:t>
            </a:r>
            <a:br>
              <a:rPr lang="ru-RU" altLang="ru-RU" sz="2400" b="1">
                <a:solidFill>
                  <a:srgbClr val="993300"/>
                </a:solidFill>
              </a:rPr>
            </a:br>
            <a:r>
              <a:rPr lang="ru-RU" altLang="ru-RU" sz="2400" b="1">
                <a:solidFill>
                  <a:srgbClr val="993300"/>
                </a:solidFill>
              </a:rPr>
              <a:t>			</a:t>
            </a:r>
            <a:r>
              <a:rPr lang="ru-RU" altLang="ru-RU" sz="1600">
                <a:solidFill>
                  <a:srgbClr val="993300"/>
                </a:solidFill>
              </a:rPr>
              <a:t>академик РАО</a:t>
            </a:r>
          </a:p>
        </p:txBody>
      </p:sp>
      <p:sp>
        <p:nvSpPr>
          <p:cNvPr id="162819" name="Объект 2"/>
          <p:cNvSpPr>
            <a:spLocks noGrp="1"/>
          </p:cNvSpPr>
          <p:nvPr>
            <p:ph idx="1"/>
          </p:nvPr>
        </p:nvSpPr>
        <p:spPr>
          <a:xfrm>
            <a:off x="2286000" y="4038601"/>
            <a:ext cx="8229600" cy="2519363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400" b="1" i="1">
                <a:solidFill>
                  <a:srgbClr val="009900"/>
                </a:solidFill>
              </a:rPr>
              <a:t>Педагогика ДОСТОИНСТВА, </a:t>
            </a:r>
          </a:p>
          <a:p>
            <a:pPr marL="0" indent="0">
              <a:buNone/>
            </a:pPr>
            <a:r>
              <a:rPr lang="ru-RU" altLang="ru-RU" sz="2400" b="1" i="1">
                <a:solidFill>
                  <a:srgbClr val="009900"/>
                </a:solidFill>
              </a:rPr>
              <a:t>педагогика сотрудничества, </a:t>
            </a:r>
          </a:p>
          <a:p>
            <a:pPr marL="0" indent="0">
              <a:buNone/>
            </a:pPr>
            <a:r>
              <a:rPr lang="ru-RU" altLang="ru-RU" sz="2400" b="1" i="1">
                <a:solidFill>
                  <a:srgbClr val="009900"/>
                </a:solidFill>
              </a:rPr>
              <a:t>педагогика развития </a:t>
            </a:r>
            <a:r>
              <a:rPr lang="ru-RU" altLang="ru-RU" sz="2400" i="1"/>
              <a:t>– </a:t>
            </a:r>
          </a:p>
          <a:p>
            <a:pPr marL="0" indent="0">
              <a:buNone/>
            </a:pPr>
            <a:r>
              <a:rPr lang="ru-RU" altLang="ru-RU" sz="2400" i="1"/>
              <a:t>вот те линии, которые пересекаются между собой </a:t>
            </a:r>
          </a:p>
          <a:p>
            <a:pPr marL="0" indent="0">
              <a:buNone/>
            </a:pPr>
            <a:r>
              <a:rPr lang="ru-RU" altLang="ru-RU" sz="2400" i="1"/>
              <a:t>и дают новую палитру образования.</a:t>
            </a:r>
          </a:p>
        </p:txBody>
      </p:sp>
      <p:pic>
        <p:nvPicPr>
          <p:cNvPr id="162820" name="Picture 2" descr="Барбара Окли, Александр Асмолов, Татьяна Черниговская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166689"/>
            <a:ext cx="4906963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1" name="Picture 7" descr="https://content.foto.my.mail.ru/mail/vtkud/_blogs/i-89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675" y="3581401"/>
            <a:ext cx="135413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2" name="Picture 9" descr="https://cdn1.ozone.ru/multimedia/10074174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1" y="3581401"/>
            <a:ext cx="1006475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3" name="Picture 11" descr="https://vf.misis.ru/Portals/33/EasyDNNnews/7211/K6aSF7yRB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66688"/>
            <a:ext cx="3406775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927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317B24-10E1-499F-939A-0C4F82421992}"/>
              </a:ext>
            </a:extLst>
          </p:cNvPr>
          <p:cNvSpPr/>
          <p:nvPr/>
        </p:nvSpPr>
        <p:spPr>
          <a:xfrm>
            <a:off x="8493198" y="0"/>
            <a:ext cx="202059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9C5A5B-FA60-42C8-867F-CACC893FA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r="8756"/>
          <a:stretch/>
        </p:blipFill>
        <p:spPr>
          <a:xfrm>
            <a:off x="8092968" y="1735519"/>
            <a:ext cx="2162988" cy="192497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E5597C-9829-461D-90EF-617ABD5F0BEF}"/>
              </a:ext>
            </a:extLst>
          </p:cNvPr>
          <p:cNvSpPr txBox="1"/>
          <p:nvPr/>
        </p:nvSpPr>
        <p:spPr>
          <a:xfrm>
            <a:off x="8570423" y="3724926"/>
            <a:ext cx="19945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b="1" dirty="0">
                <a:solidFill>
                  <a:srgbClr val="993300"/>
                </a:solidFill>
                <a:latin typeface="Calibri"/>
              </a:rPr>
              <a:t>Василий </a:t>
            </a:r>
            <a:r>
              <a:rPr lang="ru-RU" sz="1600" b="1" dirty="0" err="1">
                <a:solidFill>
                  <a:srgbClr val="993300"/>
                </a:solidFill>
                <a:latin typeface="Calibri"/>
              </a:rPr>
              <a:t>Шахгулари</a:t>
            </a:r>
            <a:endParaRPr lang="ru-RU" sz="1600" b="1" dirty="0">
              <a:solidFill>
                <a:srgbClr val="993300"/>
              </a:solidFill>
              <a:latin typeface="Calibri"/>
            </a:endParaRPr>
          </a:p>
          <a:p>
            <a:pPr algn="r">
              <a:defRPr/>
            </a:pPr>
            <a:r>
              <a:rPr lang="ru-RU" sz="1600" dirty="0">
                <a:solidFill>
                  <a:srgbClr val="993300"/>
                </a:solidFill>
                <a:latin typeface="Calibri"/>
              </a:rPr>
              <a:t>эксперт ЮНЕСКО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F9E244-DE9E-4263-BE9B-912453CAA38D}"/>
              </a:ext>
            </a:extLst>
          </p:cNvPr>
          <p:cNvSpPr txBox="1"/>
          <p:nvPr/>
        </p:nvSpPr>
        <p:spPr>
          <a:xfrm>
            <a:off x="8621579" y="369829"/>
            <a:ext cx="19945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kern="1800" dirty="0">
                <a:solidFill>
                  <a:srgbClr val="C00000"/>
                </a:solidFill>
                <a:latin typeface="Calibri"/>
                <a:ea typeface="Times New Roman" panose="02020603050405020304" pitchFamily="18" charset="0"/>
              </a:rPr>
              <a:t>ХАРАКТЕРИСТИКИ ОБРАЗОВАНИЯ     21 ВЕКА</a:t>
            </a:r>
            <a:endParaRPr lang="ru-RU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31CFA-090C-4765-8F81-771A5701D88F}"/>
              </a:ext>
            </a:extLst>
          </p:cNvPr>
          <p:cNvSpPr txBox="1"/>
          <p:nvPr/>
        </p:nvSpPr>
        <p:spPr>
          <a:xfrm>
            <a:off x="1852965" y="260634"/>
            <a:ext cx="2016224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1. Индивидуальное обучение</a:t>
            </a:r>
            <a:endParaRPr lang="ru-RU" sz="1400" dirty="0">
              <a:solidFill>
                <a:srgbClr val="C0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63E02B-A5CD-4AAB-A831-9F6FE9B0E70C}"/>
              </a:ext>
            </a:extLst>
          </p:cNvPr>
          <p:cNvSpPr txBox="1"/>
          <p:nvPr/>
        </p:nvSpPr>
        <p:spPr>
          <a:xfrm>
            <a:off x="3570422" y="27619"/>
            <a:ext cx="3866728" cy="880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Дифференцировать </a:t>
            </a: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сложности контента</a:t>
            </a:r>
            <a:r>
              <a:rPr lang="ru-RU" sz="1200" b="1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Дифференцировать </a:t>
            </a: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способов доставки контента</a:t>
            </a:r>
            <a:r>
              <a:rPr lang="ru-RU" sz="1200" b="1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Дифференцированные </a:t>
            </a: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стратегии оценки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518998-0DC0-4C19-9EE9-6B129120AC19}"/>
              </a:ext>
            </a:extLst>
          </p:cNvPr>
          <p:cNvSpPr txBox="1"/>
          <p:nvPr/>
        </p:nvSpPr>
        <p:spPr>
          <a:xfrm>
            <a:off x="1859595" y="1273607"/>
            <a:ext cx="1800200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2. Справедливость, разнообразие               и </a:t>
            </a:r>
            <a:r>
              <a:rPr lang="ru-RU" sz="1400" b="1" dirty="0" err="1">
                <a:solidFill>
                  <a:srgbClr val="C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инклюзивность</a:t>
            </a:r>
            <a:endParaRPr lang="ru-RU" sz="1400" dirty="0">
              <a:solidFill>
                <a:srgbClr val="C0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8FD20C-6D88-4CDF-94DB-DA117F64F4B5}"/>
              </a:ext>
            </a:extLst>
          </p:cNvPr>
          <p:cNvSpPr txBox="1"/>
          <p:nvPr/>
        </p:nvSpPr>
        <p:spPr>
          <a:xfrm>
            <a:off x="3539429" y="944344"/>
            <a:ext cx="4190256" cy="1474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Справедливость:</a:t>
            </a:r>
            <a:r>
              <a:rPr lang="ru-RU" sz="1200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1200" b="1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сокращение реального разрыва в успеваемости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между детьми богатых и бедных. 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Разнообразие:</a:t>
            </a:r>
            <a:r>
              <a:rPr lang="ru-RU" sz="1200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в одной учебной группе дети разных слоёв общества, культур, способностей, здоровья.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1200" b="1" dirty="0" err="1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Инклюзивность</a:t>
            </a: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показать детям с различными нарушениями, что они желанны и равноправны в мире.</a:t>
            </a:r>
            <a:endParaRPr lang="ru-RU" sz="11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A1FDA-EE04-4DF5-9D31-EBB656929254}"/>
              </a:ext>
            </a:extLst>
          </p:cNvPr>
          <p:cNvSpPr txBox="1"/>
          <p:nvPr/>
        </p:nvSpPr>
        <p:spPr>
          <a:xfrm>
            <a:off x="1862864" y="2733280"/>
            <a:ext cx="1514140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3. Обучение через действия</a:t>
            </a:r>
            <a:endParaRPr lang="ru-RU" sz="1400" dirty="0">
              <a:solidFill>
                <a:srgbClr val="C0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82D0EC-E30E-4DB8-A9FD-F9B1D47230DE}"/>
              </a:ext>
            </a:extLst>
          </p:cNvPr>
          <p:cNvSpPr txBox="1"/>
          <p:nvPr/>
        </p:nvSpPr>
        <p:spPr>
          <a:xfrm>
            <a:off x="3561812" y="2499417"/>
            <a:ext cx="4988527" cy="1078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Непосредственный </a:t>
            </a: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опы</a:t>
            </a:r>
            <a:r>
              <a:rPr lang="ru-RU" sz="1200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применения информации.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учиться методом проб и ошибок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Не только теоретическая, но и </a:t>
            </a: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практическая информация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которая может быть применена в их жизни.</a:t>
            </a:r>
            <a:endParaRPr lang="ru-RU" sz="1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8A7101-63F3-4DC5-948F-08E42AF5CD24}"/>
              </a:ext>
            </a:extLst>
          </p:cNvPr>
          <p:cNvSpPr txBox="1"/>
          <p:nvPr/>
        </p:nvSpPr>
        <p:spPr>
          <a:xfrm>
            <a:off x="1859595" y="3645386"/>
            <a:ext cx="2197708" cy="77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4. Переосмысление ролей учащихся и учителей</a:t>
            </a:r>
            <a:endParaRPr lang="ru-RU" sz="1400" dirty="0">
              <a:solidFill>
                <a:srgbClr val="C0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56AB78-F291-4581-BFF3-C174B3ACBD8C}"/>
              </a:ext>
            </a:extLst>
          </p:cNvPr>
          <p:cNvSpPr txBox="1"/>
          <p:nvPr/>
        </p:nvSpPr>
        <p:spPr>
          <a:xfrm>
            <a:off x="3736391" y="3705696"/>
            <a:ext cx="4422304" cy="477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сосредотачивается на учениках, которые находятся в центре внимания. </a:t>
            </a: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учителя - помогать ученикам учиться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A44F8C-576E-447A-8F32-90447077DAE5}"/>
              </a:ext>
            </a:extLst>
          </p:cNvPr>
          <p:cNvSpPr txBox="1"/>
          <p:nvPr/>
        </p:nvSpPr>
        <p:spPr>
          <a:xfrm>
            <a:off x="1852966" y="4466942"/>
            <a:ext cx="1804135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5. Отношения             с общественностью</a:t>
            </a:r>
            <a:endParaRPr lang="ru-RU" sz="1400" dirty="0">
              <a:solidFill>
                <a:srgbClr val="C0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744CCE-0D34-45E1-8585-1FAD9BA69796}"/>
              </a:ext>
            </a:extLst>
          </p:cNvPr>
          <p:cNvSpPr txBox="1"/>
          <p:nvPr/>
        </p:nvSpPr>
        <p:spPr>
          <a:xfrm>
            <a:off x="1892580" y="5215090"/>
            <a:ext cx="1677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C00000"/>
                </a:solidFill>
                <a:latin typeface="Calibri"/>
                <a:ea typeface="Times New Roman" panose="02020603050405020304" pitchFamily="18" charset="0"/>
              </a:rPr>
              <a:t>6. Новые технологии</a:t>
            </a:r>
            <a:endParaRPr lang="ru-RU" sz="14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E27978-9D25-428E-8555-24441F0EF3E5}"/>
              </a:ext>
            </a:extLst>
          </p:cNvPr>
          <p:cNvSpPr txBox="1"/>
          <p:nvPr/>
        </p:nvSpPr>
        <p:spPr>
          <a:xfrm>
            <a:off x="1883538" y="5913656"/>
            <a:ext cx="2124230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b="1" dirty="0">
                <a:solidFill>
                  <a:srgbClr val="C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7. Профессионализация учителей</a:t>
            </a:r>
            <a:endParaRPr lang="ru-RU" sz="1400" dirty="0">
              <a:solidFill>
                <a:srgbClr val="C0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80B11B-3183-4FFA-BADD-AE329C466D97}"/>
              </a:ext>
            </a:extLst>
          </p:cNvPr>
          <p:cNvSpPr txBox="1"/>
          <p:nvPr/>
        </p:nvSpPr>
        <p:spPr>
          <a:xfrm>
            <a:off x="3736392" y="4358930"/>
            <a:ext cx="4422304" cy="675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Учителя не могут быть экспертами во всем. Но в обществе есть специалисты по каждой теме. 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Учителя привлекают экспертов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учебный класс. 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2037B2-ECDE-47C5-A95B-825B867FC1C7}"/>
              </a:ext>
            </a:extLst>
          </p:cNvPr>
          <p:cNvSpPr txBox="1"/>
          <p:nvPr/>
        </p:nvSpPr>
        <p:spPr>
          <a:xfrm>
            <a:off x="3310241" y="5201448"/>
            <a:ext cx="4422304" cy="477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«К</a:t>
            </a:r>
            <a:r>
              <a:rPr lang="ru-RU" sz="1200" b="1" i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огнитивные инструменты</a:t>
            </a: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» обучения </a:t>
            </a:r>
            <a:r>
              <a:rPr lang="ru-RU" sz="1200" b="1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технологии, которые помогают учащимся думать.</a:t>
            </a:r>
            <a:endParaRPr lang="ru-RU" sz="11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886D36-0D74-47C4-893F-E2C2533DA232}"/>
              </a:ext>
            </a:extLst>
          </p:cNvPr>
          <p:cNvSpPr txBox="1"/>
          <p:nvPr/>
        </p:nvSpPr>
        <p:spPr>
          <a:xfrm>
            <a:off x="4028940" y="5769739"/>
            <a:ext cx="44918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Учителю 21 века необходимо создавать </a:t>
            </a:r>
            <a:r>
              <a:rPr lang="ru-RU" sz="1200" b="1" dirty="0">
                <a:solidFill>
                  <a:srgbClr val="00B050"/>
                </a:solidFill>
                <a:latin typeface="Calibri"/>
                <a:ea typeface="Times New Roman" panose="02020603050405020304" pitchFamily="18" charset="0"/>
              </a:rPr>
              <a:t>индивидуальные уроки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, работать с </a:t>
            </a:r>
            <a:r>
              <a:rPr lang="ru-RU" sz="12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инклюзивностью</a:t>
            </a:r>
            <a:r>
              <a:rPr lang="ru-RU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, стремиться к равноправию,             поощрять творчество, взаимодействовать с сообществом, использовать технологии для улучшения обучения и т.д.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589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  <a:solidFill>
            <a:srgbClr val="FFFFCC"/>
          </a:solidFill>
          <a:ln>
            <a:solidFill>
              <a:srgbClr val="FFFFCC"/>
            </a:solidFill>
          </a:ln>
        </p:spPr>
        <p:txBody>
          <a:bodyPr/>
          <a:lstStyle/>
          <a:p>
            <a:pPr algn="l"/>
            <a:r>
              <a:rPr lang="ru-RU" sz="2000" dirty="0">
                <a:solidFill>
                  <a:srgbClr val="990000"/>
                </a:solidFill>
              </a:rPr>
              <a:t>    </a:t>
            </a:r>
            <a:r>
              <a:rPr lang="ru-RU" sz="2000" b="1" dirty="0">
                <a:solidFill>
                  <a:srgbClr val="990000"/>
                </a:solidFill>
              </a:rPr>
              <a:t>Психолог Людмила ПЕТРАНОВСКАЯ </a:t>
            </a:r>
          </a:p>
        </p:txBody>
      </p:sp>
      <p:pic>
        <p:nvPicPr>
          <p:cNvPr id="3074" name="Picture 2" descr="https://images11.domashnyochag.ru/upload/img_cache/c9c/c9c391c1be9c1307405950aaff46a29b_fitted_740x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415" y="116633"/>
            <a:ext cx="3773931" cy="242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1504" y="1795465"/>
            <a:ext cx="482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>
                <a:solidFill>
                  <a:srgbClr val="002060"/>
                </a:solidFill>
                <a:latin typeface="Arial"/>
                <a:cs typeface="Arial"/>
              </a:rPr>
              <a:t>НИКАКОГО ОБРАЗОВАНИЯ ОДИН РАЗ НА ВСЮ ЖИЗНЬ БОЛЬШЕ НЕ СУЩЕСТВУЕТ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65683" y="3649702"/>
            <a:ext cx="86409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0000"/>
                </a:solidFill>
                <a:latin typeface="Arial"/>
                <a:cs typeface="Arial"/>
              </a:rPr>
              <a:t>Первое — это </a:t>
            </a:r>
            <a:r>
              <a:rPr lang="ru-RU" b="1" i="1" dirty="0">
                <a:solidFill>
                  <a:srgbClr val="FF0000"/>
                </a:solidFill>
                <a:latin typeface="Arial"/>
                <a:cs typeface="Arial"/>
              </a:rPr>
              <a:t>контакт с собой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Что человеку точно важно и нужно — это быть хозяином самого себя, понимать свои чувства, понимать свои ценности, понимать, что мне нужно, что мне не нужно.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51340" y="4449921"/>
            <a:ext cx="86409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0000"/>
                </a:solidFill>
                <a:latin typeface="Arial"/>
                <a:cs typeface="Arial"/>
              </a:rPr>
              <a:t>Второе — </a:t>
            </a:r>
            <a:r>
              <a:rPr lang="ru-RU" b="1" i="1" dirty="0">
                <a:solidFill>
                  <a:srgbClr val="FF0000"/>
                </a:solidFill>
                <a:latin typeface="Arial"/>
                <a:cs typeface="Arial"/>
              </a:rPr>
              <a:t>ценности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Если я понимаю, что для меня ценно, что для меня важно, что для меня значимо, </a:t>
            </a:r>
          </a:p>
          <a:p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то у меня есть всегда опора в принятии решений.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993" y="5264009"/>
            <a:ext cx="87599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0000"/>
                </a:solidFill>
                <a:latin typeface="Arial"/>
                <a:cs typeface="Arial"/>
              </a:rPr>
              <a:t>Третья важная вещь 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— </a:t>
            </a:r>
            <a:r>
              <a:rPr lang="ru-RU" sz="1400" b="1" i="1" dirty="0">
                <a:solidFill>
                  <a:srgbClr val="000000"/>
                </a:solidFill>
                <a:latin typeface="Arial"/>
                <a:cs typeface="Arial"/>
              </a:rPr>
              <a:t>это </a:t>
            </a:r>
            <a:r>
              <a:rPr lang="ru-RU" b="1" i="1" dirty="0">
                <a:solidFill>
                  <a:srgbClr val="FF0000"/>
                </a:solidFill>
                <a:latin typeface="Arial"/>
                <a:cs typeface="Arial"/>
              </a:rPr>
              <a:t>способность создавать и развивать отношения</a:t>
            </a:r>
            <a:r>
              <a:rPr lang="ru-RU" sz="1400" b="1" i="1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Если у нас есть отношения, которые нас удовлетворяют — семейные, дружеские, с коллегами, партнёрские, есть принадлежность к каким-то общностям большим — идейным, фанатским, то </a:t>
            </a:r>
            <a:r>
              <a:rPr lang="ru-RU" sz="2000" i="1" dirty="0">
                <a:solidFill>
                  <a:srgbClr val="000000"/>
                </a:solidFill>
                <a:latin typeface="Arial"/>
                <a:cs typeface="Arial"/>
              </a:rPr>
              <a:t>мы счастливы, нам хорошо</a:t>
            </a:r>
            <a:r>
              <a:rPr lang="ru-RU" sz="1400" i="1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43672" y="2708921"/>
            <a:ext cx="7452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0000"/>
                </a:solidFill>
                <a:latin typeface="Arial"/>
                <a:cs typeface="Arial"/>
              </a:rPr>
              <a:t>Мы находимся в ситуации, когда </a:t>
            </a:r>
            <a:r>
              <a:rPr lang="ru-RU" sz="1600" b="1" i="1" dirty="0">
                <a:solidFill>
                  <a:srgbClr val="FF0000"/>
                </a:solidFill>
                <a:latin typeface="Arial"/>
                <a:cs typeface="Arial"/>
              </a:rPr>
              <a:t>толерантность к неопределённости </a:t>
            </a:r>
          </a:p>
          <a:p>
            <a:r>
              <a:rPr lang="ru-RU" sz="1600" i="1" dirty="0">
                <a:solidFill>
                  <a:srgbClr val="000000"/>
                </a:solidFill>
                <a:latin typeface="Arial"/>
                <a:cs typeface="Arial"/>
              </a:rPr>
              <a:t>надо раздобыть себе, потому что другого мира для нас нет.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58961" y="3505685"/>
            <a:ext cx="288032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Arial"/>
                <a:cs typeface="Arial"/>
              </a:rPr>
              <a:t>ЧЕМУ  УЧИТЬ  ДЕТЕЙ</a:t>
            </a:r>
          </a:p>
        </p:txBody>
      </p:sp>
      <p:pic>
        <p:nvPicPr>
          <p:cNvPr id="20482" name="Picture 2" descr="Людмила Петрановская: «Во всем мире родители не знают, к чему готовить детей»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1" r="20747"/>
          <a:stretch/>
        </p:blipFill>
        <p:spPr bwMode="auto">
          <a:xfrm>
            <a:off x="2063552" y="2600420"/>
            <a:ext cx="861564" cy="8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26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851" y="0"/>
            <a:ext cx="1584325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rgbClr val="C0504D">
                  <a:lumMod val="75000"/>
                </a:srgbClr>
              </a:solidFill>
              <a:latin typeface="Calibri"/>
            </a:endParaRPr>
          </a:p>
          <a:p>
            <a:pPr>
              <a:defRPr/>
            </a:pPr>
            <a:endParaRPr lang="ru-RU" sz="1000" dirty="0">
              <a:solidFill>
                <a:srgbClr val="C0504D">
                  <a:lumMod val="75000"/>
                </a:srgbClr>
              </a:solidFill>
              <a:latin typeface="Calibri"/>
            </a:endParaRPr>
          </a:p>
          <a:p>
            <a:pPr>
              <a:defRPr/>
            </a:pPr>
            <a:r>
              <a:rPr lang="ru-RU" sz="16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Владимир МАУ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 </a:t>
            </a:r>
          </a:p>
          <a:p>
            <a:pPr>
              <a:defRPr/>
            </a:pPr>
            <a:endParaRPr lang="ru-RU" sz="1400" dirty="0">
              <a:solidFill>
                <a:srgbClr val="C0504D">
                  <a:lumMod val="75000"/>
                </a:srgbClr>
              </a:solidFill>
              <a:latin typeface="Calibri"/>
            </a:endParaRPr>
          </a:p>
          <a:p>
            <a:pPr>
              <a:defRPr/>
            </a:pPr>
            <a:r>
              <a:rPr lang="ru-RU" sz="1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ректор Российской академии народного хозяйства и государственной службы при Президенте РФ</a:t>
            </a:r>
          </a:p>
        </p:txBody>
      </p:sp>
      <p:pic>
        <p:nvPicPr>
          <p:cNvPr id="256003" name="Picture 2" descr="https://avatars.mds.yandex.net/get-zen_doc/1602847/pub_5e6ca72f25b4700ce316a2c1_5e6ca7e2ce4a8916cd8eb9d6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88913"/>
            <a:ext cx="280828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00563" y="188914"/>
            <a:ext cx="622935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Ставка на </a:t>
            </a:r>
            <a:r>
              <a:rPr lang="ru-RU" sz="1600" b="1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наращивание потенциала </a:t>
            </a:r>
            <a:r>
              <a:rPr lang="ru-RU" sz="1600" b="1" i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предадаптивности</a:t>
            </a:r>
            <a:r>
              <a:rPr lang="ru-RU" sz="16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на повышение </a:t>
            </a:r>
            <a:r>
              <a:rPr lang="ru-RU" sz="1600" b="1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готовности личности к изменениям </a:t>
            </a:r>
          </a:p>
          <a:p>
            <a:pPr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может стать стратегической установкой системы образования </a:t>
            </a:r>
          </a:p>
          <a:p>
            <a:pPr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в ситуации быстрого обновления профессий </a:t>
            </a:r>
          </a:p>
          <a:p>
            <a:pPr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и невозможности предугадать правильный набор знаний </a:t>
            </a:r>
          </a:p>
          <a:p>
            <a:pPr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и навыков будущего.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64200" y="1770064"/>
            <a:ext cx="485933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ФУНДАМЕНТАЛЬНОСТЬ ОБРАЗОВАНИЯ </a:t>
            </a:r>
            <a:r>
              <a:rPr lang="ru-RU" sz="2000" dirty="0">
                <a:solidFill>
                  <a:srgbClr val="FF0000"/>
                </a:solidFill>
                <a:latin typeface="Calibri"/>
                <a:cs typeface="Arial" pitchFamily="34" charset="0"/>
              </a:rPr>
              <a:t>– </a:t>
            </a:r>
          </a:p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база для будущей гибкости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3789" y="2446338"/>
            <a:ext cx="64214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Отказ от ранней специализации в школе </a:t>
            </a:r>
          </a:p>
          <a:p>
            <a:pPr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       Устаревание знаний за 5 лет происходит на 50%.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33789" y="3200400"/>
            <a:ext cx="7013575" cy="8001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Широкая </a:t>
            </a:r>
            <a:r>
              <a:rPr lang="ru-RU" b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гуманитаризация</a:t>
            </a:r>
            <a:r>
              <a:rPr lang="ru-RU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содержания образования</a:t>
            </a:r>
          </a:p>
          <a:p>
            <a:pPr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      Неизвестно, какова будет структура специальностей. </a:t>
            </a:r>
          </a:p>
          <a:p>
            <a:pPr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  <a:cs typeface="Arial" pitchFamily="34" charset="0"/>
              </a:rPr>
              <a:t>       Кто точно будет нужен – так это ученые и философы.</a:t>
            </a:r>
            <a:endParaRPr lang="ru-RU" sz="14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33789" y="2924175"/>
            <a:ext cx="68548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Непрерывное образование (</a:t>
            </a:r>
            <a:r>
              <a:rPr lang="ru-RU" b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life-long</a:t>
            </a:r>
            <a:r>
              <a:rPr lang="ru-RU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learning</a:t>
            </a:r>
            <a:r>
              <a:rPr lang="ru-RU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)</a:t>
            </a:r>
            <a:r>
              <a:rPr lang="ru-RU" dirty="0">
                <a:solidFill>
                  <a:prstClr val="black"/>
                </a:solidFill>
                <a:latin typeface="Calibri"/>
                <a:cs typeface="Arial" pitchFamily="34" charset="0"/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33789" y="3932239"/>
            <a:ext cx="709453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Индивидуальные образовательные траектории</a:t>
            </a:r>
            <a:endParaRPr lang="ru-RU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35376" y="4221164"/>
            <a:ext cx="449897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Цифровизация</a:t>
            </a:r>
            <a:r>
              <a:rPr lang="ru-RU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 образования</a:t>
            </a:r>
            <a:r>
              <a:rPr lang="ru-RU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60800" y="4591050"/>
            <a:ext cx="655955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ДОПОЛНИТЕЛЬНОЕ  ОБРАЗОВАНИЕ  СТАНОВИТСЯ  ОСНОВНЫМ !</a:t>
            </a:r>
            <a:endParaRPr lang="ru-RU" dirty="0">
              <a:solidFill>
                <a:srgbClr val="FF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35413" y="4959350"/>
            <a:ext cx="66214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Никто не доказал, что высокий балл ЕГЭ или результаты PISA положительно коррелирует с успешностью в </a:t>
            </a:r>
            <a:r>
              <a:rPr lang="ru-RU" sz="1600" i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послешкольной</a:t>
            </a:r>
            <a:r>
              <a:rPr lang="ru-RU" sz="16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 жизни.</a:t>
            </a:r>
          </a:p>
          <a:p>
            <a:pPr>
              <a:defRPr/>
            </a:pPr>
            <a:r>
              <a:rPr lang="ru-RU" sz="1600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Да и что такое успешность?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60800" y="5732464"/>
            <a:ext cx="6662738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Когда мы оцениваем системы образования </a:t>
            </a:r>
          </a:p>
          <a:p>
            <a:pPr>
              <a:defRPr/>
            </a:pPr>
            <a:r>
              <a:rPr lang="ru-RU" sz="2000" b="1" i="1" dirty="0">
                <a:solidFill>
                  <a:prstClr val="black"/>
                </a:solidFill>
                <a:latin typeface="Calibri"/>
                <a:cs typeface="Arial" pitchFamily="34" charset="0"/>
              </a:rPr>
              <a:t>по результатам учащихся, мы обманываем сами себя. </a:t>
            </a:r>
          </a:p>
        </p:txBody>
      </p:sp>
    </p:spTree>
    <p:extLst>
      <p:ext uri="{BB962C8B-B14F-4D97-AF65-F5344CB8AC3E}">
        <p14:creationId xmlns:p14="http://schemas.microsoft.com/office/powerpoint/2010/main" val="1088265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28600"/>
            <a:ext cx="5410200" cy="406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2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3886200"/>
            <a:ext cx="5722938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1766888" y="2362200"/>
            <a:ext cx="3719512" cy="18034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7029" name="Прямоугольник 6"/>
          <p:cNvSpPr>
            <a:spLocks noChangeArrowheads="1"/>
          </p:cNvSpPr>
          <p:nvPr/>
        </p:nvSpPr>
        <p:spPr bwMode="auto">
          <a:xfrm>
            <a:off x="1766889" y="2909888"/>
            <a:ext cx="3389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 dirty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t>«Алмазный букварь» – искусственный интеллект, «онлайн-учитель» для каждого человека, определяющий его судьбу на основании анализа персонального «цифрового следа»</a:t>
            </a:r>
          </a:p>
        </p:txBody>
      </p:sp>
      <p:pic>
        <p:nvPicPr>
          <p:cNvPr id="257030" name="Picture 8" descr="https://yt3.ggpht.com/a/AGF-l79zRmgAxWkz4dd_-LcUj9Ekf4wq8IsldGHHtQ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23166" r="7365" b="34222"/>
          <a:stretch>
            <a:fillRect/>
          </a:stretch>
        </p:blipFill>
        <p:spPr bwMode="auto">
          <a:xfrm>
            <a:off x="7793038" y="4724401"/>
            <a:ext cx="25828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1905000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610600" y="228600"/>
            <a:ext cx="1976438" cy="11430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605838" y="227013"/>
            <a:ext cx="1981200" cy="1168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Людеардеры</a:t>
            </a:r>
            <a:r>
              <a:rPr lang="ru-RU" sz="10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заинтересованная сторона образования, владельцы состояний из людей, отражающих не только количество, но и качество «человеческого капитала».</a:t>
            </a:r>
          </a:p>
        </p:txBody>
      </p:sp>
      <p:sp>
        <p:nvSpPr>
          <p:cNvPr id="10" name="Стрелка углом 9"/>
          <p:cNvSpPr/>
          <p:nvPr/>
        </p:nvSpPr>
        <p:spPr>
          <a:xfrm rot="10800000">
            <a:off x="9372600" y="1371600"/>
            <a:ext cx="711200" cy="685800"/>
          </a:xfrm>
          <a:prstGeom prst="bentArrow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923463" y="1343025"/>
            <a:ext cx="131762" cy="190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703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4" y="1436688"/>
            <a:ext cx="625475" cy="87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507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66800"/>
          </a:xfrm>
          <a:solidFill>
            <a:srgbClr val="FFFFCC"/>
          </a:solidFill>
        </p:spPr>
        <p:txBody>
          <a:bodyPr/>
          <a:lstStyle/>
          <a:p>
            <a:r>
              <a:rPr lang="ru-RU" altLang="ru-RU" sz="1600" b="1">
                <a:solidFill>
                  <a:srgbClr val="993300"/>
                </a:solidFill>
              </a:rPr>
              <a:t>Проект «Ключевые направления развития российского образования </a:t>
            </a:r>
            <a:br>
              <a:rPr lang="ru-RU" altLang="ru-RU" sz="1600" b="1">
                <a:solidFill>
                  <a:srgbClr val="993300"/>
                </a:solidFill>
              </a:rPr>
            </a:br>
            <a:r>
              <a:rPr lang="ru-RU" altLang="ru-RU" sz="1600" b="1">
                <a:solidFill>
                  <a:srgbClr val="993300"/>
                </a:solidFill>
              </a:rPr>
              <a:t>для достижения целей и задач устойчивого развития в системе образования».</a:t>
            </a:r>
            <a:br>
              <a:rPr lang="ru-RU" altLang="ru-RU" sz="1600" b="1">
                <a:solidFill>
                  <a:srgbClr val="993300"/>
                </a:solidFill>
              </a:rPr>
            </a:br>
            <a:r>
              <a:rPr lang="ru-RU" altLang="ru-RU" sz="1600" b="1">
                <a:solidFill>
                  <a:srgbClr val="993300"/>
                </a:solidFill>
              </a:rPr>
              <a:t>2020-2035</a:t>
            </a:r>
          </a:p>
        </p:txBody>
      </p:sp>
      <p:pic>
        <p:nvPicPr>
          <p:cNvPr id="258051" name="Picture 2" descr="https://yt3.ggpht.com/a/AATXAJzbmesWMMpms3Dvpdig0zVI7VER2dGrdx0zIA=s900-c-k-c0xffffffff-no-rj-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28725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0400" y="1228726"/>
            <a:ext cx="6096000" cy="1133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000000"/>
                </a:solidFill>
                <a:latin typeface="Arial"/>
                <a:cs typeface="Arial"/>
              </a:rPr>
              <a:t>Роль классических учебных предметов — таких, как математика, информатика, русский язык и другие сохранится — с тем условием,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srgbClr val="000000"/>
                </a:solidFill>
                <a:latin typeface="Arial"/>
                <a:cs typeface="Arial"/>
              </a:rPr>
              <a:t>что </a:t>
            </a:r>
            <a:r>
              <a:rPr lang="ru-RU" sz="1600" b="1" kern="0" dirty="0">
                <a:solidFill>
                  <a:srgbClr val="000000"/>
                </a:solidFill>
                <a:latin typeface="Arial"/>
                <a:cs typeface="Arial"/>
              </a:rPr>
              <a:t>оцениваться будут </a:t>
            </a:r>
            <a:r>
              <a:rPr lang="ru-RU" sz="1600" b="1" kern="0" dirty="0">
                <a:solidFill>
                  <a:srgbClr val="FF3300"/>
                </a:solidFill>
                <a:latin typeface="Arial"/>
                <a:cs typeface="Arial"/>
              </a:rPr>
              <a:t>не предметные</a:t>
            </a:r>
            <a:r>
              <a:rPr lang="ru-RU" sz="1600" b="1" kern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1600" b="1" kern="0" dirty="0">
                <a:solidFill>
                  <a:srgbClr val="000000"/>
                </a:solidFill>
                <a:latin typeface="Arial"/>
                <a:cs typeface="Arial"/>
              </a:rPr>
              <a:t>а</a:t>
            </a:r>
            <a:r>
              <a:rPr lang="ru-RU" sz="1600" b="1" kern="0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lang="ru-RU" b="1" kern="0" dirty="0" err="1">
                <a:solidFill>
                  <a:srgbClr val="009900"/>
                </a:solidFill>
                <a:latin typeface="Arial"/>
                <a:cs typeface="Arial"/>
              </a:rPr>
              <a:t>метапредметные</a:t>
            </a:r>
            <a:r>
              <a:rPr lang="ru-RU" b="1" kern="0" dirty="0">
                <a:solidFill>
                  <a:srgbClr val="009900"/>
                </a:solidFill>
                <a:latin typeface="Arial"/>
                <a:cs typeface="Arial"/>
              </a:rPr>
              <a:t> компетенции, «гибкие навыки</a:t>
            </a:r>
            <a:r>
              <a:rPr lang="ru-RU" sz="1600" b="1" kern="0" dirty="0">
                <a:solidFill>
                  <a:srgbClr val="009900"/>
                </a:solidFill>
                <a:latin typeface="Arial"/>
                <a:cs typeface="Arial"/>
              </a:rPr>
              <a:t>»</a:t>
            </a:r>
            <a:r>
              <a:rPr lang="ru-RU" sz="1400" kern="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</p:txBody>
      </p:sp>
      <p:pic>
        <p:nvPicPr>
          <p:cNvPr id="258053" name="Picture 4" descr="https://krasnschool5.educrimea.ru/uploads/5000/20462/section/330056/kartinki/fi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228726"/>
            <a:ext cx="9794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054" name="Объект 2"/>
          <p:cNvSpPr>
            <a:spLocks noGrp="1"/>
          </p:cNvSpPr>
          <p:nvPr>
            <p:ph idx="1"/>
          </p:nvPr>
        </p:nvSpPr>
        <p:spPr>
          <a:xfrm>
            <a:off x="1714500" y="2362201"/>
            <a:ext cx="8686800" cy="3154363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400"/>
              <a:t>	ОГЭ и ЕГЭ </a:t>
            </a:r>
            <a:r>
              <a:rPr lang="ru-RU" altLang="ru-RU" sz="1400">
                <a:solidFill>
                  <a:srgbClr val="000000"/>
                </a:solidFill>
              </a:rPr>
              <a:t>—  </a:t>
            </a:r>
            <a:r>
              <a:rPr lang="ru-RU" altLang="ru-RU" sz="1400"/>
              <a:t>подобные </a:t>
            </a:r>
            <a:r>
              <a:rPr lang="ru-RU" altLang="ru-RU" sz="1600" b="1"/>
              <a:t>системы оценки существенно трансформируются </a:t>
            </a:r>
          </a:p>
          <a:p>
            <a:pPr marL="0" indent="0">
              <a:buNone/>
            </a:pPr>
            <a:r>
              <a:rPr lang="ru-RU" altLang="ru-RU" sz="1600" b="1"/>
              <a:t>	с учетом требований </a:t>
            </a:r>
            <a:r>
              <a:rPr lang="ru-RU" altLang="ru-RU" sz="1800" b="1">
                <a:solidFill>
                  <a:srgbClr val="009900"/>
                </a:solidFill>
              </a:rPr>
              <a:t>метапредметности</a:t>
            </a:r>
            <a:r>
              <a:rPr lang="ru-RU" altLang="ru-RU" sz="1400"/>
              <a:t>. </a:t>
            </a:r>
          </a:p>
          <a:p>
            <a:pPr marL="0" indent="0">
              <a:buNone/>
            </a:pPr>
            <a:r>
              <a:rPr lang="ru-RU" altLang="ru-RU" sz="1400"/>
              <a:t>	В качестве одного из вариантов эволюции ЕГЭ можно рассматривать </a:t>
            </a:r>
            <a:r>
              <a:rPr lang="ru-RU" altLang="ru-RU" sz="1600" b="1"/>
              <a:t>введение </a:t>
            </a:r>
          </a:p>
          <a:p>
            <a:pPr marL="0" indent="0">
              <a:buNone/>
            </a:pPr>
            <a:r>
              <a:rPr lang="ru-RU" altLang="ru-RU" sz="1800" b="1">
                <a:solidFill>
                  <a:srgbClr val="009900"/>
                </a:solidFill>
              </a:rPr>
              <a:t>	единого «метапредметного» или «кросспредметого» экзамена </a:t>
            </a:r>
          </a:p>
          <a:p>
            <a:pPr marL="0" indent="0">
              <a:buNone/>
            </a:pPr>
            <a:r>
              <a:rPr lang="ru-RU" altLang="ru-RU" sz="1800"/>
              <a:t>	по профилям</a:t>
            </a:r>
            <a:r>
              <a:rPr lang="ru-RU" altLang="ru-RU" sz="1400"/>
              <a:t> (математический, естественно-научный, гуманитарный и т.п.) </a:t>
            </a:r>
          </a:p>
          <a:p>
            <a:pPr marL="0" indent="0">
              <a:buNone/>
            </a:pPr>
            <a:r>
              <a:rPr lang="ru-RU" altLang="ru-RU" sz="1400"/>
              <a:t>	и </a:t>
            </a:r>
            <a:r>
              <a:rPr lang="ru-RU" altLang="ru-RU" sz="1800" b="1">
                <a:solidFill>
                  <a:srgbClr val="009900"/>
                </a:solidFill>
              </a:rPr>
              <a:t>дистанционный творческий экзамен</a:t>
            </a:r>
            <a:r>
              <a:rPr lang="ru-RU" altLang="ru-RU" sz="1400"/>
              <a:t>.</a:t>
            </a:r>
          </a:p>
          <a:p>
            <a:pPr marL="0" indent="0">
              <a:buNone/>
            </a:pPr>
            <a:endParaRPr lang="ru-RU" altLang="ru-RU" sz="1400"/>
          </a:p>
          <a:p>
            <a:pPr marL="0" indent="0">
              <a:buNone/>
            </a:pPr>
            <a:r>
              <a:rPr lang="ru-RU" altLang="ru-RU" sz="1400"/>
              <a:t>Метапредметный экзамен может проводиться как параллельно с ЕГЭ и ОГЭ, так и отдельно, </a:t>
            </a:r>
          </a:p>
          <a:p>
            <a:pPr marL="0" indent="0">
              <a:buNone/>
            </a:pPr>
            <a:r>
              <a:rPr lang="ru-RU" altLang="ru-RU" sz="1400"/>
              <a:t>по принципу — «</a:t>
            </a:r>
            <a:r>
              <a:rPr lang="ru-RU" altLang="ru-RU" sz="1600" b="1">
                <a:solidFill>
                  <a:srgbClr val="009900"/>
                </a:solidFill>
              </a:rPr>
              <a:t>одна экзаменационная процедура – несколько учебных предметов </a:t>
            </a:r>
            <a:r>
              <a:rPr lang="ru-RU" altLang="ru-RU" sz="1400"/>
              <a:t>(предметных областей)». </a:t>
            </a:r>
          </a:p>
          <a:p>
            <a:pPr marL="0" indent="0">
              <a:buNone/>
            </a:pPr>
            <a:r>
              <a:rPr lang="ru-RU" altLang="ru-RU" sz="1400"/>
              <a:t>Задания данного испытания будут строиться на принципах разработки оценочных материалов PISA, еще более адаптированных к реальной экономике, повседневной жизни в новом цифровом обществе.</a:t>
            </a:r>
          </a:p>
        </p:txBody>
      </p:sp>
    </p:spTree>
    <p:extLst>
      <p:ext uri="{BB962C8B-B14F-4D97-AF65-F5344CB8AC3E}">
        <p14:creationId xmlns:p14="http://schemas.microsoft.com/office/powerpoint/2010/main" val="974671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75520" y="-17404"/>
            <a:ext cx="1440160" cy="687540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32454" y="570166"/>
            <a:ext cx="513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Calibri"/>
              </a:rPr>
              <a:t>В XXI веке получение работы и конкурентоспособность полностью зависят как раз от тех самых качеств, которые школьные системы всячески подавляют.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75520" y="2773967"/>
            <a:ext cx="136815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990000"/>
                </a:solidFill>
                <a:latin typeface="Calibri"/>
              </a:rPr>
              <a:t>Кен РОБИНСОН</a:t>
            </a:r>
            <a:r>
              <a:rPr lang="ru-RU" sz="1400" i="1" dirty="0">
                <a:solidFill>
                  <a:srgbClr val="990000"/>
                </a:solidFill>
                <a:latin typeface="Calibri"/>
              </a:rPr>
              <a:t>, </a:t>
            </a:r>
          </a:p>
          <a:p>
            <a:endParaRPr lang="ru-RU" sz="1400" i="1" dirty="0">
              <a:solidFill>
                <a:srgbClr val="990000"/>
              </a:solidFill>
              <a:latin typeface="Calibri"/>
            </a:endParaRPr>
          </a:p>
          <a:p>
            <a:r>
              <a:rPr lang="ru-RU" sz="1400" i="1" dirty="0">
                <a:solidFill>
                  <a:srgbClr val="990000"/>
                </a:solidFill>
                <a:latin typeface="Calibri"/>
              </a:rPr>
              <a:t>один из идеологов креативного образования:</a:t>
            </a:r>
            <a:endParaRPr lang="ru-RU" sz="1400" dirty="0">
              <a:solidFill>
                <a:srgbClr val="990000"/>
              </a:solidFill>
              <a:latin typeface="Calibri"/>
            </a:endParaRPr>
          </a:p>
        </p:txBody>
      </p:sp>
      <p:pic>
        <p:nvPicPr>
          <p:cNvPr id="3074" name="Picture 2" descr="«Иногда бросить школу — это лучшее, что может сделать человек». 8 тезисов Кена Робинсона о том, как школы убивают креативнос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3622"/>
            <a:ext cx="3779912" cy="187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32454" y="159072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Calibri"/>
              </a:rPr>
              <a:t>Применять экзамены и тесты </a:t>
            </a:r>
          </a:p>
          <a:p>
            <a:r>
              <a:rPr lang="ru-RU" sz="1600" b="1" dirty="0">
                <a:solidFill>
                  <a:prstClr val="black"/>
                </a:solidFill>
                <a:latin typeface="Calibri"/>
              </a:rPr>
              <a:t>ради постоянного контроля  — это как </a:t>
            </a:r>
          </a:p>
          <a:p>
            <a:r>
              <a:rPr lang="ru-RU" sz="1600" b="1" dirty="0">
                <a:solidFill>
                  <a:prstClr val="black"/>
                </a:solidFill>
                <a:latin typeface="Calibri"/>
              </a:rPr>
              <a:t>то и дело выдергивать из земли растение, </a:t>
            </a:r>
          </a:p>
          <a:p>
            <a:r>
              <a:rPr lang="ru-RU" sz="1600" b="1" dirty="0">
                <a:solidFill>
                  <a:prstClr val="black"/>
                </a:solidFill>
                <a:latin typeface="Calibri"/>
              </a:rPr>
              <a:t>чтобы увидеть, как оно растет.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47728" y="2996952"/>
            <a:ext cx="6912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libri"/>
              </a:rPr>
              <a:t>Убогая, несбалансированная учебная программа </a:t>
            </a:r>
          </a:p>
          <a:p>
            <a:r>
              <a:rPr lang="ru-RU" b="1" dirty="0">
                <a:solidFill>
                  <a:srgbClr val="C00000"/>
                </a:solidFill>
                <a:latin typeface="Calibri"/>
              </a:rPr>
              <a:t>порождает убогое, несбалансированное образование!</a:t>
            </a:r>
          </a:p>
          <a:p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r>
              <a:rPr lang="ru-RU" sz="1600" dirty="0">
                <a:solidFill>
                  <a:prstClr val="black"/>
                </a:solidFill>
                <a:latin typeface="Calibri"/>
              </a:rPr>
              <a:t>Программа должна давать </a:t>
            </a:r>
            <a:r>
              <a:rPr lang="ru-RU" sz="1600" b="1" dirty="0">
                <a:solidFill>
                  <a:prstClr val="black"/>
                </a:solidFill>
                <a:latin typeface="Calibri"/>
              </a:rPr>
              <a:t>равный статус и одинаковые ресурсы </a:t>
            </a:r>
            <a:r>
              <a:rPr lang="ru-RU" sz="1600" dirty="0">
                <a:solidFill>
                  <a:prstClr val="black"/>
                </a:solidFill>
                <a:latin typeface="Calibri"/>
              </a:rPr>
              <a:t>развитию чтения и счета, естественным и гуманитарным дисциплинам, </a:t>
            </a:r>
          </a:p>
          <a:p>
            <a:r>
              <a:rPr lang="ru-RU" sz="1600" dirty="0">
                <a:solidFill>
                  <a:prstClr val="black"/>
                </a:solidFill>
                <a:latin typeface="Calibri"/>
              </a:rPr>
              <a:t>искусствам и физкультуре. </a:t>
            </a:r>
          </a:p>
          <a:p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r>
              <a:rPr lang="ru-RU" sz="1600" dirty="0">
                <a:solidFill>
                  <a:prstClr val="black"/>
                </a:solidFill>
                <a:latin typeface="Calibri"/>
              </a:rPr>
              <a:t>Языки и математика предлагают нечто гораздо большее, нежели знание слов и умение считать. </a:t>
            </a:r>
          </a:p>
          <a:p>
            <a:r>
              <a:rPr lang="ru-RU" sz="1600" dirty="0">
                <a:solidFill>
                  <a:prstClr val="black"/>
                </a:solidFill>
                <a:latin typeface="Calibri"/>
              </a:rPr>
              <a:t>Изучение языков должно включать литературу, навыки ораторского мастерства и умение слушать. </a:t>
            </a:r>
          </a:p>
        </p:txBody>
      </p:sp>
    </p:spTree>
    <p:extLst>
      <p:ext uri="{BB962C8B-B14F-4D97-AF65-F5344CB8AC3E}">
        <p14:creationId xmlns:p14="http://schemas.microsoft.com/office/powerpoint/2010/main" val="2301948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r="6079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592569">
            <a:off x="3958623" y="352944"/>
            <a:ext cx="658822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r>
              <a:rPr lang="ru-RU" altLang="ru-RU" sz="2000" b="1" kern="0" dirty="0">
                <a:solidFill>
                  <a:srgbClr val="FFFF00"/>
                </a:solidFill>
                <a:latin typeface="Arial"/>
                <a:cs typeface="Times New Roman" pitchFamily="18" charset="0"/>
              </a:rPr>
              <a:t>Школы – это не место приятных занятий, </a:t>
            </a:r>
          </a:p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r>
              <a:rPr lang="ru-RU" altLang="ru-RU" sz="2000" b="1" kern="0" dirty="0">
                <a:solidFill>
                  <a:srgbClr val="FFFF00"/>
                </a:solidFill>
                <a:latin typeface="Arial"/>
                <a:cs typeface="Times New Roman" pitchFamily="18" charset="0"/>
              </a:rPr>
              <a:t>а толчея с такими суровыми методами обучения, </a:t>
            </a:r>
          </a:p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r>
              <a:rPr lang="ru-RU" altLang="ru-RU" sz="2000" b="1" kern="0" dirty="0">
                <a:solidFill>
                  <a:srgbClr val="FFFF00"/>
                </a:solidFill>
                <a:latin typeface="Arial"/>
                <a:cs typeface="Times New Roman" pitchFamily="18" charset="0"/>
              </a:rPr>
              <a:t>       что школы превращались в пугало для детей </a:t>
            </a:r>
          </a:p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r>
              <a:rPr lang="ru-RU" altLang="ru-RU" sz="2000" b="1" kern="0" dirty="0">
                <a:solidFill>
                  <a:srgbClr val="FFFF00"/>
                </a:solidFill>
                <a:latin typeface="Arial"/>
                <a:cs typeface="Times New Roman" pitchFamily="18" charset="0"/>
              </a:rPr>
              <a:t>и в места истязания для умов.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endParaRPr lang="ru-RU" altLang="ru-RU" sz="2000" b="1" kern="0" dirty="0">
              <a:solidFill>
                <a:srgbClr val="FFFFFF"/>
              </a:solidFill>
              <a:latin typeface="Arial"/>
              <a:cs typeface="Times New Roman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endParaRPr lang="ru-RU" altLang="ru-RU" sz="2000" b="1" kern="0" dirty="0">
              <a:solidFill>
                <a:srgbClr val="FFFFFF"/>
              </a:solidFill>
              <a:latin typeface="Arial"/>
              <a:cs typeface="Times New Roman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endParaRPr lang="ru-RU" altLang="ru-RU" sz="2000" b="1" kern="0" dirty="0">
              <a:solidFill>
                <a:srgbClr val="FFFFFF"/>
              </a:solidFill>
              <a:latin typeface="Arial"/>
              <a:cs typeface="Times New Roman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endParaRPr lang="ru-RU" altLang="ru-RU" sz="2000" b="1" kern="0" dirty="0">
              <a:solidFill>
                <a:srgbClr val="FFFFFF"/>
              </a:solidFill>
              <a:latin typeface="Arial"/>
              <a:cs typeface="Times New Roman" pitchFamily="18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endParaRPr lang="ru-RU" altLang="ru-RU" sz="2000" b="1" kern="0" dirty="0">
              <a:solidFill>
                <a:srgbClr val="FFFFFF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139052">
            <a:off x="6096000" y="4437113"/>
            <a:ext cx="4572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r>
              <a:rPr lang="ru-RU" altLang="ru-RU" sz="2000" b="1" kern="0" dirty="0">
                <a:solidFill>
                  <a:srgbClr val="FFFF00"/>
                </a:solidFill>
                <a:latin typeface="Arial"/>
                <a:cs typeface="Times New Roman" pitchFamily="18" charset="0"/>
              </a:rPr>
              <a:t>Большая часть учеников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r>
              <a:rPr lang="ru-RU" altLang="ru-RU" sz="2000" b="1" kern="0" dirty="0">
                <a:solidFill>
                  <a:srgbClr val="FFFF00"/>
                </a:solidFill>
                <a:latin typeface="Arial"/>
                <a:cs typeface="Times New Roman" pitchFamily="18" charset="0"/>
              </a:rPr>
              <a:t>прониклась отвращением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r>
              <a:rPr lang="ru-RU" altLang="ru-RU" sz="2000" b="1" kern="0" dirty="0">
                <a:solidFill>
                  <a:srgbClr val="FFFF00"/>
                </a:solidFill>
                <a:latin typeface="Arial"/>
                <a:cs typeface="Times New Roman" pitchFamily="18" charset="0"/>
              </a:rPr>
              <a:t>к наукам и книгам,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r>
              <a:rPr lang="ru-RU" altLang="ru-RU" sz="2000" b="1" kern="0" dirty="0">
                <a:solidFill>
                  <a:srgbClr val="FFFF00"/>
                </a:solidFill>
                <a:latin typeface="Arial"/>
                <a:cs typeface="Times New Roman" pitchFamily="18" charset="0"/>
              </a:rPr>
              <a:t>предпочитая школам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</a:pPr>
            <a:r>
              <a:rPr lang="ru-RU" altLang="ru-RU" sz="2000" b="1" kern="0" dirty="0">
                <a:solidFill>
                  <a:srgbClr val="FFFF00"/>
                </a:solidFill>
                <a:latin typeface="Arial"/>
                <a:cs typeface="Times New Roman" pitchFamily="18" charset="0"/>
              </a:rPr>
              <a:t>другие житейские занятия.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75921" y="3185832"/>
            <a:ext cx="20053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b="1" kern="0" dirty="0">
                <a:solidFill>
                  <a:srgbClr val="FFFFFF"/>
                </a:solidFill>
                <a:latin typeface="Arial"/>
                <a:cs typeface="Arial"/>
              </a:rPr>
              <a:t>Ян </a:t>
            </a:r>
            <a:r>
              <a:rPr lang="ru-RU" altLang="ru-RU" sz="1200" b="1" kern="0" dirty="0" err="1">
                <a:solidFill>
                  <a:srgbClr val="FFFFFF"/>
                </a:solidFill>
                <a:latin typeface="Arial"/>
                <a:cs typeface="Arial"/>
              </a:rPr>
              <a:t>Амос</a:t>
            </a:r>
            <a:r>
              <a:rPr lang="ru-RU" altLang="ru-RU" sz="1200" b="1" kern="0" dirty="0">
                <a:solidFill>
                  <a:srgbClr val="FFFFFF"/>
                </a:solidFill>
                <a:latin typeface="Arial"/>
                <a:cs typeface="Arial"/>
              </a:rPr>
              <a:t> КОМЕНСКИЙ</a:t>
            </a:r>
          </a:p>
          <a:p>
            <a:r>
              <a:rPr lang="ru-RU" altLang="ru-RU" sz="1200" b="1" i="1" kern="0" dirty="0">
                <a:solidFill>
                  <a:srgbClr val="FFFFFF"/>
                </a:solidFill>
                <a:latin typeface="Arial"/>
                <a:cs typeface="Arial"/>
              </a:rPr>
              <a:t>«Великая дидактика»</a:t>
            </a:r>
            <a:r>
              <a:rPr lang="ru-RU" altLang="ru-RU" sz="1600" b="1" i="1" kern="0" dirty="0">
                <a:solidFill>
                  <a:srgbClr val="FFFFFF"/>
                </a:solidFill>
                <a:latin typeface="Verdana"/>
                <a:cs typeface="Arial"/>
              </a:rPr>
              <a:t> </a:t>
            </a:r>
          </a:p>
          <a:p>
            <a:r>
              <a:rPr lang="ru-RU" altLang="ru-RU" sz="2800" b="1" i="1" kern="0" dirty="0">
                <a:solidFill>
                  <a:srgbClr val="FFFFFF"/>
                </a:solidFill>
                <a:latin typeface="Verdana"/>
                <a:cs typeface="Arial"/>
              </a:rPr>
              <a:t>1657</a:t>
            </a:r>
            <a:r>
              <a:rPr lang="ru-RU" altLang="ru-RU" sz="1600" b="1" i="1" kern="0" dirty="0">
                <a:solidFill>
                  <a:srgbClr val="FFFFFF"/>
                </a:solidFill>
                <a:latin typeface="Verdana"/>
                <a:cs typeface="Arial"/>
              </a:rPr>
              <a:t> </a:t>
            </a:r>
            <a:r>
              <a:rPr lang="ru-RU" altLang="ru-RU" sz="1200" b="1" i="1" kern="0" dirty="0">
                <a:solidFill>
                  <a:srgbClr val="FFFFFF"/>
                </a:solidFill>
                <a:latin typeface="Verdana"/>
                <a:cs typeface="Arial"/>
              </a:rPr>
              <a:t>год</a:t>
            </a:r>
            <a:endParaRPr lang="ru-RU" sz="1200" b="1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150" name="Picture 6" descr="http://www.spirit-ua.com/wp-content/uploads/comen.gif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1942" y="3140968"/>
            <a:ext cx="711426" cy="95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357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03512" y="0"/>
            <a:ext cx="1634480" cy="685800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endParaRPr lang="ru-RU" sz="1400" dirty="0">
              <a:solidFill>
                <a:srgbClr val="99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 descr="https://i.ytimg.com/vi/GmrKM8mTEVY/maxresdefaul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75" y="296062"/>
            <a:ext cx="3258245" cy="174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goods.kaypu.com/photo/53eeeac6d93a87235c047bd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6" y="4005064"/>
            <a:ext cx="1148952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836676" y="2038755"/>
            <a:ext cx="1368152" cy="1543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000" b="1" dirty="0">
                <a:solidFill>
                  <a:srgbClr val="990000"/>
                </a:solidFill>
                <a:latin typeface="Calibri"/>
                <a:ea typeface="Calibri"/>
                <a:cs typeface="Times New Roman"/>
              </a:rPr>
              <a:t>Алексей ЛЮБЖИН</a:t>
            </a:r>
            <a:endParaRPr lang="ru-RU" sz="2000" dirty="0">
              <a:solidFill>
                <a:srgbClr val="99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990000"/>
                </a:solidFill>
                <a:latin typeface="Calibri"/>
                <a:ea typeface="Calibri"/>
                <a:cs typeface="Times New Roman"/>
              </a:rPr>
              <a:t>историк образования          в России</a:t>
            </a:r>
            <a:endParaRPr lang="ru-RU" sz="1400" dirty="0">
              <a:solidFill>
                <a:srgbClr val="99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71864" y="259467"/>
            <a:ext cx="57606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   Если побеждает какой-либо принцип, </a:t>
            </a:r>
          </a:p>
          <a:p>
            <a:r>
              <a:rPr lang="ru-RU" sz="1600" b="1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а ему противоположный угнетается и гибнет, </a:t>
            </a:r>
          </a:p>
          <a:p>
            <a:r>
              <a:rPr lang="ru-RU" sz="1600" b="1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ничего хорошего из этого не выходит. </a:t>
            </a:r>
          </a:p>
          <a:p>
            <a:endParaRPr lang="ru-RU" sz="1600" b="1" i="1" dirty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r>
              <a:rPr lang="ru-RU" sz="1600" b="1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В педагогике это принципы </a:t>
            </a:r>
            <a:r>
              <a:rPr lang="ru-RU" sz="1600" b="1" i="1" dirty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свободы и принуждения</a:t>
            </a:r>
            <a:r>
              <a:rPr lang="ru-RU" sz="1600" b="1" i="1" dirty="0">
                <a:solidFill>
                  <a:srgbClr val="002060"/>
                </a:solidFill>
                <a:latin typeface="Arial"/>
                <a:ea typeface="Times New Roman"/>
                <a:cs typeface="Arial"/>
              </a:rPr>
              <a:t>, </a:t>
            </a:r>
            <a:r>
              <a:rPr lang="ru-RU" sz="1600" b="1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каждый из которых, будучи взят по отдельности, способен погубить дело на корню.</a:t>
            </a:r>
            <a:endParaRPr lang="ru-RU" sz="16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03713" y="2166224"/>
            <a:ext cx="7128792" cy="170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Мы продолжаем жить с советской школой, лишь слегка подретушированной.                                                                         </a:t>
            </a: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Между тем в постсоветскую эпоху  держалась эта школа только силой       своей колоссальной инерции;  и сейчас на наших глазах  эта инерция               начинает ослабевать, а школа — рассыпаться.</a:t>
            </a:r>
            <a:endParaRPr lang="ru-RU" sz="1400" i="1" dirty="0">
              <a:solidFill>
                <a:srgbClr val="000000"/>
              </a:solidFill>
              <a:latin typeface="Arial"/>
              <a:ea typeface="Calibri"/>
              <a:cs typeface="Times New Roman"/>
            </a:endParaRPr>
          </a:p>
          <a:p>
            <a:r>
              <a:rPr lang="ru-RU" sz="1600" b="1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Знания, которые не для ЕГЭ, а для длительного пользования                  выносят оттуда школьники, неуклонно приближаются к нулю</a:t>
            </a: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.</a:t>
            </a:r>
            <a:endParaRPr lang="ru-RU" sz="16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37993" y="3936197"/>
            <a:ext cx="729451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Школа, преподающая полезные для жизни вещи, — образовательный идеал младенческих обществ. </a:t>
            </a:r>
          </a:p>
          <a:p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Она ориентирована на «вершки», а не на «корешки»,                       и потому ей трудно поддерживать интеллектуальный уровень; </a:t>
            </a:r>
          </a:p>
          <a:p>
            <a:endParaRPr lang="ru-RU" sz="1600" i="1" dirty="0">
              <a:solidFill>
                <a:srgbClr val="000000"/>
              </a:solidFill>
              <a:latin typeface="Arial"/>
              <a:ea typeface="Times New Roman"/>
              <a:cs typeface="Arial"/>
            </a:endParaRPr>
          </a:p>
          <a:p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будучи массовой и единой, она дает каждому слишком мало того,      что потребуется именно ему, а доля того, что нужно всем и каждому, слишком незначительна, — и </a:t>
            </a:r>
            <a:r>
              <a:rPr lang="ru-RU" i="1" dirty="0">
                <a:solidFill>
                  <a:srgbClr val="2D2D8A">
                    <a:lumMod val="75000"/>
                  </a:srgbClr>
                </a:solidFill>
                <a:latin typeface="Arial"/>
                <a:ea typeface="Times New Roman"/>
                <a:cs typeface="Arial"/>
              </a:rPr>
              <a:t>она </a:t>
            </a:r>
            <a:r>
              <a:rPr lang="ru-RU" b="1" i="1" dirty="0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работает почти вхолостую,                                           усугубляя свою неэффективность </a:t>
            </a:r>
            <a:r>
              <a:rPr lang="ru-RU" b="1" i="1" u="sng" dirty="0" err="1">
                <a:solidFill>
                  <a:srgbClr val="FF0000"/>
                </a:solidFill>
                <a:latin typeface="Arial"/>
                <a:ea typeface="Times New Roman"/>
                <a:cs typeface="Arial"/>
              </a:rPr>
              <a:t>многопредметностью</a:t>
            </a:r>
            <a:r>
              <a:rPr lang="ru-RU" b="1" i="1" dirty="0">
                <a:solidFill>
                  <a:srgbClr val="2D2D8A">
                    <a:lumMod val="75000"/>
                  </a:srgbClr>
                </a:solidFill>
                <a:latin typeface="Arial"/>
                <a:ea typeface="Times New Roman"/>
                <a:cs typeface="Arial"/>
              </a:rPr>
              <a:t>.</a:t>
            </a:r>
            <a:endParaRPr lang="ru-RU" b="1" i="1" dirty="0">
              <a:solidFill>
                <a:srgbClr val="2D2D8A">
                  <a:lumMod val="75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101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Объект 2"/>
          <p:cNvSpPr>
            <a:spLocks noGrp="1"/>
          </p:cNvSpPr>
          <p:nvPr>
            <p:ph idx="1"/>
          </p:nvPr>
        </p:nvSpPr>
        <p:spPr>
          <a:xfrm>
            <a:off x="2173288" y="6172200"/>
            <a:ext cx="3048000" cy="609600"/>
          </a:xfrm>
        </p:spPr>
        <p:txBody>
          <a:bodyPr/>
          <a:lstStyle/>
          <a:p>
            <a:pPr marL="0" indent="0" algn="r">
              <a:buNone/>
            </a:pPr>
            <a:r>
              <a:rPr lang="ru-RU" altLang="ru-RU" sz="1400" b="1"/>
              <a:t>Воробьева Ирина Николаевна «Ликбез» 1966</a:t>
            </a:r>
            <a:endParaRPr lang="ru-RU" altLang="ru-RU" b="1"/>
          </a:p>
        </p:txBody>
      </p:sp>
      <p:pic>
        <p:nvPicPr>
          <p:cNvPr id="243715" name="Picture 2" descr="https://lh3.googleusercontent.com/-O1NSFgrJWe8/VhFd5kABDFI/AAAAAAACkLI/gb0QjXMkdQY/s840-Ic42/%2525D0%252592%2525D0%2525BE%2525D1%252580%2525D0%2525BE%2525D0%2525B1%2525D1%25258C%2525D0%2525B5%2525D0%2525B2%2525D0%2525B0%252520%2525D0%252598%2525D1%252580%2525D0%2525B8%2525D0%2525BD%2525D0%2525B0%252520%2525D0%25259D%2525D0%2525B8%2525D0%2525BA%2525D0%2525BE%2525D0%2525BB%2525D0%2525B0%2525D0%2525B5%2525D0%2525B2%2525D0%2525BD%2525D0%2525B0%252520%252528%2525D0%2525A0%2525D0%2525BE%2525D1%252581%2525D1%252581%2525D0%2525B8%2525D1%25258F%25252C%2525201932-1993%252529%252520%2525C2%2525AB%2525D0%25259B%2525D0%2525B8%2525D0%2525BA%2525D0%2525B1%2525D0%2525B5%2525D0%2525B7%2525C2%2525BB%2525201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0"/>
            <a:ext cx="5429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6" name="Picture 4" descr="https://avatars.mds.yandex.net/get-zen_doc/1578609/pub_5cc074a015df6000b3c1d3bc_5cc078708e370c00b366beff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27013"/>
            <a:ext cx="14097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7" name="Picture 6" descr="https://bidspirit-images.global.ssl.fastly.net/egorovs/cloned-images/121806/9/a_ignore_q_80_w_1000_c_limit_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1600200"/>
            <a:ext cx="310991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669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3408" y="-17253"/>
            <a:ext cx="3152236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63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60" y="2052593"/>
            <a:ext cx="2915728" cy="135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99081" y="338799"/>
            <a:ext cx="1905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kern="0" dirty="0">
                <a:solidFill>
                  <a:srgbClr val="993300"/>
                </a:solidFill>
                <a:latin typeface="Arial"/>
                <a:cs typeface="Arial"/>
              </a:rPr>
              <a:t>Школа как экосистема развивающихся детско-взрослых сообществ: </a:t>
            </a:r>
            <a:r>
              <a:rPr lang="ru-RU" sz="1000" b="1" kern="0" dirty="0" err="1">
                <a:solidFill>
                  <a:srgbClr val="993300"/>
                </a:solidFill>
                <a:latin typeface="Arial"/>
                <a:cs typeface="Arial"/>
              </a:rPr>
              <a:t>деятельностный</a:t>
            </a:r>
            <a:r>
              <a:rPr lang="ru-RU" sz="1000" b="1" kern="0" dirty="0">
                <a:solidFill>
                  <a:srgbClr val="993300"/>
                </a:solidFill>
                <a:latin typeface="Arial"/>
                <a:cs typeface="Arial"/>
              </a:rPr>
              <a:t> подход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kern="0" dirty="0">
                <a:solidFill>
                  <a:srgbClr val="993300"/>
                </a:solidFill>
                <a:latin typeface="Arial"/>
                <a:cs typeface="Arial"/>
              </a:rPr>
              <a:t>к проектированию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kern="0" dirty="0">
                <a:solidFill>
                  <a:srgbClr val="993300"/>
                </a:solidFill>
                <a:latin typeface="Arial"/>
                <a:cs typeface="Arial"/>
              </a:rPr>
              <a:t>школы будущего</a:t>
            </a:r>
            <a:endParaRPr lang="ru-RU" sz="1000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pic>
        <p:nvPicPr>
          <p:cNvPr id="963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002" y="214550"/>
            <a:ext cx="1062167" cy="154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4798" y="91085"/>
            <a:ext cx="5993202" cy="213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000" b="1" kern="0" dirty="0">
                <a:solidFill>
                  <a:srgbClr val="FF0000"/>
                </a:solidFill>
                <a:latin typeface="Arial"/>
                <a:cs typeface="Arial"/>
              </a:rPr>
              <a:t>    1.</a:t>
            </a:r>
            <a:r>
              <a:rPr lang="ru-RU" sz="1200" b="1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Образовательное пространство</a:t>
            </a:r>
            <a:endParaRPr lang="ru-RU" sz="1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Вместо </a:t>
            </a:r>
            <a:r>
              <a:rPr lang="ru-RU" sz="1200" kern="0" dirty="0">
                <a:solidFill>
                  <a:srgbClr val="FF0000"/>
                </a:solidFill>
                <a:latin typeface="Arial"/>
                <a:cs typeface="Arial"/>
              </a:rPr>
              <a:t>классов</a:t>
            </a: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 – </a:t>
            </a:r>
            <a:r>
              <a:rPr lang="ru-RU" sz="1200" kern="0" dirty="0">
                <a:solidFill>
                  <a:srgbClr val="00B050"/>
                </a:solidFill>
                <a:latin typeface="Arial"/>
                <a:cs typeface="Arial"/>
              </a:rPr>
              <a:t>павильоны-пространства</a:t>
            </a: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«Класс»  - пространство для фронтального урока с камерами для съемки и передачи на экраны происходящего;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«Театр» - театральная аудитория со сценой, мультимедийный театр;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«Сложные игры» - моделирующий павильон с дополненной реальностью;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«Наука» - экспериментальная лаборатория с научным оборудованием;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«Центр управления»  - зал для встреч проектных команд,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а также  телестудия, производственные станки и сельскохозяйственные участки.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34464" y="2209800"/>
            <a:ext cx="5943600" cy="1655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000" b="1" kern="0" dirty="0">
                <a:solidFill>
                  <a:srgbClr val="FF0000"/>
                </a:solidFill>
                <a:latin typeface="Arial"/>
                <a:cs typeface="Arial"/>
              </a:rPr>
              <a:t>     2.</a:t>
            </a:r>
            <a:r>
              <a:rPr lang="ru-RU" sz="2000" kern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Образовательный процесс</a:t>
            </a:r>
            <a:endParaRPr lang="ru-RU" sz="1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Вместо </a:t>
            </a:r>
            <a:r>
              <a:rPr lang="ru-RU" sz="1200" kern="0" dirty="0">
                <a:solidFill>
                  <a:srgbClr val="FF0000"/>
                </a:solidFill>
                <a:latin typeface="Arial"/>
                <a:cs typeface="Arial"/>
              </a:rPr>
              <a:t>классно-урочной системы </a:t>
            </a: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– </a:t>
            </a:r>
            <a:r>
              <a:rPr lang="ru-RU" sz="1200" kern="0" dirty="0">
                <a:solidFill>
                  <a:srgbClr val="00B050"/>
                </a:solidFill>
                <a:latin typeface="Arial"/>
                <a:cs typeface="Arial"/>
              </a:rPr>
              <a:t>детско-взрослое сообщество </a:t>
            </a: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с разным образовательными траекториями.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Вместо уроков «</a:t>
            </a:r>
            <a:r>
              <a:rPr lang="ru-RU" sz="1200" kern="0" dirty="0" err="1">
                <a:solidFill>
                  <a:srgbClr val="000000"/>
                </a:solidFill>
                <a:latin typeface="Arial"/>
                <a:cs typeface="Arial"/>
              </a:rPr>
              <a:t>хабы</a:t>
            </a: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 и узлы» включения учащихся в работу различных сетевых проектных и исследовательских сообществ при освоении предметного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и </a:t>
            </a:r>
            <a:r>
              <a:rPr lang="ru-RU" sz="1200" kern="0" dirty="0" err="1">
                <a:solidFill>
                  <a:srgbClr val="000000"/>
                </a:solidFill>
                <a:latin typeface="Arial"/>
                <a:cs typeface="Arial"/>
              </a:rPr>
              <a:t>метапредметного</a:t>
            </a: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 содержания образования. Работа в сменных группах.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12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08944" y="3657160"/>
            <a:ext cx="5943600" cy="99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000" b="1" kern="0" dirty="0">
                <a:solidFill>
                  <a:srgbClr val="FF0000"/>
                </a:solidFill>
                <a:latin typeface="Arial"/>
                <a:cs typeface="Arial"/>
              </a:rPr>
              <a:t>     3. </a:t>
            </a: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Содержание образования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Вместо </a:t>
            </a:r>
            <a:r>
              <a:rPr lang="ru-RU" sz="1200" kern="0" dirty="0">
                <a:solidFill>
                  <a:srgbClr val="FF0000"/>
                </a:solidFill>
                <a:latin typeface="Arial"/>
                <a:cs typeface="Arial"/>
              </a:rPr>
              <a:t>конкретных сведений по предметам </a:t>
            </a: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–  </a:t>
            </a:r>
            <a:r>
              <a:rPr lang="ru-RU" sz="1200" kern="0" dirty="0">
                <a:solidFill>
                  <a:srgbClr val="00B050"/>
                </a:solidFill>
                <a:latin typeface="Arial"/>
                <a:cs typeface="Arial"/>
              </a:rPr>
              <a:t>интегративная система </a:t>
            </a:r>
            <a:r>
              <a:rPr lang="ru-RU" sz="1200" kern="0" dirty="0" err="1">
                <a:solidFill>
                  <a:srgbClr val="000000"/>
                </a:solidFill>
                <a:latin typeface="Arial"/>
                <a:cs typeface="Arial"/>
              </a:rPr>
              <a:t>деятельностного</a:t>
            </a: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 содержания. Интеграция тем и индивидуальные учебные планы.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98880" y="4648200"/>
            <a:ext cx="5945038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000" b="1" kern="0" dirty="0">
                <a:solidFill>
                  <a:srgbClr val="FF0000"/>
                </a:solidFill>
                <a:latin typeface="Arial"/>
                <a:cs typeface="Arial"/>
              </a:rPr>
              <a:t>     4. </a:t>
            </a: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Интеграция  общего и дополнительного образования</a:t>
            </a:r>
            <a:endParaRPr lang="ru-RU" sz="1400" b="1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Ученики сами выбирают курсы, проекты и исследовательские темы.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В дополнительном образовании выявляются проблемы в знаниях, которые устраняют сами же ученики.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5838" y="5715001"/>
            <a:ext cx="5927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kern="0" dirty="0">
                <a:solidFill>
                  <a:srgbClr val="FF0000"/>
                </a:solidFill>
                <a:latin typeface="Arial"/>
                <a:cs typeface="Arial"/>
              </a:rPr>
              <a:t>     5. </a:t>
            </a:r>
            <a:r>
              <a:rPr lang="ru-RU" sz="1400" b="1" kern="0" dirty="0">
                <a:solidFill>
                  <a:srgbClr val="000000"/>
                </a:solidFill>
                <a:latin typeface="Arial"/>
                <a:cs typeface="Arial"/>
              </a:rPr>
              <a:t>Формирование идентичности</a:t>
            </a:r>
            <a:endParaRPr lang="ru-RU" sz="1400" b="1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000000"/>
                </a:solidFill>
                <a:latin typeface="Arial"/>
                <a:cs typeface="Arial"/>
              </a:rPr>
              <a:t>Осознание своей социокультурной и цивилизационной идентичности при коммуникации и вхождение в зарубежные сообщества и международные группы.</a:t>
            </a:r>
            <a:endParaRPr lang="ru-RU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63590" name="Picture 6" descr="http://eduugmk.com/upload/inzheneriada/%D0%93%D1%80%D0%BE%D0%BC%D1%8B%D0%BA%D0%B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r="29412"/>
          <a:stretch/>
        </p:blipFill>
        <p:spPr bwMode="auto">
          <a:xfrm>
            <a:off x="1676001" y="3849626"/>
            <a:ext cx="860370" cy="8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3592" name="Picture 8" descr="https://i.ytimg.com/vi/mkY_5jv5__w/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0" t="11447" r="37052" b="37686"/>
          <a:stretch/>
        </p:blipFill>
        <p:spPr bwMode="auto">
          <a:xfrm>
            <a:off x="3737240" y="3817600"/>
            <a:ext cx="846583" cy="91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3594" name="Picture 10" descr="https://psyjournals.ru/files/109311/RubtsovV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2" t="15950" r="29505" b="8858"/>
          <a:stretch/>
        </p:blipFill>
        <p:spPr bwMode="auto">
          <a:xfrm>
            <a:off x="2711275" y="3849625"/>
            <a:ext cx="829673" cy="8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08806" y="4775928"/>
            <a:ext cx="13105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kern="0" dirty="0">
                <a:solidFill>
                  <a:srgbClr val="993300"/>
                </a:solidFill>
                <a:latin typeface="Arial"/>
                <a:cs typeface="Arial"/>
              </a:rPr>
              <a:t>Юрий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kern="0" dirty="0">
                <a:solidFill>
                  <a:srgbClr val="993300"/>
                </a:solidFill>
                <a:latin typeface="Arial"/>
                <a:cs typeface="Arial"/>
              </a:rPr>
              <a:t>ГРОМЫКО</a:t>
            </a:r>
            <a:r>
              <a:rPr lang="ru-RU" sz="1000" kern="0" dirty="0">
                <a:solidFill>
                  <a:srgbClr val="993300"/>
                </a:solidFill>
                <a:latin typeface="Arial"/>
                <a:cs typeface="Arial"/>
              </a:rPr>
              <a:t>,</a:t>
            </a:r>
            <a:endParaRPr lang="ru-RU" sz="1000" b="1" kern="0" dirty="0">
              <a:solidFill>
                <a:srgbClr val="993300"/>
              </a:solidFill>
              <a:latin typeface="Arial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kern="0" dirty="0">
                <a:solidFill>
                  <a:srgbClr val="993300"/>
                </a:solidFill>
                <a:latin typeface="Arial"/>
                <a:cs typeface="Arial"/>
              </a:rPr>
              <a:t>директор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kern="0" dirty="0">
                <a:solidFill>
                  <a:srgbClr val="993300"/>
                </a:solidFill>
                <a:latin typeface="Arial"/>
                <a:cs typeface="Arial"/>
              </a:rPr>
              <a:t>Института опережающих исследований «Управление человеческими ресурсами»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kern="0" dirty="0">
                <a:solidFill>
                  <a:srgbClr val="993300"/>
                </a:solidFill>
                <a:latin typeface="Arial"/>
                <a:cs typeface="Arial"/>
              </a:rPr>
              <a:t>им. Е.Л. </a:t>
            </a:r>
            <a:r>
              <a:rPr lang="ru-RU" sz="900" kern="0" dirty="0" err="1">
                <a:solidFill>
                  <a:srgbClr val="993300"/>
                </a:solidFill>
                <a:latin typeface="Arial"/>
                <a:cs typeface="Arial"/>
              </a:rPr>
              <a:t>Шифферса</a:t>
            </a:r>
            <a:endParaRPr lang="ru-RU" sz="900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6372" y="4773666"/>
            <a:ext cx="1149983" cy="941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solidFill>
                  <a:srgbClr val="993300"/>
                </a:solidFill>
                <a:latin typeface="Arial"/>
                <a:cs typeface="Arial"/>
              </a:rPr>
              <a:t>Виталий РУБЦОВ</a:t>
            </a:r>
            <a:r>
              <a:rPr lang="ru-RU" sz="1000" dirty="0">
                <a:solidFill>
                  <a:srgbClr val="993300"/>
                </a:solidFill>
                <a:latin typeface="Arial"/>
                <a:cs typeface="Arial"/>
              </a:rPr>
              <a:t>,</a:t>
            </a:r>
            <a:endParaRPr lang="ru-RU" sz="1000" b="1" dirty="0">
              <a:solidFill>
                <a:srgbClr val="993300"/>
              </a:solidFill>
              <a:latin typeface="Arial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rgbClr val="993300"/>
                </a:solidFill>
                <a:latin typeface="Arial"/>
                <a:cs typeface="Arial"/>
              </a:rPr>
              <a:t>академик РАО,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rgbClr val="993300"/>
                </a:solidFill>
                <a:latin typeface="Arial"/>
                <a:cs typeface="Arial"/>
              </a:rPr>
              <a:t>президент МГППУ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86355" y="4772253"/>
            <a:ext cx="1005376" cy="757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dirty="0">
                <a:solidFill>
                  <a:srgbClr val="993300"/>
                </a:solidFill>
                <a:latin typeface="Arial"/>
                <a:cs typeface="Arial"/>
              </a:rPr>
              <a:t>Аркадий МАРГОЛИС</a:t>
            </a:r>
            <a:r>
              <a:rPr lang="ru-RU" sz="1000" dirty="0">
                <a:solidFill>
                  <a:srgbClr val="993300"/>
                </a:solidFill>
                <a:latin typeface="Arial"/>
                <a:cs typeface="Arial"/>
              </a:rPr>
              <a:t>, ректор МГППУ</a:t>
            </a:r>
            <a:endParaRPr lang="ru-RU" sz="1000" b="1" dirty="0">
              <a:solidFill>
                <a:srgbClr val="9933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0037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0"/>
            <a:ext cx="9144000" cy="914400"/>
          </a:xfrm>
          <a:prstGeom prst="rect">
            <a:avLst/>
          </a:prstGeom>
          <a:solidFill>
            <a:srgbClr val="FFFFCC"/>
          </a:solidFill>
          <a:ln>
            <a:solidFill>
              <a:srgbClr val="FAFD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  <a:latin typeface="Comic Sans MS" panose="030F0702030302020204" pitchFamily="66" charset="0"/>
                <a:cs typeface="Arial"/>
              </a:rPr>
              <a:t>           </a:t>
            </a:r>
            <a:r>
              <a:rPr lang="ru-RU" b="1" dirty="0">
                <a:solidFill>
                  <a:srgbClr val="993300"/>
                </a:solidFill>
                <a:latin typeface="Arial"/>
                <a:cs typeface="Arial"/>
              </a:rPr>
              <a:t>Личностно и социально значимые результаты образования</a:t>
            </a:r>
            <a:endParaRPr lang="ru-RU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1841500" y="1700213"/>
            <a:ext cx="2501900" cy="96996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           ЮНЕСКО</a:t>
            </a:r>
            <a:endParaRPr lang="ru-RU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1841500" y="2763838"/>
            <a:ext cx="2501900" cy="969962"/>
          </a:xfrm>
          <a:prstGeom prst="rightArrow">
            <a:avLst/>
          </a:prstGeom>
          <a:solidFill>
            <a:srgbClr val="B972A0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ru-RU" b="1" kern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         ФГОС</a:t>
            </a:r>
            <a:endParaRPr lang="ru-RU" b="1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1841500" y="3829051"/>
            <a:ext cx="2501900" cy="969963"/>
          </a:xfrm>
          <a:prstGeom prst="rightArrow">
            <a:avLst/>
          </a:prstGeom>
          <a:solidFill>
            <a:srgbClr val="FFFCF3">
              <a:lumMod val="9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ru-RU" b="1" kern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           SOFT SKILLS</a:t>
            </a:r>
            <a:endParaRPr lang="ru-RU" b="1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841500" y="4876801"/>
            <a:ext cx="2501900" cy="1147763"/>
          </a:xfrm>
          <a:prstGeom prst="rightArrow">
            <a:avLst/>
          </a:prstGeom>
          <a:solidFill>
            <a:srgbClr val="8BC58A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ru-RU" sz="1400" b="1" kern="0" dirty="0">
                <a:solidFill>
                  <a:prstClr val="black"/>
                </a:solidFill>
                <a:latin typeface="Arial"/>
                <a:cs typeface="Arial"/>
              </a:rPr>
              <a:t>   	ЛИЧНОСТНЫЙ                      	ПОТЕНЦИАЛ</a:t>
            </a:r>
          </a:p>
        </p:txBody>
      </p:sp>
      <p:pic>
        <p:nvPicPr>
          <p:cNvPr id="259079" name="Picture 4" descr="https://i.ya-webdesign.com/images/wilderness-vector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4" y="1924051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0" name="Picture 6" descr="http://sbiblio.com/pictures/lingvostranovedcheskiy/418-557_(426-565)_img_2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275"/>
          <a:stretch>
            <a:fillRect/>
          </a:stretch>
        </p:blipFill>
        <p:spPr bwMode="auto">
          <a:xfrm>
            <a:off x="2001838" y="3041650"/>
            <a:ext cx="4254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1" name="Picture 8" descr="https://yt3.ggpht.com/a/AGF-l79MvLIWxsK1G37bZqpjwe8IV5UqoB7Kt54WjQ=s900-mo-c-c0xffffffff-rj-k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1" y="4098926"/>
            <a:ext cx="41751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19600" y="1741488"/>
            <a:ext cx="6172200" cy="88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Личностные качества и ценности, </a:t>
            </a:r>
            <a:r>
              <a:rPr lang="ru-RU" sz="140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инновационность</a:t>
            </a:r>
            <a:r>
              <a:rPr lang="ru-RU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и креативность, </a:t>
            </a:r>
            <a:r>
              <a:rPr lang="ru-RU" sz="1400" b="1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коммуникация и сотрудничество</a:t>
            </a:r>
            <a:r>
              <a:rPr lang="ru-RU" sz="140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, лидерство и ответственность, мотивация к труду</a:t>
            </a:r>
            <a:endParaRPr lang="ru-RU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19600" y="2803525"/>
            <a:ext cx="6172200" cy="890588"/>
          </a:xfrm>
          <a:prstGeom prst="rect">
            <a:avLst/>
          </a:prstGeom>
          <a:solidFill>
            <a:srgbClr val="B972A0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dirty="0">
                <a:solidFill>
                  <a:srgbClr val="333333"/>
                </a:solidFill>
                <a:cs typeface="Calibri" pitchFamily="34" charset="0"/>
              </a:rPr>
              <a:t>Способность к саморазвитию и личностному самоопределению, значимые </a:t>
            </a:r>
            <a:r>
              <a:rPr lang="ru-RU" altLang="ru-RU" sz="1400" b="1" dirty="0">
                <a:solidFill>
                  <a:srgbClr val="333333"/>
                </a:solidFill>
                <a:cs typeface="Calibri" pitchFamily="34" charset="0"/>
              </a:rPr>
              <a:t>социальные и межличностные отношения</a:t>
            </a:r>
            <a:r>
              <a:rPr lang="ru-RU" altLang="ru-RU" sz="1400" dirty="0">
                <a:solidFill>
                  <a:srgbClr val="333333"/>
                </a:solidFill>
                <a:cs typeface="Calibri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dirty="0">
                <a:solidFill>
                  <a:srgbClr val="333333"/>
                </a:solidFill>
                <a:cs typeface="Calibri" pitchFamily="34" charset="0"/>
              </a:rPr>
              <a:t>ценностно-смысловые установки, личностные и гражданские позиции, </a:t>
            </a:r>
            <a:r>
              <a:rPr lang="ru-RU" altLang="ru-RU" sz="1400" b="1" dirty="0">
                <a:solidFill>
                  <a:srgbClr val="333333"/>
                </a:solidFill>
                <a:cs typeface="Calibri" pitchFamily="34" charset="0"/>
              </a:rPr>
              <a:t>социальные компетенции</a:t>
            </a:r>
            <a:endParaRPr lang="ru-RU" altLang="ru-RU" sz="1400" b="1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19600" y="3870325"/>
            <a:ext cx="6172200" cy="889000"/>
          </a:xfrm>
          <a:prstGeom prst="rect">
            <a:avLst/>
          </a:prstGeom>
          <a:solidFill>
            <a:srgbClr val="FFFCF3">
              <a:lumMod val="9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>
                <a:solidFill>
                  <a:srgbClr val="000000"/>
                </a:solidFill>
                <a:cs typeface="Calibri" pitchFamily="34" charset="0"/>
              </a:rPr>
              <a:t>Знания, умения, навыки и мотивационные характеристики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>
                <a:solidFill>
                  <a:srgbClr val="000000"/>
                </a:solidFill>
                <a:cs typeface="Calibri" pitchFamily="34" charset="0"/>
              </a:rPr>
              <a:t>в сфере </a:t>
            </a:r>
            <a:r>
              <a:rPr lang="ru-RU" altLang="ru-RU" sz="1400" b="1">
                <a:solidFill>
                  <a:srgbClr val="000000"/>
                </a:solidFill>
                <a:cs typeface="Calibri" pitchFamily="34" charset="0"/>
              </a:rPr>
              <a:t>взаимодействия между людьми</a:t>
            </a:r>
            <a:r>
              <a:rPr lang="ru-RU" altLang="ru-RU" sz="1400">
                <a:solidFill>
                  <a:srgbClr val="000000"/>
                </a:solidFill>
                <a:cs typeface="Calibri" pitchFamily="34" charset="0"/>
              </a:rPr>
              <a:t>, умение убеждать,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>
                <a:solidFill>
                  <a:srgbClr val="000000"/>
                </a:solidFill>
                <a:cs typeface="Calibri" pitchFamily="34" charset="0"/>
              </a:rPr>
              <a:t>ведение переговоров, лидерство и эмоциональный интеллект</a:t>
            </a: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43400" y="4943476"/>
            <a:ext cx="6248400" cy="1000125"/>
          </a:xfrm>
          <a:prstGeom prst="rect">
            <a:avLst/>
          </a:prstGeom>
          <a:solidFill>
            <a:srgbClr val="8BC58A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Автономная каузальность, жизнестойкость, </a:t>
            </a:r>
            <a:r>
              <a:rPr lang="ru-RU" sz="1400" kern="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самоэффективность</a:t>
            </a:r>
            <a:r>
              <a:rPr lang="ru-RU" sz="1400" kern="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, атрибутивный оптимизм, контроль за действием, </a:t>
            </a:r>
          </a:p>
          <a:p>
            <a:pPr algn="ctr" defTabSz="457200">
              <a:defRPr/>
            </a:pPr>
            <a:r>
              <a:rPr lang="ru-RU" sz="1400" kern="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толерантность к неопределенности </a:t>
            </a:r>
            <a:endParaRPr lang="ru-RU" sz="1400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59086" name="Picture 16" descr="https://amrita-infomed.ru/wp-content/uploads/tvorcheskij-potencial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8" t="7965" r="22115" b="3270"/>
          <a:stretch>
            <a:fillRect/>
          </a:stretch>
        </p:blipFill>
        <p:spPr bwMode="auto">
          <a:xfrm>
            <a:off x="1966913" y="5221289"/>
            <a:ext cx="3683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771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6063" y="404814"/>
            <a:ext cx="9144001" cy="720725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996600"/>
                </a:solidFill>
                <a:latin typeface="Arial"/>
                <a:cs typeface="Arial"/>
              </a:rPr>
              <a:t> 				</a:t>
            </a:r>
            <a:endParaRPr lang="ru-RU" sz="2000" dirty="0">
              <a:solidFill>
                <a:srgbClr val="996600"/>
              </a:solidFill>
              <a:latin typeface="Arial"/>
              <a:cs typeface="Arial"/>
            </a:endParaRPr>
          </a:p>
        </p:txBody>
      </p:sp>
      <p:pic>
        <p:nvPicPr>
          <p:cNvPr id="260099" name="Picture 8" descr="https://ic.pics.livejournal.com/zlobnig_v_2/57575704/76835/76835_9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50162"/>
          <a:stretch>
            <a:fillRect/>
          </a:stretch>
        </p:blipFill>
        <p:spPr bwMode="auto">
          <a:xfrm>
            <a:off x="6816725" y="1554163"/>
            <a:ext cx="3608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1950" y="2697164"/>
            <a:ext cx="3455988" cy="4073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000000"/>
                </a:solidFill>
                <a:latin typeface="Arial"/>
                <a:cs typeface="Arial"/>
              </a:rPr>
              <a:t>   Отменить</a:t>
            </a:r>
            <a:r>
              <a:rPr lang="ru-RU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algn="r">
              <a:defRPr/>
            </a:pPr>
            <a:r>
              <a:rPr lang="ru-RU" sz="2000" dirty="0">
                <a:solidFill>
                  <a:srgbClr val="FF0000"/>
                </a:solidFill>
                <a:latin typeface="Arial"/>
                <a:cs typeface="Arial"/>
              </a:rPr>
              <a:t>классно-урочную систему, </a:t>
            </a:r>
          </a:p>
          <a:p>
            <a:pPr algn="r">
              <a:defRPr/>
            </a:pPr>
            <a:r>
              <a:rPr lang="ru-RU" sz="2000" dirty="0">
                <a:solidFill>
                  <a:srgbClr val="FF0000"/>
                </a:solidFill>
                <a:latin typeface="Arial"/>
                <a:cs typeface="Arial"/>
              </a:rPr>
              <a:t>стандарты программ,</a:t>
            </a:r>
          </a:p>
          <a:p>
            <a:pPr algn="r">
              <a:defRPr/>
            </a:pPr>
            <a:r>
              <a:rPr lang="ru-RU" sz="2000" dirty="0">
                <a:solidFill>
                  <a:srgbClr val="FF0000"/>
                </a:solidFill>
                <a:latin typeface="Arial"/>
                <a:cs typeface="Arial"/>
              </a:rPr>
              <a:t>оценки</a:t>
            </a:r>
            <a:r>
              <a:rPr lang="ru-RU" sz="2000" dirty="0">
                <a:solidFill>
                  <a:srgbClr val="000000"/>
                </a:solidFill>
                <a:latin typeface="Arial"/>
                <a:cs typeface="Arial"/>
              </a:rPr>
              <a:t> и </a:t>
            </a:r>
            <a:r>
              <a:rPr lang="ru-RU" sz="3600" dirty="0">
                <a:solidFill>
                  <a:srgbClr val="FF0000"/>
                </a:solidFill>
                <a:latin typeface="Arial"/>
                <a:cs typeface="Arial"/>
              </a:rPr>
              <a:t>школы</a:t>
            </a:r>
            <a:r>
              <a:rPr lang="ru-RU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algn="r">
              <a:defRPr/>
            </a:pP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в их сегодняшнем понимании</a:t>
            </a:r>
            <a:r>
              <a:rPr lang="ru-RU" sz="2000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algn="r">
              <a:defRPr/>
            </a:pPr>
            <a:endParaRPr lang="ru-RU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r">
              <a:defRPr/>
            </a:pP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У детей должны быть </a:t>
            </a:r>
            <a:r>
              <a:rPr lang="ru-RU" b="1" dirty="0">
                <a:solidFill>
                  <a:srgbClr val="00B050"/>
                </a:solidFill>
                <a:latin typeface="Arial"/>
                <a:cs typeface="Arial"/>
              </a:rPr>
              <a:t>индивидуальные траектории</a:t>
            </a:r>
            <a:r>
              <a:rPr lang="ru-RU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</a:p>
          <a:p>
            <a:pPr algn="r">
              <a:defRPr/>
            </a:pP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получения знаний</a:t>
            </a:r>
            <a:r>
              <a:rPr lang="ru-RU" sz="20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260101" name="Picture 10" descr="https://s.alicdn.com/@sc01/kf/HTB1kS8UK9zqK1RjSZPxq6A4tVXa8/CLGB160-weichai-170hp-Bulldozer-Liugong-Bulldozer-Br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3678" y="2130248"/>
            <a:ext cx="936748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816225"/>
            <a:ext cx="5272088" cy="395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10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9" y="46747"/>
            <a:ext cx="2898775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104" name="Picture 4" descr="https://ruskline.ru/images/cms/data/dokumenty/op_r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6" y="1382714"/>
            <a:ext cx="12731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A8A54F9-6D2F-450D-958B-A50971DF2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58" y="5670650"/>
            <a:ext cx="75935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33ACB576-F08B-4D61-A02D-63127AF324B3}"/>
              </a:ext>
            </a:extLst>
          </p:cNvPr>
          <p:cNvCxnSpPr>
            <a:cxnSpLocks/>
          </p:cNvCxnSpPr>
          <p:nvPr/>
        </p:nvCxnSpPr>
        <p:spPr>
          <a:xfrm flipH="1">
            <a:off x="2264788" y="2935652"/>
            <a:ext cx="2031013" cy="27349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927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4" descr="https://ntm13.ru/wp-content/uploads/2019/02/57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470025"/>
            <a:ext cx="151288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0" y="0"/>
            <a:ext cx="9144000" cy="9144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996600"/>
                </a:solidFill>
                <a:latin typeface="Arial"/>
                <a:ea typeface="Calibri"/>
                <a:cs typeface="Times New Roman"/>
              </a:rPr>
              <a:t>Форсайт-проект «Образование 2030»</a:t>
            </a:r>
            <a:endParaRPr lang="ru-RU" dirty="0">
              <a:solidFill>
                <a:srgbClr val="996600"/>
              </a:solidFill>
              <a:latin typeface="Arial"/>
              <a:cs typeface="Arial"/>
            </a:endParaRPr>
          </a:p>
        </p:txBody>
      </p:sp>
      <p:pic>
        <p:nvPicPr>
          <p:cNvPr id="261124" name="Picture 2" descr="https://storage.tpu.ru/common/2018/03/30/SKXGAa5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990600"/>
            <a:ext cx="1020763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5" name="Picture 6" descr="https://image3.slideserve.com/7057417/slide5-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617788"/>
            <a:ext cx="5322888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03389" y="2590801"/>
            <a:ext cx="3671887" cy="3933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rgbClr val="000000"/>
                </a:solidFill>
                <a:latin typeface="Arial"/>
                <a:cs typeface="Arial"/>
              </a:rPr>
              <a:t>Смена оснований образования 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– </a:t>
            </a:r>
          </a:p>
          <a:p>
            <a:pPr>
              <a:defRPr/>
            </a:pPr>
            <a:r>
              <a:rPr lang="ru-RU" sz="1400" dirty="0">
                <a:solidFill>
                  <a:srgbClr val="FF0000"/>
                </a:solidFill>
                <a:latin typeface="Arial"/>
                <a:cs typeface="Arial"/>
              </a:rPr>
              <a:t>от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Arial"/>
                <a:cs typeface="Arial"/>
              </a:rPr>
              <a:t>дисциплинарного образования </a:t>
            </a:r>
          </a:p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под индустриальный тип общества </a:t>
            </a:r>
          </a:p>
          <a:p>
            <a:pPr>
              <a:defRPr/>
            </a:pPr>
            <a:r>
              <a:rPr lang="ru-RU" sz="1400" dirty="0">
                <a:solidFill>
                  <a:srgbClr val="008000"/>
                </a:solidFill>
                <a:latin typeface="Arial"/>
                <a:cs typeface="Arial"/>
              </a:rPr>
              <a:t>к </a:t>
            </a:r>
            <a:r>
              <a:rPr lang="ru-RU" sz="1400" b="1" dirty="0">
                <a:solidFill>
                  <a:srgbClr val="008000"/>
                </a:solidFill>
                <a:latin typeface="Arial"/>
                <a:cs typeface="Arial"/>
              </a:rPr>
              <a:t>инновационному</a:t>
            </a:r>
            <a:r>
              <a:rPr lang="ru-RU" sz="1400" dirty="0">
                <a:solidFill>
                  <a:srgbClr val="008000"/>
                </a:solidFill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ru-RU" sz="1400" dirty="0">
              <a:solidFill>
                <a:srgbClr val="008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1600" b="1" dirty="0">
                <a:solidFill>
                  <a:srgbClr val="000000"/>
                </a:solidFill>
                <a:latin typeface="Arial"/>
                <a:cs typeface="Arial"/>
              </a:rPr>
              <a:t>Смена «</a:t>
            </a:r>
            <a:r>
              <a:rPr lang="ru-RU" sz="1600" b="1" dirty="0" err="1">
                <a:solidFill>
                  <a:srgbClr val="000000"/>
                </a:solidFill>
                <a:latin typeface="Arial"/>
                <a:cs typeface="Arial"/>
              </a:rPr>
              <a:t>знаниевой</a:t>
            </a:r>
            <a:r>
              <a:rPr lang="ru-RU" sz="1600" b="1" dirty="0">
                <a:solidFill>
                  <a:srgbClr val="000000"/>
                </a:solidFill>
                <a:latin typeface="Arial"/>
                <a:cs typeface="Arial"/>
              </a:rPr>
              <a:t>» схемы образования 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>
              <a:defRPr/>
            </a:pPr>
            <a:r>
              <a:rPr lang="ru-RU" sz="1400" dirty="0">
                <a:solidFill>
                  <a:srgbClr val="FF0000"/>
                </a:solidFill>
                <a:latin typeface="Arial"/>
                <a:cs typeface="Arial"/>
              </a:rPr>
              <a:t>от предметов </a:t>
            </a:r>
          </a:p>
          <a:p>
            <a:pPr>
              <a:defRPr/>
            </a:pPr>
            <a:r>
              <a:rPr lang="ru-RU" sz="1400" dirty="0">
                <a:solidFill>
                  <a:srgbClr val="008000"/>
                </a:solidFill>
                <a:latin typeface="Arial"/>
                <a:cs typeface="Arial"/>
              </a:rPr>
              <a:t>к выделению и </a:t>
            </a:r>
            <a:r>
              <a:rPr lang="ru-RU" sz="1400" b="1" dirty="0">
                <a:solidFill>
                  <a:srgbClr val="008000"/>
                </a:solidFill>
                <a:latin typeface="Arial"/>
                <a:cs typeface="Arial"/>
              </a:rPr>
              <a:t>развитию способностей 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(де-профессионализация общества).</a:t>
            </a:r>
          </a:p>
          <a:p>
            <a:pPr>
              <a:defRPr/>
            </a:pP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latin typeface="Arial"/>
                <a:cs typeface="Arial"/>
              </a:rPr>
              <a:t>Образование </a:t>
            </a:r>
          </a:p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latin typeface="Arial"/>
                <a:cs typeface="Arial"/>
              </a:rPr>
              <a:t>на продолжении </a:t>
            </a:r>
          </a:p>
          <a:p>
            <a:pPr>
              <a:defRPr/>
            </a:pPr>
            <a:r>
              <a:rPr lang="ru-RU" sz="2000" dirty="0">
                <a:solidFill>
                  <a:srgbClr val="C00000"/>
                </a:solidFill>
                <a:latin typeface="Arial"/>
                <a:cs typeface="Arial"/>
              </a:rPr>
              <a:t>всей жизни – </a:t>
            </a:r>
            <a:r>
              <a:rPr lang="ru-RU" sz="2000" b="1" dirty="0">
                <a:solidFill>
                  <a:srgbClr val="C00000"/>
                </a:solidFill>
                <a:latin typeface="Arial"/>
                <a:cs typeface="Arial"/>
              </a:rPr>
              <a:t>образование </a:t>
            </a:r>
          </a:p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latin typeface="Arial"/>
                <a:cs typeface="Arial"/>
              </a:rPr>
              <a:t>как способ жизни</a:t>
            </a:r>
          </a:p>
          <a:p>
            <a:pPr>
              <a:defRPr/>
            </a:pP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6112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1125538"/>
            <a:ext cx="171926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8" name="Picture 11" descr="https://www.vyatsu.ru/uploads/2019/09/27/skolkov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50" y="1898650"/>
            <a:ext cx="922338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9" name="Picture 10" descr="https://cf.ppt-online.org/files1/slide/z/ZlcrTBgVb5dCwYXnoh0k8pjePtxN19Hay3fMDvJ4A7/slide-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21860" r="13628" b="31834"/>
          <a:stretch>
            <a:fillRect/>
          </a:stretch>
        </p:blipFill>
        <p:spPr bwMode="auto">
          <a:xfrm>
            <a:off x="3992564" y="1125538"/>
            <a:ext cx="4206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9718D-EAF6-4CE7-A1D6-2E675A3F8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45" y="1125538"/>
            <a:ext cx="171926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F59D34F-3EF7-451E-B02E-4DAC6D970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30" y="5013176"/>
            <a:ext cx="365506" cy="4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740DC2C-0794-4F82-B6E9-DC6935354737}"/>
              </a:ext>
            </a:extLst>
          </p:cNvPr>
          <p:cNvCxnSpPr>
            <a:cxnSpLocks/>
          </p:cNvCxnSpPr>
          <p:nvPr/>
        </p:nvCxnSpPr>
        <p:spPr>
          <a:xfrm>
            <a:off x="2864150" y="2420938"/>
            <a:ext cx="1756541" cy="25922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30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0" y="608013"/>
            <a:ext cx="9144000" cy="10668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62147" name="Picture 2" descr="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" b="15114"/>
          <a:stretch>
            <a:fillRect/>
          </a:stretch>
        </p:blipFill>
        <p:spPr bwMode="auto">
          <a:xfrm>
            <a:off x="4306888" y="2063751"/>
            <a:ext cx="6361112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t="19292" r="7468" b="16400"/>
          <a:stretch>
            <a:fillRect/>
          </a:stretch>
        </p:blipFill>
        <p:spPr bwMode="auto">
          <a:xfrm>
            <a:off x="2517775" y="2063750"/>
            <a:ext cx="1804988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9" name="Picture 5" descr="https://www.ridus.ru/images/2019/10/19/994171/large_2_54b975f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2685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углом 3"/>
          <p:cNvSpPr/>
          <p:nvPr/>
        </p:nvSpPr>
        <p:spPr>
          <a:xfrm flipH="1">
            <a:off x="5984876" y="4411663"/>
            <a:ext cx="563563" cy="914400"/>
          </a:xfrm>
          <a:prstGeom prst="bentArrow">
            <a:avLst/>
          </a:prstGeom>
          <a:solidFill>
            <a:schemeClr val="bg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5800" y="5270500"/>
            <a:ext cx="2165350" cy="10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>
                    <a:lumMod val="50000"/>
                  </a:srgbClr>
                </a:solidFill>
                <a:latin typeface="Arial"/>
                <a:cs typeface="Arial"/>
              </a:rPr>
              <a:t>SAT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FFFF">
                    <a:lumMod val="50000"/>
                  </a:srgbClr>
                </a:solidFill>
                <a:latin typeface="Arial"/>
                <a:cs typeface="Arial"/>
              </a:rPr>
              <a:t>«Академический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FFFF">
                    <a:lumMod val="50000"/>
                  </a:srgbClr>
                </a:solidFill>
                <a:latin typeface="Arial"/>
                <a:cs typeface="Arial"/>
              </a:rPr>
              <a:t> оценочный тест»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FFFF">
                    <a:lumMod val="50000"/>
                  </a:srgbClr>
                </a:solidFill>
                <a:latin typeface="Arial"/>
                <a:cs typeface="Arial"/>
              </a:rPr>
              <a:t> (</a:t>
            </a:r>
            <a:r>
              <a:rPr lang="ru-RU" sz="1200" b="1" dirty="0">
                <a:solidFill>
                  <a:srgbClr val="FFFFFF">
                    <a:lumMod val="50000"/>
                  </a:srgbClr>
                </a:solidFill>
                <a:latin typeface="Arial"/>
                <a:cs typeface="Arial"/>
              </a:rPr>
              <a:t>вступительный экзамен</a:t>
            </a:r>
            <a:r>
              <a:rPr lang="ru-RU" sz="1200" dirty="0">
                <a:solidFill>
                  <a:srgbClr val="FFFFFF">
                    <a:lumMod val="50000"/>
                  </a:srgbClr>
                </a:solidFill>
                <a:latin typeface="Arial"/>
                <a:cs typeface="Arial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FFFF">
                    <a:lumMod val="50000"/>
                  </a:srgbClr>
                </a:solidFill>
                <a:latin typeface="Arial"/>
                <a:cs typeface="Arial"/>
              </a:rPr>
              <a:t>в США)</a:t>
            </a:r>
          </a:p>
        </p:txBody>
      </p:sp>
      <p:pic>
        <p:nvPicPr>
          <p:cNvPr id="262152" name="Picture 2" descr="http://conflictmanagement.ru/wp-content/uploads/2014/04/Luksha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3810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1" y="609600"/>
            <a:ext cx="1928813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993300"/>
                </a:solidFill>
                <a:latin typeface="Arial"/>
                <a:cs typeface="Arial"/>
              </a:rPr>
              <a:t>Павел ЛУКША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993300"/>
                </a:solidFill>
                <a:latin typeface="Arial"/>
                <a:cs typeface="Arial"/>
              </a:rPr>
              <a:t>профессор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993300"/>
                </a:solidFill>
                <a:latin typeface="Arial"/>
                <a:cs typeface="Arial"/>
              </a:rPr>
              <a:t>Московской школы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993300"/>
                </a:solidFill>
                <a:latin typeface="Arial"/>
                <a:cs typeface="Arial"/>
              </a:rPr>
              <a:t>управления «</a:t>
            </a:r>
            <a:r>
              <a:rPr lang="ru-RU" sz="1100" b="1" dirty="0" err="1">
                <a:solidFill>
                  <a:srgbClr val="993300"/>
                </a:solidFill>
                <a:latin typeface="Arial"/>
                <a:cs typeface="Arial"/>
              </a:rPr>
              <a:t>Сколково</a:t>
            </a:r>
            <a:r>
              <a:rPr lang="ru-RU" sz="1100" b="1" dirty="0">
                <a:solidFill>
                  <a:srgbClr val="993300"/>
                </a:solidFill>
                <a:latin typeface="Arial"/>
                <a:cs typeface="Arial"/>
              </a:rPr>
              <a:t>»</a:t>
            </a:r>
            <a:endParaRPr lang="ru-RU" sz="1100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35938" y="609600"/>
            <a:ext cx="253206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993300"/>
                </a:solidFill>
                <a:latin typeface="Arial"/>
                <a:cs typeface="Arial"/>
              </a:rPr>
              <a:t>Дмитрий ПЕСКОВ</a:t>
            </a:r>
            <a:endParaRPr lang="ru-RU" sz="1100" dirty="0">
              <a:solidFill>
                <a:srgbClr val="993300"/>
              </a:solidFill>
              <a:latin typeface="Arial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993300"/>
                </a:solidFill>
                <a:latin typeface="Arial"/>
                <a:cs typeface="Arial"/>
              </a:rPr>
              <a:t>спецпредставитель Президента по вопросам цифрового и технологического развития</a:t>
            </a:r>
            <a:endParaRPr lang="ru-RU" sz="1100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pic>
        <p:nvPicPr>
          <p:cNvPr id="262155" name="Picture 4" descr="https://i.gr-assets.com/images/S/compressed.photo.goodreads.com/books/1480797455i/33234379._UY810_SS810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r="14252"/>
          <a:stretch>
            <a:fillRect/>
          </a:stretch>
        </p:blipFill>
        <p:spPr bwMode="auto">
          <a:xfrm>
            <a:off x="1855788" y="3316289"/>
            <a:ext cx="23622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CCFEABB-A1AE-45F4-9913-CAAF8E2C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490" y="6010987"/>
            <a:ext cx="582463" cy="7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677C96B-51ED-4DA2-83BA-FD9C151848F8}"/>
              </a:ext>
            </a:extLst>
          </p:cNvPr>
          <p:cNvCxnSpPr>
            <a:cxnSpLocks/>
          </p:cNvCxnSpPr>
          <p:nvPr/>
        </p:nvCxnSpPr>
        <p:spPr>
          <a:xfrm>
            <a:off x="4160839" y="3154364"/>
            <a:ext cx="5822651" cy="30384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810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6F29C4-1322-43F8-A28B-6CAA4E76A6AC}"/>
              </a:ext>
            </a:extLst>
          </p:cNvPr>
          <p:cNvSpPr/>
          <p:nvPr/>
        </p:nvSpPr>
        <p:spPr>
          <a:xfrm>
            <a:off x="1524001" y="466089"/>
            <a:ext cx="9143999" cy="642135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CC048-F75E-405D-BD25-0B2BA20B8531}"/>
              </a:ext>
            </a:extLst>
          </p:cNvPr>
          <p:cNvSpPr txBox="1"/>
          <p:nvPr/>
        </p:nvSpPr>
        <p:spPr>
          <a:xfrm>
            <a:off x="4307100" y="1325665"/>
            <a:ext cx="6360900" cy="97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Aft>
                <a:spcPts val="600"/>
              </a:spcAft>
              <a:defRPr/>
            </a:pPr>
            <a:r>
              <a:rPr lang="ru-RU" sz="2000" b="1" i="1" kern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Слом традиционной системы образования </a:t>
            </a:r>
          </a:p>
          <a:p>
            <a:pPr>
              <a:lnSpc>
                <a:spcPts val="3300"/>
              </a:lnSpc>
              <a:spcAft>
                <a:spcPts val="600"/>
              </a:spcAft>
              <a:defRPr/>
            </a:pPr>
            <a:r>
              <a:rPr lang="ru-RU" sz="2000" b="1" i="1" kern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России будет продолжен!</a:t>
            </a:r>
            <a:endParaRPr lang="ru-RU" sz="2000" i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804A33-F8A9-4711-A67C-16859BD545C9}"/>
              </a:ext>
            </a:extLst>
          </p:cNvPr>
          <p:cNvSpPr txBox="1"/>
          <p:nvPr/>
        </p:nvSpPr>
        <p:spPr>
          <a:xfrm>
            <a:off x="4191568" y="677684"/>
            <a:ext cx="59418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Ольга ЧЕТВЕРИКОВА, </a:t>
            </a:r>
            <a:r>
              <a:rPr lang="ru-RU" sz="1600" dirty="0">
                <a:solidFill>
                  <a:srgbClr val="9933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доцент МГИМО</a:t>
            </a:r>
            <a:endParaRPr lang="ru-RU" sz="1600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CBDEA-2236-43C9-9BCC-90EE95A04FE5}"/>
              </a:ext>
            </a:extLst>
          </p:cNvPr>
          <p:cNvSpPr txBox="1"/>
          <p:nvPr/>
        </p:nvSpPr>
        <p:spPr>
          <a:xfrm>
            <a:off x="3316691" y="5023308"/>
            <a:ext cx="7330344" cy="132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defRPr/>
            </a:pPr>
            <a:r>
              <a:rPr lang="ru-RU" sz="20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«Электронный след»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рейтинга учащихся, цифровые профили,   в которых фиксируются положительные и отрицательные стороны процесса обучения.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«Там будут указаны и  оценки, и поведение, и недочёты, как в обычном обучении, так и в дополнительном образовании».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того, каким будет этот след, и станет зависеть дальнейшая судьба выпускника.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https://s.alicdn.com/@sc01/kf/HTB1kS8UK9zqK1RjSZPxq6A4tVXa8/CLGB160-weichai-170hp-Bulldozer-Liugong-Bulldozer-Brand.jpg">
            <a:extLst>
              <a:ext uri="{FF2B5EF4-FFF2-40B4-BE49-F238E27FC236}">
                <a16:creationId xmlns:a16="http://schemas.microsoft.com/office/drawing/2014/main" id="{0A21ED03-5090-4588-8338-62A81AB0D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76" y="2205818"/>
            <a:ext cx="1253244" cy="125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E5FB4E1-D77B-49E3-A4CF-93EE8CC45484}"/>
              </a:ext>
            </a:extLst>
          </p:cNvPr>
          <p:cNvSpPr/>
          <p:nvPr/>
        </p:nvSpPr>
        <p:spPr>
          <a:xfrm>
            <a:off x="1890831" y="3417389"/>
            <a:ext cx="1425860" cy="311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ЗНАНИЯ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863379E-5749-4091-BAEB-673D0DD6569D}"/>
              </a:ext>
            </a:extLst>
          </p:cNvPr>
          <p:cNvSpPr/>
          <p:nvPr/>
        </p:nvSpPr>
        <p:spPr>
          <a:xfrm>
            <a:off x="3360046" y="3340871"/>
            <a:ext cx="722464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defRPr/>
            </a:pPr>
            <a:r>
              <a:rPr lang="ru-RU" sz="20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Навыки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«Самое главное, что навыки будут меняться на протяжении всей жизни в зависимости от потребностей заказчика - представителя бизнеса».</a:t>
            </a:r>
            <a:endParaRPr lang="ru-RU" sz="14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E9F5B60-4932-4998-99BE-F288E451086E}"/>
              </a:ext>
            </a:extLst>
          </p:cNvPr>
          <p:cNvSpPr/>
          <p:nvPr/>
        </p:nvSpPr>
        <p:spPr>
          <a:xfrm>
            <a:off x="1631504" y="4346799"/>
            <a:ext cx="1685188" cy="250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ДИДАКТИКА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19CFB9F-F51D-4AD4-B2EC-7559C86AA23A}"/>
              </a:ext>
            </a:extLst>
          </p:cNvPr>
          <p:cNvSpPr/>
          <p:nvPr/>
        </p:nvSpPr>
        <p:spPr>
          <a:xfrm>
            <a:off x="3316692" y="4268661"/>
            <a:ext cx="681120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defRPr/>
            </a:pPr>
            <a:r>
              <a:rPr lang="ru-RU" sz="2000" b="1" dirty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Геймификация</a:t>
            </a:r>
            <a:r>
              <a:rPr lang="ru-RU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вместо классической педагогики.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4B35D78-2694-4B99-8F8B-8921051D0836}"/>
              </a:ext>
            </a:extLst>
          </p:cNvPr>
          <p:cNvSpPr/>
          <p:nvPr/>
        </p:nvSpPr>
        <p:spPr>
          <a:xfrm>
            <a:off x="1631505" y="5595538"/>
            <a:ext cx="1685187" cy="21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ЭКЗАМЕНЫ</a:t>
            </a:r>
          </a:p>
        </p:txBody>
      </p:sp>
      <p:pic>
        <p:nvPicPr>
          <p:cNvPr id="1026" name="Рисунок 1" descr="О.Четверикова. Иллюстрация с ресурса Яндекс.Картинки">
            <a:extLst>
              <a:ext uri="{FF2B5EF4-FFF2-40B4-BE49-F238E27FC236}">
                <a16:creationId xmlns:a16="http://schemas.microsoft.com/office/drawing/2014/main" id="{3C412996-DD22-4C31-A007-9941D994E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831" y="206239"/>
            <a:ext cx="2178120" cy="205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2726647-D646-421D-8232-9A73E52FC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39" y="5955317"/>
            <a:ext cx="594996" cy="78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89E32641-840F-437E-A131-FE4E06328F06}"/>
              </a:ext>
            </a:extLst>
          </p:cNvPr>
          <p:cNvCxnSpPr>
            <a:cxnSpLocks/>
          </p:cNvCxnSpPr>
          <p:nvPr/>
        </p:nvCxnSpPr>
        <p:spPr>
          <a:xfrm>
            <a:off x="2416275" y="3292938"/>
            <a:ext cx="431463" cy="2800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76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3525" y="533400"/>
            <a:ext cx="9144000" cy="1295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63171" name="Picture 2" descr="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73326"/>
            <a:ext cx="6942138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8458200" y="3581400"/>
            <a:ext cx="1905000" cy="1371600"/>
          </a:xfrm>
          <a:prstGeom prst="left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Государственно-частное партнёрство</a:t>
            </a:r>
          </a:p>
        </p:txBody>
      </p:sp>
      <p:pic>
        <p:nvPicPr>
          <p:cNvPr id="263173" name="Picture 2" descr="«Смиренный лeтописец детства...» Henry Jules Jean Geoffroy 1853 - 1924 Жюль Анри Жан Жоффруа родился во Франции, в кантоне Марен региона Пуату – Шаранта 1 марта 1853 года. В 18 лет, взяв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333376"/>
            <a:ext cx="30480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439" y="327026"/>
            <a:ext cx="2854325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7025"/>
            <a:ext cx="1905000" cy="214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317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4800600"/>
            <a:ext cx="9525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1640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5175"/>
            <a:ext cx="91694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4195" name="Picture 6" descr="https://semeynoe.com/wp-content/uploads/2016/03/luksha1-871x5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4" r="2866"/>
          <a:stretch>
            <a:fillRect/>
          </a:stretch>
        </p:blipFill>
        <p:spPr bwMode="auto">
          <a:xfrm>
            <a:off x="3143250" y="188913"/>
            <a:ext cx="15128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196" name="Picture 8" descr="https://4.bp.blogspot.com/-MfOzZ_xGNw4/XJKp0sLUGVI/AAAAAAAAADQ/kL1tozupNCEf2jGm0V7vxDRJvBwl_JspwCLcBGAs/s1600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r="2040"/>
          <a:stretch>
            <a:fillRect/>
          </a:stretch>
        </p:blipFill>
        <p:spPr bwMode="auto">
          <a:xfrm>
            <a:off x="1628775" y="2133601"/>
            <a:ext cx="45418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6989" y="5229226"/>
            <a:ext cx="7850187" cy="10969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Игры</a:t>
            </a:r>
            <a:r>
              <a:rPr lang="ru-RU" sz="20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должны присутствовать везде (в учебниках, в тестах) </a:t>
            </a:r>
          </a:p>
          <a:p>
            <a:pPr>
              <a:defRPr/>
            </a:pPr>
            <a:r>
              <a:rPr lang="ru-RU" sz="20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и стать основной методикой обучения. </a:t>
            </a:r>
            <a:endParaRPr lang="ru-RU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83338" y="2060575"/>
            <a:ext cx="4284662" cy="3295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Новые </a:t>
            </a:r>
          </a:p>
          <a:p>
            <a:pPr>
              <a:defRPr/>
            </a:pPr>
            <a:r>
              <a:rPr lang="ru-RU" sz="20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педагогические инструменты:</a:t>
            </a:r>
          </a:p>
          <a:p>
            <a:pPr>
              <a:defRPr/>
            </a:pPr>
            <a:endParaRPr lang="ru-RU" sz="1600" b="1" dirty="0">
              <a:solidFill>
                <a:srgbClr val="000000"/>
              </a:solidFill>
              <a:latin typeface="Arial"/>
              <a:ea typeface="Calibri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несистемное </a:t>
            </a:r>
            <a:r>
              <a:rPr lang="ru-RU" sz="16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обучение </a:t>
            </a:r>
          </a:p>
          <a:p>
            <a:pPr>
              <a:defRPr/>
            </a:pPr>
            <a:r>
              <a:rPr lang="ru-RU" sz="16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    со </a:t>
            </a:r>
            <a:r>
              <a:rPr lang="ru-RU" sz="20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множеством форм</a:t>
            </a:r>
            <a:r>
              <a:rPr lang="ru-RU" sz="16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b="1" dirty="0" err="1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геймификаци</a:t>
            </a:r>
            <a:r>
              <a:rPr lang="ru-RU" b="1" dirty="0" err="1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я</a:t>
            </a:r>
            <a:r>
              <a:rPr lang="ru-RU" sz="16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, образование </a:t>
            </a:r>
          </a:p>
          <a:p>
            <a:pPr>
              <a:defRPr/>
            </a:pPr>
            <a:r>
              <a:rPr lang="ru-RU" sz="16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    в виртуальных мирах и с помощью игр,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автоматические образовательные системы </a:t>
            </a:r>
          </a:p>
          <a:p>
            <a:pPr>
              <a:defRPr/>
            </a:pPr>
            <a:r>
              <a:rPr lang="ru-RU" sz="20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    </a:t>
            </a:r>
            <a:r>
              <a:rPr lang="ru-RU" sz="1600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с искусственным интеллектом,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0000"/>
                </a:solidFill>
                <a:latin typeface="Arial"/>
                <a:ea typeface="Calibri"/>
                <a:cs typeface="Times New Roman"/>
              </a:rPr>
              <a:t>электронные наставники</a:t>
            </a:r>
            <a:r>
              <a:rPr lang="ru-RU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. </a:t>
            </a:r>
          </a:p>
          <a:p>
            <a:pPr>
              <a:defRPr/>
            </a:pPr>
            <a:endParaRPr lang="ru-RU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830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75738" y="26479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39200" y="2819400"/>
            <a:ext cx="998538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0" y="2990850"/>
            <a:ext cx="998538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01000" y="5638800"/>
            <a:ext cx="183673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652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381000"/>
            <a:ext cx="83931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738" y="349250"/>
            <a:ext cx="9144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733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6" y="633414"/>
            <a:ext cx="8143875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4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28601"/>
            <a:ext cx="74295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377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https://ds04.infourok.ru/uploads/ex/1013/00057aca-e04e59df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5" b="1308"/>
          <a:stretch>
            <a:fillRect/>
          </a:stretch>
        </p:blipFill>
        <p:spPr bwMode="auto">
          <a:xfrm>
            <a:off x="5181601" y="171450"/>
            <a:ext cx="53133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39" name="Picture 4" descr="https://russianclassicalschool.ru/media/k2/items/cache/75b44f26b45cdcf3e7750518b026a835_M.jpg?t=20190819_1126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61925"/>
            <a:ext cx="32480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0" name="Picture 12" descr="https://images11.popmeh.ru/upload/img_cache/564/56424accf0603dbafa2253b4eff5b98c_ce_1020x536x1x0_fitted_1260x7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15401"/>
          <a:stretch>
            <a:fillRect/>
          </a:stretch>
        </p:blipFill>
        <p:spPr bwMode="auto">
          <a:xfrm>
            <a:off x="1752600" y="3508376"/>
            <a:ext cx="45720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1" name="Picture 14" descr="https://i.ytimg.com/vi/3ETDHDe03Uk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r="17416"/>
          <a:stretch>
            <a:fillRect/>
          </a:stretch>
        </p:blipFill>
        <p:spPr bwMode="auto">
          <a:xfrm>
            <a:off x="6642101" y="3525838"/>
            <a:ext cx="3852863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872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8" descr="http://www.newparlament.ru/files/media/media-151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838200"/>
            <a:ext cx="7575550" cy="5486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945563" y="1008063"/>
            <a:ext cx="914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09800" y="1371600"/>
            <a:ext cx="2590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DA0000"/>
                </a:solidFill>
                <a:latin typeface="Arial"/>
                <a:cs typeface="Arial"/>
              </a:rPr>
              <a:t>Общекультурные</a:t>
            </a:r>
          </a:p>
        </p:txBody>
      </p:sp>
    </p:spTree>
    <p:extLst>
      <p:ext uri="{BB962C8B-B14F-4D97-AF65-F5344CB8AC3E}">
        <p14:creationId xmlns:p14="http://schemas.microsoft.com/office/powerpoint/2010/main" val="176074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15" descr="http://900igr.net/up/datai/222474/0017-002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52768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3956050"/>
            <a:ext cx="25908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2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19186" r="8463" b="14145"/>
          <a:stretch>
            <a:fillRect/>
          </a:stretch>
        </p:blipFill>
        <p:spPr bwMode="auto">
          <a:xfrm>
            <a:off x="2065339" y="3429000"/>
            <a:ext cx="795337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8293" name="Прямоугольник 2"/>
          <p:cNvSpPr>
            <a:spLocks noChangeArrowheads="1"/>
          </p:cNvSpPr>
          <p:nvPr/>
        </p:nvSpPr>
        <p:spPr bwMode="auto">
          <a:xfrm>
            <a:off x="1881188" y="1781176"/>
            <a:ext cx="871061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Вместо </a:t>
            </a:r>
            <a:r>
              <a:rPr lang="ru-RU" altLang="ru-RU" sz="160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традиционной системы оценки </a:t>
            </a:r>
            <a:r>
              <a:rPr lang="ru-RU" altLang="ru-RU" sz="16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-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>
                <a:solidFill>
                  <a:srgbClr val="00B050"/>
                </a:solidFill>
                <a:ea typeface="Calibri" pitchFamily="34" charset="0"/>
                <a:cs typeface="Times New Roman" pitchFamily="18" charset="0"/>
              </a:rPr>
              <a:t>электронный индивидуальный </a:t>
            </a:r>
            <a:r>
              <a:rPr lang="ru-RU" altLang="ru-RU" sz="2400" b="1">
                <a:solidFill>
                  <a:srgbClr val="00B050"/>
                </a:solidFill>
                <a:ea typeface="Calibri" pitchFamily="34" charset="0"/>
                <a:cs typeface="Times New Roman" pitchFamily="18" charset="0"/>
              </a:rPr>
              <a:t>профиль компетенций</a:t>
            </a:r>
            <a:r>
              <a:rPr lang="ru-RU" altLang="ru-RU" sz="18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который содержит всю необходимую информацию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и </a:t>
            </a:r>
            <a:r>
              <a:rPr lang="ru-RU" altLang="ru-RU" sz="24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заменит диплом </a:t>
            </a:r>
            <a:r>
              <a:rPr lang="ru-RU" altLang="ru-RU" sz="2000" b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и трудовую книжку</a:t>
            </a:r>
            <a:r>
              <a:rPr lang="ru-RU" altLang="ru-RU" sz="14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будет фиксировать все шаги, которые осуществляет обучающийся, все его достижения и недостатки.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549276"/>
            <a:ext cx="9144000" cy="1008063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dirty="0">
                <a:solidFill>
                  <a:srgbClr val="996600"/>
                </a:solidFill>
                <a:latin typeface="Arial"/>
                <a:cs typeface="Arial"/>
              </a:rPr>
              <a:t>			           </a:t>
            </a:r>
            <a:r>
              <a:rPr lang="ru-RU" b="1" dirty="0">
                <a:solidFill>
                  <a:srgbClr val="996600"/>
                </a:solidFill>
                <a:latin typeface="Arial"/>
                <a:cs typeface="Arial"/>
              </a:rPr>
              <a:t>Павел</a:t>
            </a:r>
            <a:r>
              <a:rPr lang="ru-RU" dirty="0">
                <a:solidFill>
                  <a:srgbClr val="996600"/>
                </a:solidFill>
                <a:latin typeface="Arial"/>
                <a:cs typeface="Arial"/>
              </a:rPr>
              <a:t> </a:t>
            </a:r>
            <a:r>
              <a:rPr lang="ru-RU" b="1" dirty="0">
                <a:solidFill>
                  <a:srgbClr val="996600"/>
                </a:solidFill>
                <a:latin typeface="Arial"/>
                <a:cs typeface="Arial"/>
              </a:rPr>
              <a:t>ЛУКША</a:t>
            </a:r>
            <a:r>
              <a:rPr lang="ru-RU" dirty="0">
                <a:solidFill>
                  <a:srgbClr val="996600"/>
                </a:solidFill>
                <a:latin typeface="Arial"/>
                <a:cs typeface="Arial"/>
              </a:rPr>
              <a:t>.							         </a:t>
            </a:r>
            <a:r>
              <a:rPr lang="ru-RU" sz="1400" dirty="0">
                <a:solidFill>
                  <a:srgbClr val="996600"/>
                </a:solidFill>
                <a:latin typeface="Arial"/>
                <a:cs typeface="Arial"/>
              </a:rPr>
              <a:t>профессор практики Московской школы управления СКОЛКОВО, 			            эксперт </a:t>
            </a:r>
            <a:r>
              <a:rPr lang="ru-RU" sz="1400" dirty="0" err="1">
                <a:solidFill>
                  <a:srgbClr val="996600"/>
                </a:solidFill>
                <a:latin typeface="Arial"/>
                <a:cs typeface="Arial"/>
              </a:rPr>
              <a:t>Сколковского</a:t>
            </a:r>
            <a:r>
              <a:rPr lang="ru-RU" sz="1400" dirty="0">
                <a:solidFill>
                  <a:srgbClr val="996600"/>
                </a:solidFill>
                <a:latin typeface="Arial"/>
                <a:cs typeface="Arial"/>
              </a:rPr>
              <a:t> центра развития образования.</a:t>
            </a:r>
          </a:p>
        </p:txBody>
      </p:sp>
      <p:pic>
        <p:nvPicPr>
          <p:cNvPr id="268295" name="Picture 2" descr="http://json.tv/images/general/2016/07/27/20160727113227-95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3"/>
            <a:ext cx="27241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6435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362200" y="0"/>
            <a:ext cx="22098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69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r="8624"/>
          <a:stretch>
            <a:fillRect/>
          </a:stretch>
        </p:blipFill>
        <p:spPr bwMode="auto">
          <a:xfrm>
            <a:off x="5715001" y="3267075"/>
            <a:ext cx="4816475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6" name="Рисунок 1" descr="⋆› ι'м נυѕт ѕσмє ∂υмв кι∂ тяуιиg тσ кι∂ муѕєℓf тнαт ι'νє gσт ιт αℓℓ тσgєтнєя ‹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689100"/>
            <a:ext cx="3719512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93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464"/>
            <a:ext cx="47625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>
            <a:off x="5659438" y="5791200"/>
            <a:ext cx="1808162" cy="7620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58400" y="6042026"/>
            <a:ext cx="533400" cy="73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24600" y="6350000"/>
            <a:ext cx="1143000" cy="27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/>
                <a:cs typeface="Arial"/>
              </a:rPr>
              <a:t>Менеджер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601201" y="6413500"/>
            <a:ext cx="936625" cy="17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/>
                <a:cs typeface="Arial"/>
              </a:rPr>
              <a:t>Техник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943600" y="6499225"/>
            <a:ext cx="47783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318625" y="6502400"/>
            <a:ext cx="47625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362200" y="4764"/>
            <a:ext cx="2209800" cy="159543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  <a:latin typeface="Arial"/>
                <a:cs typeface="Arial"/>
              </a:rPr>
              <a:t>Профили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3149420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7800" y="457200"/>
            <a:ext cx="5410200" cy="6172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1600" i="1" dirty="0">
                <a:solidFill>
                  <a:srgbClr val="000000"/>
                </a:solidFill>
              </a:rPr>
              <a:t>    Американские коллеги объяснили мне, </a:t>
            </a:r>
          </a:p>
          <a:p>
            <a:pPr marL="0" indent="0">
              <a:buNone/>
              <a:defRPr/>
            </a:pPr>
            <a:r>
              <a:rPr lang="ru-RU" sz="1600" i="1" dirty="0">
                <a:solidFill>
                  <a:srgbClr val="000000"/>
                </a:solidFill>
              </a:rPr>
              <a:t>что </a:t>
            </a:r>
            <a:r>
              <a:rPr lang="ru-RU" sz="1800" b="1" i="1" dirty="0">
                <a:solidFill>
                  <a:srgbClr val="FF0000"/>
                </a:solidFill>
              </a:rPr>
              <a:t>низкий уровень общей культуры </a:t>
            </a:r>
          </a:p>
          <a:p>
            <a:pPr marL="0" indent="0">
              <a:buNone/>
              <a:defRPr/>
            </a:pPr>
            <a:r>
              <a:rPr lang="ru-RU" sz="1800" b="1" i="1" dirty="0">
                <a:solidFill>
                  <a:srgbClr val="FF0000"/>
                </a:solidFill>
              </a:rPr>
              <a:t>и школьного образования в их стране — сознательное достижение </a:t>
            </a:r>
          </a:p>
          <a:p>
            <a:pPr marL="0" indent="0">
              <a:buNone/>
              <a:defRPr/>
            </a:pPr>
            <a:r>
              <a:rPr lang="ru-RU" sz="1800" b="1" i="1" dirty="0">
                <a:solidFill>
                  <a:srgbClr val="FF0000"/>
                </a:solidFill>
              </a:rPr>
              <a:t>ради экономических целей</a:t>
            </a:r>
            <a:r>
              <a:rPr lang="ru-RU" sz="1800" b="1" i="1" dirty="0">
                <a:solidFill>
                  <a:srgbClr val="000000"/>
                </a:solidFill>
              </a:rPr>
              <a:t>.</a:t>
            </a:r>
            <a:r>
              <a:rPr lang="ru-RU" sz="1800" i="1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ru-RU" sz="1400" i="1" dirty="0">
                <a:solidFill>
                  <a:srgbClr val="000000"/>
                </a:solidFill>
              </a:rPr>
              <a:t>Дело в том, что, начитавшись книг, </a:t>
            </a:r>
          </a:p>
          <a:p>
            <a:pPr marL="0" indent="0">
              <a:buNone/>
              <a:defRPr/>
            </a:pPr>
            <a:r>
              <a:rPr lang="ru-RU" sz="1400" i="1" dirty="0">
                <a:solidFill>
                  <a:srgbClr val="000000"/>
                </a:solidFill>
              </a:rPr>
              <a:t>образованный человек </a:t>
            </a:r>
          </a:p>
          <a:p>
            <a:pPr marL="0" indent="0">
              <a:buNone/>
              <a:defRPr/>
            </a:pPr>
            <a:r>
              <a:rPr lang="ru-RU" sz="1400" i="1" dirty="0">
                <a:solidFill>
                  <a:srgbClr val="000000"/>
                </a:solidFill>
              </a:rPr>
              <a:t>становится худшим покупателем: </a:t>
            </a:r>
          </a:p>
          <a:p>
            <a:pPr marL="0" indent="0">
              <a:buNone/>
              <a:defRPr/>
            </a:pPr>
            <a:r>
              <a:rPr lang="ru-RU" sz="1400" i="1" dirty="0">
                <a:solidFill>
                  <a:srgbClr val="000000"/>
                </a:solidFill>
              </a:rPr>
              <a:t>он меньше покупает и стиральных машин, </a:t>
            </a:r>
          </a:p>
          <a:p>
            <a:pPr marL="0" indent="0">
              <a:buNone/>
              <a:defRPr/>
            </a:pPr>
            <a:r>
              <a:rPr lang="ru-RU" sz="1400" i="1" dirty="0">
                <a:solidFill>
                  <a:srgbClr val="000000"/>
                </a:solidFill>
              </a:rPr>
              <a:t>и автомобилей, </a:t>
            </a:r>
          </a:p>
          <a:p>
            <a:pPr marL="0" indent="0">
              <a:buNone/>
              <a:defRPr/>
            </a:pPr>
            <a:r>
              <a:rPr lang="ru-RU" sz="1400" i="1" dirty="0">
                <a:solidFill>
                  <a:srgbClr val="000000"/>
                </a:solidFill>
              </a:rPr>
              <a:t>начинает предпочитать им Моцарта </a:t>
            </a:r>
          </a:p>
          <a:p>
            <a:pPr marL="0" indent="0">
              <a:buNone/>
              <a:defRPr/>
            </a:pPr>
            <a:r>
              <a:rPr lang="ru-RU" sz="1400" i="1" dirty="0">
                <a:solidFill>
                  <a:srgbClr val="000000"/>
                </a:solidFill>
              </a:rPr>
              <a:t>или Ван Гога, Шекспира или теоремы. </a:t>
            </a:r>
          </a:p>
          <a:p>
            <a:pPr marL="0" indent="0">
              <a:buNone/>
              <a:defRPr/>
            </a:pPr>
            <a:r>
              <a:rPr lang="ru-RU" sz="1400" i="1" dirty="0">
                <a:solidFill>
                  <a:srgbClr val="000000"/>
                </a:solidFill>
              </a:rPr>
              <a:t>От этого страдает экономика </a:t>
            </a:r>
          </a:p>
          <a:p>
            <a:pPr marL="0" indent="0">
              <a:buNone/>
              <a:defRPr/>
            </a:pPr>
            <a:r>
              <a:rPr lang="ru-RU" sz="1400" i="1" dirty="0">
                <a:solidFill>
                  <a:srgbClr val="000000"/>
                </a:solidFill>
              </a:rPr>
              <a:t>общества потребления и, прежде всего, </a:t>
            </a:r>
          </a:p>
          <a:p>
            <a:pPr marL="0" indent="0">
              <a:buNone/>
              <a:defRPr/>
            </a:pPr>
            <a:r>
              <a:rPr lang="ru-RU" sz="1400" i="1" dirty="0">
                <a:solidFill>
                  <a:srgbClr val="000000"/>
                </a:solidFill>
              </a:rPr>
              <a:t>доходы хозяев жизни — вот они и стремятся </a:t>
            </a:r>
          </a:p>
          <a:p>
            <a:pPr marL="0" indent="0">
              <a:buNone/>
              <a:defRPr/>
            </a:pPr>
            <a:r>
              <a:rPr lang="ru-RU" sz="1800" b="1" i="1" dirty="0">
                <a:solidFill>
                  <a:srgbClr val="FF0000"/>
                </a:solidFill>
              </a:rPr>
              <a:t>не допустить </a:t>
            </a:r>
          </a:p>
          <a:p>
            <a:pPr marL="0" indent="0">
              <a:buNone/>
              <a:defRPr/>
            </a:pPr>
            <a:r>
              <a:rPr lang="ru-RU" sz="1800" b="1" i="1" dirty="0">
                <a:solidFill>
                  <a:srgbClr val="FF0000"/>
                </a:solidFill>
              </a:rPr>
              <a:t>культурности и образованности</a:t>
            </a:r>
            <a:r>
              <a:rPr lang="ru-RU" sz="1800" i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ru-RU" sz="1600" i="1" dirty="0">
                <a:solidFill>
                  <a:srgbClr val="000000"/>
                </a:solidFill>
              </a:rPr>
              <a:t>(которые, вдобавок, </a:t>
            </a:r>
            <a:r>
              <a:rPr lang="ru-RU" sz="1600" b="1" i="1" dirty="0">
                <a:solidFill>
                  <a:srgbClr val="000000"/>
                </a:solidFill>
              </a:rPr>
              <a:t>мешают им манипулировать населением</a:t>
            </a:r>
            <a:r>
              <a:rPr lang="ru-RU" sz="1600" i="1" dirty="0">
                <a:solidFill>
                  <a:srgbClr val="000000"/>
                </a:solidFill>
              </a:rPr>
              <a:t>, как лишённым интеллекта стадом). </a:t>
            </a:r>
          </a:p>
          <a:p>
            <a:pPr marL="0" indent="0">
              <a:buNone/>
              <a:defRPr/>
            </a:pPr>
            <a:endParaRPr lang="ru-RU" sz="1400" dirty="0">
              <a:solidFill>
                <a:srgbClr val="993300"/>
              </a:solidFill>
              <a:ea typeface="+mj-ea"/>
            </a:endParaRPr>
          </a:p>
          <a:p>
            <a:pPr marL="0" indent="0">
              <a:buNone/>
              <a:defRPr/>
            </a:pPr>
            <a:r>
              <a:rPr lang="ru-RU" sz="1600" dirty="0">
                <a:ea typeface="+mj-ea"/>
              </a:rPr>
              <a:t>«Новый обскурантизм и российское просвещение». </a:t>
            </a:r>
            <a:br>
              <a:rPr lang="ru-RU" sz="1600" dirty="0">
                <a:ea typeface="+mj-ea"/>
              </a:rPr>
            </a:br>
            <a:r>
              <a:rPr lang="ru-RU" sz="1600" dirty="0">
                <a:ea typeface="+mj-ea"/>
              </a:rPr>
              <a:t>- М.: ФАЗИС, 2003.</a:t>
            </a:r>
            <a:br>
              <a:rPr lang="ru-RU" sz="1600" dirty="0">
                <a:ea typeface="+mj-ea"/>
              </a:rPr>
            </a:br>
            <a:r>
              <a:rPr lang="ru-RU" sz="1200" dirty="0">
                <a:solidFill>
                  <a:srgbClr val="993300"/>
                </a:solidFill>
                <a:ea typeface="+mj-ea"/>
              </a:rPr>
              <a:t/>
            </a:r>
            <a:br>
              <a:rPr lang="ru-RU" sz="1200" dirty="0">
                <a:solidFill>
                  <a:srgbClr val="993300"/>
                </a:solidFill>
                <a:ea typeface="+mj-ea"/>
              </a:rPr>
            </a:b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00200" y="0"/>
            <a:ext cx="3200400" cy="3733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ru-RU" sz="1600" b="1" kern="0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pic>
        <p:nvPicPr>
          <p:cNvPr id="270340" name="Picture 2" descr="1. Владимир Игоревич Арнольд, Публичная лекция 13 мая 2006 г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5776"/>
            <a:ext cx="3124200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1" name="Заголовок 1"/>
          <p:cNvSpPr>
            <a:spLocks noGrp="1"/>
          </p:cNvSpPr>
          <p:nvPr>
            <p:ph type="title"/>
          </p:nvPr>
        </p:nvSpPr>
        <p:spPr>
          <a:xfrm>
            <a:off x="1600200" y="3124200"/>
            <a:ext cx="3200400" cy="3733800"/>
          </a:xfrm>
          <a:solidFill>
            <a:srgbClr val="FFFFCC"/>
          </a:solidFill>
        </p:spPr>
        <p:txBody>
          <a:bodyPr/>
          <a:lstStyle/>
          <a:p>
            <a:pPr algn="l"/>
            <a:r>
              <a:rPr lang="ru-RU" altLang="ru-RU" sz="1400" dirty="0">
                <a:solidFill>
                  <a:srgbClr val="993300"/>
                </a:solidFill>
              </a:rPr>
              <a:t>          </a:t>
            </a:r>
            <a:br>
              <a:rPr lang="ru-RU" altLang="ru-RU" sz="1400" dirty="0">
                <a:solidFill>
                  <a:srgbClr val="993300"/>
                </a:solidFill>
              </a:rPr>
            </a:br>
            <a:r>
              <a:rPr lang="ru-RU" altLang="ru-RU" sz="1400" dirty="0">
                <a:solidFill>
                  <a:srgbClr val="993300"/>
                </a:solidFill>
              </a:rPr>
              <a:t/>
            </a:r>
            <a:br>
              <a:rPr lang="ru-RU" altLang="ru-RU" sz="1400" dirty="0">
                <a:solidFill>
                  <a:srgbClr val="993300"/>
                </a:solidFill>
              </a:rPr>
            </a:br>
            <a:r>
              <a:rPr lang="ru-RU" altLang="ru-RU" sz="1400" dirty="0">
                <a:solidFill>
                  <a:srgbClr val="993300"/>
                </a:solidFill>
              </a:rPr>
              <a:t/>
            </a:r>
            <a:br>
              <a:rPr lang="ru-RU" altLang="ru-RU" sz="1400" dirty="0">
                <a:solidFill>
                  <a:srgbClr val="993300"/>
                </a:solidFill>
              </a:rPr>
            </a:br>
            <a:r>
              <a:rPr lang="ru-RU" altLang="ru-RU" sz="1400" dirty="0">
                <a:solidFill>
                  <a:srgbClr val="993300"/>
                </a:solidFill>
              </a:rPr>
              <a:t>          </a:t>
            </a:r>
            <a:br>
              <a:rPr lang="ru-RU" altLang="ru-RU" sz="1400" dirty="0">
                <a:solidFill>
                  <a:srgbClr val="993300"/>
                </a:solidFill>
              </a:rPr>
            </a:br>
            <a:r>
              <a:rPr lang="ru-RU" altLang="ru-RU" sz="1400" dirty="0">
                <a:solidFill>
                  <a:srgbClr val="993300"/>
                </a:solidFill>
              </a:rPr>
              <a:t>      </a:t>
            </a:r>
            <a:br>
              <a:rPr lang="ru-RU" altLang="ru-RU" sz="1400" dirty="0">
                <a:solidFill>
                  <a:srgbClr val="993300"/>
                </a:solidFill>
              </a:rPr>
            </a:br>
            <a:r>
              <a:rPr lang="ru-RU" altLang="ru-RU" sz="1400" dirty="0">
                <a:solidFill>
                  <a:srgbClr val="993300"/>
                </a:solidFill>
              </a:rPr>
              <a:t>      Академик РАН</a:t>
            </a:r>
            <a:br>
              <a:rPr lang="ru-RU" altLang="ru-RU" sz="1400" dirty="0">
                <a:solidFill>
                  <a:srgbClr val="993300"/>
                </a:solidFill>
              </a:rPr>
            </a:br>
            <a:r>
              <a:rPr lang="ru-RU" altLang="ru-RU" sz="1400" b="1" dirty="0">
                <a:solidFill>
                  <a:srgbClr val="993300"/>
                </a:solidFill>
              </a:rPr>
              <a:t>Владимир </a:t>
            </a:r>
            <a:r>
              <a:rPr lang="ru-RU" altLang="ru-RU" sz="1600" b="1" dirty="0">
                <a:solidFill>
                  <a:srgbClr val="993300"/>
                </a:solidFill>
              </a:rPr>
              <a:t>АРНОЛЬД</a:t>
            </a:r>
            <a:br>
              <a:rPr lang="ru-RU" altLang="ru-RU" sz="1600" b="1" dirty="0">
                <a:solidFill>
                  <a:srgbClr val="993300"/>
                </a:solidFill>
              </a:rPr>
            </a:br>
            <a:r>
              <a:rPr lang="ru-RU" altLang="ru-RU" sz="1600" b="1" dirty="0">
                <a:solidFill>
                  <a:srgbClr val="993300"/>
                </a:solidFill>
              </a:rPr>
              <a:t>        </a:t>
            </a:r>
            <a:r>
              <a:rPr lang="ru-RU" altLang="ru-RU" sz="1400" dirty="0">
                <a:solidFill>
                  <a:srgbClr val="993300"/>
                </a:solidFill>
              </a:rPr>
              <a:t>1937-2010</a:t>
            </a:r>
            <a:br>
              <a:rPr lang="ru-RU" altLang="ru-RU" sz="1400" dirty="0">
                <a:solidFill>
                  <a:srgbClr val="993300"/>
                </a:solidFill>
              </a:rPr>
            </a:br>
            <a:r>
              <a:rPr lang="ru-RU" altLang="ru-RU" sz="1400" dirty="0">
                <a:solidFill>
                  <a:srgbClr val="993300"/>
                </a:solidFill>
              </a:rPr>
              <a:t/>
            </a:r>
            <a:br>
              <a:rPr lang="ru-RU" altLang="ru-RU" sz="1400" dirty="0">
                <a:solidFill>
                  <a:srgbClr val="993300"/>
                </a:solidFill>
              </a:rPr>
            </a:br>
            <a:r>
              <a:rPr lang="ru-RU" altLang="ru-RU" sz="1400" b="1" dirty="0">
                <a:solidFill>
                  <a:srgbClr val="993300"/>
                </a:solidFill>
              </a:rPr>
              <a:t>Крупнейший математик XX века.</a:t>
            </a:r>
            <a:br>
              <a:rPr lang="ru-RU" altLang="ru-RU" sz="1400" b="1" dirty="0">
                <a:solidFill>
                  <a:srgbClr val="993300"/>
                </a:solidFill>
              </a:rPr>
            </a:br>
            <a:r>
              <a:rPr lang="ru-RU" altLang="ru-RU" sz="1400" b="1" dirty="0">
                <a:solidFill>
                  <a:srgbClr val="993300"/>
                </a:solidFill>
              </a:rPr>
              <a:t/>
            </a:r>
            <a:br>
              <a:rPr lang="ru-RU" altLang="ru-RU" sz="1400" b="1" dirty="0">
                <a:solidFill>
                  <a:srgbClr val="993300"/>
                </a:solidFill>
              </a:rPr>
            </a:br>
            <a:r>
              <a:rPr lang="ru-RU" altLang="ru-RU" sz="1400" dirty="0">
                <a:solidFill>
                  <a:srgbClr val="993300"/>
                </a:solidFill>
              </a:rPr>
              <a:t>Иностранный член </a:t>
            </a:r>
            <a:br>
              <a:rPr lang="ru-RU" altLang="ru-RU" sz="14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>Национальной академии наук США,</a:t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>Американской академии искусств и наук,</a:t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>Американского философского общества,</a:t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>Европейской академии.</a:t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/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/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/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/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/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/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/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/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/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dirty="0">
                <a:solidFill>
                  <a:srgbClr val="993300"/>
                </a:solidFill>
              </a:rPr>
              <a:t/>
            </a:r>
            <a:br>
              <a:rPr lang="ru-RU" altLang="ru-RU" sz="1200" dirty="0">
                <a:solidFill>
                  <a:srgbClr val="993300"/>
                </a:solidFill>
              </a:rPr>
            </a:br>
            <a:r>
              <a:rPr lang="ru-RU" altLang="ru-RU" sz="1200" b="1" dirty="0">
                <a:solidFill>
                  <a:srgbClr val="993300"/>
                </a:solidFill>
              </a:rPr>
              <a:t/>
            </a:r>
            <a:br>
              <a:rPr lang="ru-RU" altLang="ru-RU" sz="1200" b="1" dirty="0">
                <a:solidFill>
                  <a:srgbClr val="993300"/>
                </a:solidFill>
              </a:rPr>
            </a:br>
            <a:r>
              <a:rPr lang="ru-RU" altLang="ru-RU" sz="1600" b="1" dirty="0">
                <a:solidFill>
                  <a:srgbClr val="993300"/>
                </a:solidFill>
              </a:rPr>
              <a:t/>
            </a:r>
            <a:br>
              <a:rPr lang="ru-RU" altLang="ru-RU" sz="1600" b="1" dirty="0">
                <a:solidFill>
                  <a:srgbClr val="993300"/>
                </a:solidFill>
              </a:rPr>
            </a:br>
            <a:endParaRPr lang="ru-RU" altLang="ru-RU" sz="1600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7079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74726"/>
            <a:ext cx="3694113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Прямоугольник 1"/>
          <p:cNvSpPr>
            <a:spLocks noChangeArrowheads="1"/>
          </p:cNvSpPr>
          <p:nvPr/>
        </p:nvSpPr>
        <p:spPr bwMode="auto">
          <a:xfrm>
            <a:off x="1487488" y="1"/>
            <a:ext cx="9180513" cy="8302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b="1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>
                <a:solidFill>
                  <a:srgbClr val="993300"/>
                </a:solidFill>
              </a:rPr>
              <a:t>Доклад Римского клуба 2018. Глава 3.18: «Образование для устойчивой цивилизации»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273412" name="Прямоугольник 2"/>
          <p:cNvSpPr>
            <a:spLocks noChangeArrowheads="1"/>
          </p:cNvSpPr>
          <p:nvPr/>
        </p:nvSpPr>
        <p:spPr bwMode="auto">
          <a:xfrm>
            <a:off x="5486400" y="1219200"/>
            <a:ext cx="518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2D2D8A">
                    <a:lumMod val="75000"/>
                  </a:srgbClr>
                </a:solidFill>
              </a:rPr>
              <a:t>Образовательные цели требуют фундаментального сдвига –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2D2D8A">
                    <a:lumMod val="75000"/>
                  </a:srgbClr>
                </a:solidFill>
              </a:rPr>
              <a:t>от обучения запоминанию и пониманию –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2D2D8A">
                    <a:lumMod val="75000"/>
                  </a:srgbClr>
                </a:solidFill>
              </a:rPr>
              <a:t>к обучению </a:t>
            </a:r>
            <a:r>
              <a:rPr lang="ru-RU" altLang="ru-RU" sz="1800" b="1" i="1" dirty="0">
                <a:solidFill>
                  <a:srgbClr val="FF0000"/>
                </a:solidFill>
              </a:rPr>
              <a:t>систематичному мышлению</a:t>
            </a:r>
            <a:r>
              <a:rPr lang="ru-RU" altLang="ru-RU" sz="1800" dirty="0">
                <a:solidFill>
                  <a:srgbClr val="2D2D8A">
                    <a:lumMod val="75000"/>
                  </a:srgbClr>
                </a:solidFill>
              </a:rPr>
              <a:t>.</a:t>
            </a:r>
            <a:r>
              <a:rPr lang="ru-RU" altLang="ru-RU" sz="1600" dirty="0">
                <a:solidFill>
                  <a:srgbClr val="2D2D8A">
                    <a:lumMod val="75000"/>
                  </a:srgbClr>
                </a:solidFill>
              </a:rPr>
              <a:t> </a:t>
            </a:r>
          </a:p>
        </p:txBody>
      </p:sp>
      <p:sp>
        <p:nvSpPr>
          <p:cNvPr id="273413" name="Прямоугольник 3"/>
          <p:cNvSpPr>
            <a:spLocks noChangeArrowheads="1"/>
          </p:cNvSpPr>
          <p:nvPr/>
        </p:nvSpPr>
        <p:spPr bwMode="auto">
          <a:xfrm>
            <a:off x="5410200" y="3124201"/>
            <a:ext cx="52578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Радикальная переориентация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solidFill>
                  <a:srgbClr val="FF0000"/>
                </a:solidFill>
              </a:rPr>
              <a:t>содержания образования и педагогики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должна включать в себя передачу знаний, полученных на основе </a:t>
            </a:r>
            <a:r>
              <a:rPr lang="ru-RU" altLang="ru-RU" sz="1800" b="1" i="1" dirty="0">
                <a:solidFill>
                  <a:srgbClr val="000000"/>
                </a:solidFill>
              </a:rPr>
              <a:t>прошлого опыта</a:t>
            </a:r>
            <a:r>
              <a:rPr lang="ru-RU" altLang="ru-RU" sz="1800" dirty="0">
                <a:solidFill>
                  <a:srgbClr val="000000"/>
                </a:solidFill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а также должна быть направлена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на расширение тех знаний,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навыков и возможностей,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которые потребуются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для адаптации и творческого реагирования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на то </a:t>
            </a:r>
            <a:r>
              <a:rPr lang="ru-RU" altLang="ru-RU" sz="1800" b="1" i="1" dirty="0">
                <a:solidFill>
                  <a:srgbClr val="FF0000"/>
                </a:solidFill>
              </a:rPr>
              <a:t>будущее</a:t>
            </a:r>
            <a:r>
              <a:rPr lang="ru-RU" altLang="ru-RU" sz="1800" i="1" dirty="0">
                <a:solidFill>
                  <a:srgbClr val="FF0000"/>
                </a:solidFill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i="1" dirty="0">
                <a:solidFill>
                  <a:srgbClr val="FF0000"/>
                </a:solidFill>
              </a:rPr>
              <a:t>которое ещё только предусматривается</a:t>
            </a:r>
            <a:r>
              <a:rPr lang="ru-RU" altLang="ru-RU" sz="18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8535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200" y="0"/>
            <a:ext cx="16764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Образование для устойчивой цивилизации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«Нет пределов обучению»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2018</a:t>
            </a: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4435" name="Picture 2" descr="https://avatars.mds.yandex.net/get-pdb/1724095/b06bcb68-696e-4698-822d-d0f483826f4b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3375"/>
            <a:ext cx="17145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6" name="Прямоугольник 2"/>
          <p:cNvSpPr>
            <a:spLocks noChangeArrowheads="1"/>
          </p:cNvSpPr>
          <p:nvPr/>
        </p:nvSpPr>
        <p:spPr bwMode="auto">
          <a:xfrm>
            <a:off x="3429001" y="152400"/>
            <a:ext cx="7210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FF0000"/>
                </a:solidFill>
              </a:rPr>
              <a:t>Образование будущего должно быть активным и коллективным</a:t>
            </a:r>
            <a:endParaRPr lang="ru-RU" altLang="ru-RU" sz="1600" dirty="0">
              <a:solidFill>
                <a:srgbClr val="FF0000"/>
              </a:solidFill>
            </a:endParaRPr>
          </a:p>
        </p:txBody>
      </p:sp>
      <p:sp>
        <p:nvSpPr>
          <p:cNvPr id="274437" name="Прямоугольник 3"/>
          <p:cNvSpPr>
            <a:spLocks noChangeArrowheads="1"/>
          </p:cNvSpPr>
          <p:nvPr/>
        </p:nvSpPr>
        <p:spPr bwMode="auto">
          <a:xfrm>
            <a:off x="3352800" y="460376"/>
            <a:ext cx="731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>
                <a:solidFill>
                  <a:srgbClr val="000000"/>
                </a:solidFill>
              </a:rPr>
              <a:t>50 000 исследований (80 миллионам студентов , 2009-2012)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>
                <a:solidFill>
                  <a:srgbClr val="000000"/>
                </a:solidFill>
              </a:rPr>
              <a:t>показали, что средний процент удержания внимания студентов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>
                <a:solidFill>
                  <a:srgbClr val="000000"/>
                </a:solidFill>
              </a:rPr>
              <a:t>при прослушивании лекций –  5%, на практике – 75%, при обучении одного студента другим – 90%. </a:t>
            </a:r>
          </a:p>
        </p:txBody>
      </p:sp>
      <p:sp>
        <p:nvSpPr>
          <p:cNvPr id="274438" name="Прямоугольник 4"/>
          <p:cNvSpPr>
            <a:spLocks noChangeArrowheads="1"/>
          </p:cNvSpPr>
          <p:nvPr/>
        </p:nvSpPr>
        <p:spPr bwMode="auto">
          <a:xfrm>
            <a:off x="3379789" y="1157289"/>
            <a:ext cx="72215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FF0000"/>
                </a:solidFill>
              </a:rPr>
              <a:t>Образование будущего должно основываться на «связанности»</a:t>
            </a:r>
            <a:endParaRPr lang="ru-RU" altLang="ru-RU" sz="1600" dirty="0">
              <a:solidFill>
                <a:srgbClr val="FF0000"/>
              </a:solidFill>
            </a:endParaRPr>
          </a:p>
        </p:txBody>
      </p:sp>
      <p:sp>
        <p:nvSpPr>
          <p:cNvPr id="274439" name="Прямоугольник 5"/>
          <p:cNvSpPr>
            <a:spLocks noChangeArrowheads="1"/>
          </p:cNvSpPr>
          <p:nvPr/>
        </p:nvSpPr>
        <p:spPr bwMode="auto">
          <a:xfrm>
            <a:off x="3378201" y="2165350"/>
            <a:ext cx="7210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FF0000"/>
                </a:solidFill>
              </a:rPr>
              <a:t>Образование будущего должно носить ценностный характер</a:t>
            </a:r>
            <a:endParaRPr lang="ru-RU" altLang="ru-RU" sz="1600" dirty="0">
              <a:solidFill>
                <a:srgbClr val="FF0000"/>
              </a:solidFill>
            </a:endParaRPr>
          </a:p>
        </p:txBody>
      </p:sp>
      <p:sp>
        <p:nvSpPr>
          <p:cNvPr id="274440" name="Прямоугольник 6"/>
          <p:cNvSpPr>
            <a:spLocks noChangeArrowheads="1"/>
          </p:cNvSpPr>
          <p:nvPr/>
        </p:nvSpPr>
        <p:spPr bwMode="auto">
          <a:xfrm>
            <a:off x="3352801" y="3154364"/>
            <a:ext cx="7261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FF0000"/>
                </a:solidFill>
              </a:rPr>
              <a:t>Образование будущего должно фокусироваться на устойчивости</a:t>
            </a:r>
            <a:endParaRPr lang="ru-RU" altLang="ru-RU" sz="1600" dirty="0">
              <a:solidFill>
                <a:srgbClr val="FF0000"/>
              </a:solidFill>
            </a:endParaRPr>
          </a:p>
        </p:txBody>
      </p:sp>
      <p:sp>
        <p:nvSpPr>
          <p:cNvPr id="274441" name="Прямоугольник 7"/>
          <p:cNvSpPr>
            <a:spLocks noChangeArrowheads="1"/>
          </p:cNvSpPr>
          <p:nvPr/>
        </p:nvSpPr>
        <p:spPr bwMode="auto">
          <a:xfrm>
            <a:off x="3352800" y="4267200"/>
            <a:ext cx="7283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FF0000"/>
                </a:solidFill>
              </a:rPr>
              <a:t>Образование должно культивировать интегральное мышление</a:t>
            </a:r>
            <a:endParaRPr lang="ru-RU" altLang="ru-RU" sz="1600" dirty="0">
              <a:solidFill>
                <a:srgbClr val="FF0000"/>
              </a:solidFill>
            </a:endParaRPr>
          </a:p>
        </p:txBody>
      </p:sp>
      <p:sp>
        <p:nvSpPr>
          <p:cNvPr id="274442" name="Прямоугольник 8"/>
          <p:cNvSpPr>
            <a:spLocks noChangeArrowheads="1"/>
          </p:cNvSpPr>
          <p:nvPr/>
        </p:nvSpPr>
        <p:spPr bwMode="auto">
          <a:xfrm>
            <a:off x="3352800" y="5453064"/>
            <a:ext cx="7315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FF0000"/>
                </a:solidFill>
              </a:rPr>
              <a:t>Образование должно исходить из плюрализма содержания</a:t>
            </a:r>
            <a:endParaRPr lang="ru-RU" altLang="ru-RU" sz="1600" dirty="0">
              <a:solidFill>
                <a:srgbClr val="FF0000"/>
              </a:solidFill>
            </a:endParaRPr>
          </a:p>
        </p:txBody>
      </p:sp>
      <p:sp>
        <p:nvSpPr>
          <p:cNvPr id="274443" name="Прямоугольник 10"/>
          <p:cNvSpPr>
            <a:spLocks noChangeArrowheads="1"/>
          </p:cNvSpPr>
          <p:nvPr/>
        </p:nvSpPr>
        <p:spPr bwMode="auto">
          <a:xfrm>
            <a:off x="3441701" y="1504951"/>
            <a:ext cx="7210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>
                <a:solidFill>
                  <a:srgbClr val="000000"/>
                </a:solidFill>
              </a:rPr>
              <a:t>Достижения Интернета и коммуникационных технологий: массовые открытые дистанционные курсы и виртуальная реальность являются ценными и эффективными только в том случае,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если они способствуют установлению связей и отношений между людьми</a:t>
            </a:r>
            <a:r>
              <a:rPr lang="ru-RU" altLang="ru-RU" sz="120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74444" name="Прямоугольник 11"/>
          <p:cNvSpPr>
            <a:spLocks noChangeArrowheads="1"/>
          </p:cNvSpPr>
          <p:nvPr/>
        </p:nvSpPr>
        <p:spPr bwMode="auto">
          <a:xfrm>
            <a:off x="3352800" y="2479676"/>
            <a:ext cx="7234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>
                <a:solidFill>
                  <a:srgbClr val="000000"/>
                </a:solidFill>
              </a:rPr>
              <a:t>Ценности – это форма знаний и определяющий фактор эволюции человека. Это психологические навыки, имеющие огромное практическое значение. В системе образования они должны воплощать </a:t>
            </a:r>
            <a:r>
              <a:rPr lang="ru-RU" altLang="ru-RU" sz="1200" b="1">
                <a:solidFill>
                  <a:srgbClr val="000000"/>
                </a:solidFill>
              </a:rPr>
              <a:t>фундаментальные принципы для индивидуальной и социальной реализации</a:t>
            </a:r>
            <a:r>
              <a:rPr lang="ru-RU" altLang="ru-RU" sz="120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274445" name="Прямоугольник 12"/>
          <p:cNvSpPr>
            <a:spLocks noChangeArrowheads="1"/>
          </p:cNvSpPr>
          <p:nvPr/>
        </p:nvSpPr>
        <p:spPr bwMode="auto">
          <a:xfrm>
            <a:off x="3403601" y="3505201"/>
            <a:ext cx="7210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>
                <a:solidFill>
                  <a:srgbClr val="000000"/>
                </a:solidFill>
              </a:rPr>
              <a:t>Необходимо обширное исследование во всех отраслях, включая использование </a:t>
            </a:r>
            <a:r>
              <a:rPr lang="ru-RU" altLang="ru-RU" sz="1200" b="1">
                <a:solidFill>
                  <a:srgbClr val="000000"/>
                </a:solidFill>
              </a:rPr>
              <a:t>междисциплинарных групп</a:t>
            </a:r>
            <a:r>
              <a:rPr lang="ru-RU" altLang="ru-RU" sz="1200">
                <a:solidFill>
                  <a:srgbClr val="000000"/>
                </a:solidFill>
              </a:rPr>
              <a:t>, в которых </a:t>
            </a:r>
            <a:r>
              <a:rPr lang="ru-RU" altLang="ru-RU" sz="1200" b="1">
                <a:solidFill>
                  <a:srgbClr val="000000"/>
                </a:solidFill>
              </a:rPr>
              <a:t>представлены все интересы и точки зрения</a:t>
            </a:r>
            <a:r>
              <a:rPr lang="ru-RU" altLang="ru-RU" sz="1200">
                <a:solidFill>
                  <a:srgbClr val="000000"/>
                </a:solidFill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>
                <a:solidFill>
                  <a:srgbClr val="000000"/>
                </a:solidFill>
              </a:rPr>
              <a:t>как одно из условий образования в области устойчивого развития.</a:t>
            </a:r>
          </a:p>
        </p:txBody>
      </p:sp>
      <p:sp>
        <p:nvSpPr>
          <p:cNvPr id="274446" name="Прямоугольник 13"/>
          <p:cNvSpPr>
            <a:spLocks noChangeArrowheads="1"/>
          </p:cNvSpPr>
          <p:nvPr/>
        </p:nvSpPr>
        <p:spPr bwMode="auto">
          <a:xfrm>
            <a:off x="3284539" y="4598988"/>
            <a:ext cx="73675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>
                <a:solidFill>
                  <a:srgbClr val="000000"/>
                </a:solidFill>
              </a:rPr>
              <a:t>Интегральное мышление – это мышление, способное воспринимать, организовывать, согласовывать и воссоединять отдельные фрагменты и достигать подлинного понимания реальности. </a:t>
            </a:r>
            <a:r>
              <a:rPr lang="ru-RU" altLang="ru-RU" sz="1200" b="1">
                <a:solidFill>
                  <a:srgbClr val="000000"/>
                </a:solidFill>
              </a:rPr>
              <a:t>Каждая дисциплина также должна научиться рассматривать себя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в свете социальной общности.</a:t>
            </a:r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74447" name="Прямоугольник 14"/>
          <p:cNvSpPr>
            <a:spLocks noChangeArrowheads="1"/>
          </p:cNvSpPr>
          <p:nvPr/>
        </p:nvSpPr>
        <p:spPr bwMode="auto">
          <a:xfrm>
            <a:off x="3352800" y="5776913"/>
            <a:ext cx="7315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>
                <a:solidFill>
                  <a:srgbClr val="000000"/>
                </a:solidFill>
              </a:rPr>
              <a:t>Социальная реальность сложна и интегрирована и не может быть объяснена единой теорией. Молодым умам </a:t>
            </a:r>
            <a:r>
              <a:rPr lang="ru-RU" altLang="ru-RU" sz="1200" b="1">
                <a:solidFill>
                  <a:srgbClr val="000000"/>
                </a:solidFill>
              </a:rPr>
              <a:t>нужен весь спектр противоречивых и комплементарных перспектив</a:t>
            </a:r>
            <a:r>
              <a:rPr lang="ru-RU" altLang="ru-RU" sz="1200">
                <a:solidFill>
                  <a:srgbClr val="00000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0472936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4" descr="https://vbudushee.ru/upload/iblock/081/08199f038e6b536d9480ce34ff5129c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4" y="1600200"/>
            <a:ext cx="77057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30350" y="228600"/>
            <a:ext cx="9137650" cy="12192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993300"/>
                </a:solidFill>
                <a:latin typeface="Arial"/>
                <a:cs typeface="Arial"/>
              </a:rPr>
              <a:t>              				               </a:t>
            </a:r>
            <a:r>
              <a:rPr lang="ru-RU" sz="1600" b="1" i="1" dirty="0">
                <a:solidFill>
                  <a:srgbClr val="993300"/>
                </a:solidFill>
                <a:latin typeface="Arial"/>
                <a:cs typeface="Arial"/>
              </a:rPr>
              <a:t>В грядущем мире нужно быть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i="1" dirty="0">
                <a:solidFill>
                  <a:srgbClr val="993300"/>
                </a:solidFill>
                <a:latin typeface="Arial"/>
                <a:cs typeface="Arial"/>
              </a:rPr>
              <a:t>                   				подобным швейцарскому ножу.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i="1" dirty="0">
              <a:solidFill>
                <a:srgbClr val="9933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993300"/>
                </a:solidFill>
                <a:latin typeface="Arial"/>
                <a:cs typeface="Arial"/>
              </a:rPr>
              <a:t>							Чарльз </a:t>
            </a:r>
            <a:r>
              <a:rPr lang="ru-RU" sz="1600" b="1" dirty="0" err="1">
                <a:solidFill>
                  <a:srgbClr val="993300"/>
                </a:solidFill>
                <a:latin typeface="Arial"/>
                <a:cs typeface="Arial"/>
              </a:rPr>
              <a:t>Фадель</a:t>
            </a:r>
            <a:r>
              <a:rPr lang="ru-RU" sz="1600" b="1" dirty="0">
                <a:solidFill>
                  <a:srgbClr val="993300"/>
                </a:solidFill>
                <a:latin typeface="Arial"/>
                <a:cs typeface="Arial"/>
              </a:rPr>
              <a:t>.	</a:t>
            </a:r>
          </a:p>
        </p:txBody>
      </p:sp>
      <p:pic>
        <p:nvPicPr>
          <p:cNvPr id="275460" name="Picture 2" descr="http://www.combook.ru/pictures/4/5/0_119181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396875"/>
            <a:ext cx="2540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43800" y="1752600"/>
            <a:ext cx="28956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Что мы знаем и понимаем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err="1">
                <a:solidFill>
                  <a:srgbClr val="000000"/>
                </a:solidFill>
                <a:latin typeface="Arial"/>
                <a:cs typeface="Arial"/>
              </a:rPr>
              <a:t>Междисциплинарность</a:t>
            </a:r>
            <a:endParaRPr lang="ru-RU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Традиционные предметы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Инновационные предметы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err="1">
                <a:solidFill>
                  <a:srgbClr val="000000"/>
                </a:solidFill>
                <a:latin typeface="Arial"/>
                <a:cs typeface="Arial"/>
              </a:rPr>
              <a:t>Метапредметность</a:t>
            </a:r>
            <a:endParaRPr lang="ru-RU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6553200" y="2971800"/>
            <a:ext cx="3576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537450" y="5105400"/>
            <a:ext cx="3130550" cy="1430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Как мы ведём себя в жизни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Осознанность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Любознательность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Решительность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Устойчивость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Нравственность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Лидерство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7772400" y="4648200"/>
            <a:ext cx="23574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531939" y="2819400"/>
            <a:ext cx="2986087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Как мы используем знания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Креативность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Критическое мышление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Коммуникация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Сотрудничество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1752600" y="4572000"/>
            <a:ext cx="2903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629400" y="4106863"/>
            <a:ext cx="1371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FFFFFF"/>
                </a:solidFill>
                <a:latin typeface="Arial"/>
                <a:cs typeface="Arial"/>
              </a:rPr>
              <a:t>ЛИЧНОСТНЫЕ КАЧЕСТВА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4419600" y="5181600"/>
            <a:ext cx="922338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1752600" y="5181600"/>
            <a:ext cx="2667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752600" y="5524500"/>
            <a:ext cx="2667000" cy="1011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Как мы учимся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Вдумчивость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Самостоятельность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Самодостаточность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Универсальность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75471" name="Picture 6" descr="Как ресурсные состояния помогают добиваться поставленных целей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135314"/>
            <a:ext cx="1290638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472" name="Picture 8" descr="https://2019.edcrunch.ru/upload/resize_cache/iblock/a9a/480_550_2/a9aaad88c23c1b6991c0dbb5a865088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9539"/>
            <a:ext cx="1347788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046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52CA7D-748D-41C6-B1EF-B7E2810D7150}"/>
              </a:ext>
            </a:extLst>
          </p:cNvPr>
          <p:cNvSpPr/>
          <p:nvPr/>
        </p:nvSpPr>
        <p:spPr>
          <a:xfrm>
            <a:off x="1475244" y="9120"/>
            <a:ext cx="9192756" cy="118763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" name="Рисунок 1">
            <a:hlinkClick r:id="rId2"/>
            <a:extLst>
              <a:ext uri="{FF2B5EF4-FFF2-40B4-BE49-F238E27FC236}">
                <a16:creationId xmlns:a16="http://schemas.microsoft.com/office/drawing/2014/main" id="{FC325F0A-7E39-4A4B-B003-069A2B85EF00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001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911" y="4795115"/>
            <a:ext cx="2439399" cy="182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4B82A2-9020-456E-8BF8-59EB2A8393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930" y="422927"/>
            <a:ext cx="1289542" cy="175112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A44F3C-7430-419F-BD73-F44ABD5E437D}"/>
              </a:ext>
            </a:extLst>
          </p:cNvPr>
          <p:cNvSpPr/>
          <p:nvPr/>
        </p:nvSpPr>
        <p:spPr>
          <a:xfrm>
            <a:off x="6888088" y="355797"/>
            <a:ext cx="216684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>
                <a:solidFill>
                  <a:srgbClr val="990000"/>
                </a:solidFill>
                <a:latin typeface="Arial"/>
                <a:ea typeface="Times New Roman" panose="02020603050405020304" pitchFamily="18" charset="0"/>
                <a:cs typeface="Arial"/>
              </a:rPr>
              <a:t>Кирсти ЛОНКА</a:t>
            </a:r>
            <a:r>
              <a:rPr lang="ru-RU" sz="1200" dirty="0">
                <a:solidFill>
                  <a:srgbClr val="990000"/>
                </a:solidFill>
                <a:latin typeface="Arial"/>
                <a:ea typeface="Times New Roman" panose="02020603050405020304" pitchFamily="18" charset="0"/>
                <a:cs typeface="Arial"/>
              </a:rPr>
              <a:t>, профессор </a:t>
            </a:r>
          </a:p>
          <a:p>
            <a:pPr algn="r"/>
            <a:r>
              <a:rPr lang="ru-RU" sz="1200" dirty="0">
                <a:solidFill>
                  <a:srgbClr val="990000"/>
                </a:solidFill>
                <a:latin typeface="Arial"/>
                <a:ea typeface="Times New Roman" panose="02020603050405020304" pitchFamily="18" charset="0"/>
                <a:cs typeface="Arial"/>
              </a:rPr>
              <a:t>педагогической психологии из Университета Хельсинки</a:t>
            </a:r>
            <a:endParaRPr lang="ru-RU" sz="1200" dirty="0">
              <a:solidFill>
                <a:srgbClr val="990000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27624-5BC9-4B97-BE1D-02E8F6D1FC59}"/>
              </a:ext>
            </a:extLst>
          </p:cNvPr>
          <p:cNvSpPr txBox="1"/>
          <p:nvPr/>
        </p:nvSpPr>
        <p:spPr>
          <a:xfrm>
            <a:off x="1862909" y="2021524"/>
            <a:ext cx="89289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4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«Явление-ориентированное» обучение. </a:t>
            </a:r>
          </a:p>
          <a:p>
            <a:r>
              <a:rPr lang="ru-RU" sz="14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Школьные предметы заменяются междисциплинарными курсами 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(</a:t>
            </a:r>
            <a:r>
              <a:rPr lang="ru-RU" sz="140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phenomenon-based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learning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). </a:t>
            </a:r>
          </a:p>
          <a:p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Процесс обучения строится вокруг «явлений» (факты, события, понятия, идеи).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392F3-28A5-4C79-867C-E97C78167029}"/>
              </a:ext>
            </a:extLst>
          </p:cNvPr>
          <p:cNvSpPr txBox="1"/>
          <p:nvPr/>
        </p:nvSpPr>
        <p:spPr>
          <a:xfrm>
            <a:off x="1888551" y="2790144"/>
            <a:ext cx="83793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2</a:t>
            </a:r>
            <a:r>
              <a:rPr lang="ru-RU" sz="14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. «Подлинность образования» 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- любая изучаемая тема максимально привязана к практике. </a:t>
            </a:r>
          </a:p>
          <a:p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При решении учебных задач используются те же методы и средства, что и в реальной жизни.</a:t>
            </a: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AFD711-D41A-4C81-BDA4-7F78D549A68D}"/>
              </a:ext>
            </a:extLst>
          </p:cNvPr>
          <p:cNvSpPr/>
          <p:nvPr/>
        </p:nvSpPr>
        <p:spPr>
          <a:xfrm>
            <a:off x="1748103" y="240076"/>
            <a:ext cx="5211001" cy="762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990000"/>
                </a:solidFill>
                <a:latin typeface="Arial"/>
                <a:cs typeface="Arial"/>
              </a:rPr>
              <a:t>РЕФОРМИРОВАНИЕ ШКОЛЫ ПО-ФИНСКИ</a:t>
            </a:r>
          </a:p>
          <a:p>
            <a:r>
              <a:rPr lang="ru-RU" sz="1400" b="1" dirty="0">
                <a:solidFill>
                  <a:srgbClr val="990000"/>
                </a:solidFill>
                <a:latin typeface="Arial"/>
                <a:cs typeface="Arial"/>
              </a:rPr>
              <a:t>на основе идей Льва Семёновича Выготского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62AED6-FA16-4599-A1F0-6740909E3779}"/>
              </a:ext>
            </a:extLst>
          </p:cNvPr>
          <p:cNvSpPr txBox="1"/>
          <p:nvPr/>
        </p:nvSpPr>
        <p:spPr>
          <a:xfrm>
            <a:off x="1888552" y="3399107"/>
            <a:ext cx="8886661" cy="124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3. </a:t>
            </a:r>
            <a:r>
              <a:rPr lang="ru-RU" sz="1400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Учитель направляет учеников по пути решения поставленной проблемы. </a:t>
            </a:r>
          </a:p>
          <a:p>
            <a:pPr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Дети могут получить нужную информацию  множеством способов. </a:t>
            </a:r>
          </a:p>
          <a:p>
            <a:pPr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Групповые занятия могут проходить с несколькими педагогами-предметниками сразу.  </a:t>
            </a:r>
            <a:endParaRPr lang="ru-RU" sz="120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34D9FD-E067-465F-A8AC-03266C333D4C}"/>
              </a:ext>
            </a:extLst>
          </p:cNvPr>
          <p:cNvSpPr txBox="1"/>
          <p:nvPr/>
        </p:nvSpPr>
        <p:spPr>
          <a:xfrm>
            <a:off x="1888551" y="4308866"/>
            <a:ext cx="7595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4. </a:t>
            </a:r>
            <a:r>
              <a:rPr lang="ru-RU" sz="14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Взаимодействие внутри группы 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– важнейший элемент в системе обучения. </a:t>
            </a: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20715B-62EA-4162-9245-9362149E37E6}"/>
              </a:ext>
            </a:extLst>
          </p:cNvPr>
          <p:cNvSpPr txBox="1"/>
          <p:nvPr/>
        </p:nvSpPr>
        <p:spPr>
          <a:xfrm>
            <a:off x="1956543" y="1262931"/>
            <a:ext cx="63892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Национальная стандартная учебная программа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(</a:t>
            </a:r>
            <a:r>
              <a:rPr lang="ru-RU" sz="2000" b="1" dirty="0" err="1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National</a:t>
            </a:r>
            <a:r>
              <a:rPr lang="ru-RU" sz="20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Сore</a:t>
            </a:r>
            <a:r>
              <a:rPr lang="ru-RU" sz="20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Сurriculum</a:t>
            </a:r>
            <a:r>
              <a:rPr lang="ru-RU" sz="20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) 2014. </a:t>
            </a: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C449CC-2F59-48EA-BBE6-6AF01E582BF4}"/>
              </a:ext>
            </a:extLst>
          </p:cNvPr>
          <p:cNvSpPr txBox="1"/>
          <p:nvPr/>
        </p:nvSpPr>
        <p:spPr>
          <a:xfrm>
            <a:off x="3647742" y="5775874"/>
            <a:ext cx="2354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«ПЕРЕКРЕСТНАЯ» КОМПЕТЕНЦИЯ ВЫПУСКНИКА</a:t>
            </a:r>
            <a:endParaRPr lang="ru-RU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9920C88-6DC2-4883-BCD0-F48F617645F6}"/>
              </a:ext>
            </a:extLst>
          </p:cNvPr>
          <p:cNvCxnSpPr>
            <a:cxnSpLocks/>
          </p:cNvCxnSpPr>
          <p:nvPr/>
        </p:nvCxnSpPr>
        <p:spPr>
          <a:xfrm>
            <a:off x="6032036" y="4711837"/>
            <a:ext cx="0" cy="19060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F403996-9F24-4CDA-A096-7AF02BF15EF5}"/>
              </a:ext>
            </a:extLst>
          </p:cNvPr>
          <p:cNvCxnSpPr>
            <a:cxnSpLocks/>
          </p:cNvCxnSpPr>
          <p:nvPr/>
        </p:nvCxnSpPr>
        <p:spPr>
          <a:xfrm flipH="1" flipV="1">
            <a:off x="3855738" y="5674976"/>
            <a:ext cx="2600302" cy="681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15B3FE8-0296-4023-9B07-05A209316D43}"/>
              </a:ext>
            </a:extLst>
          </p:cNvPr>
          <p:cNvSpPr txBox="1"/>
          <p:nvPr/>
        </p:nvSpPr>
        <p:spPr>
          <a:xfrm>
            <a:off x="6643580" y="4703520"/>
            <a:ext cx="3858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Tx/>
              <a:buAutoNum type="arabicPeriod"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МЫШЛЕНИЕ</a:t>
            </a:r>
            <a:r>
              <a:rPr lang="ru-RU" sz="1200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A3DF4D-3402-4068-8171-2904F90E5644}"/>
              </a:ext>
            </a:extLst>
          </p:cNvPr>
          <p:cNvSpPr txBox="1"/>
          <p:nvPr/>
        </p:nvSpPr>
        <p:spPr>
          <a:xfrm>
            <a:off x="6643581" y="5168750"/>
            <a:ext cx="38783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3. КУЛЬТУРНАЯ КОМПЕТЕНЦИЯ</a:t>
            </a:r>
            <a:r>
              <a:rPr lang="ru-RU" sz="1200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endParaRPr lang="ru-RU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7CBF48-767B-4C2B-9256-72EC5A1E69DB}"/>
              </a:ext>
            </a:extLst>
          </p:cNvPr>
          <p:cNvSpPr txBox="1"/>
          <p:nvPr/>
        </p:nvSpPr>
        <p:spPr>
          <a:xfrm>
            <a:off x="6653395" y="5436718"/>
            <a:ext cx="38982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4</a:t>
            </a:r>
            <a:r>
              <a:rPr lang="ru-RU" sz="1200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. </a:t>
            </a:r>
            <a:r>
              <a:rPr lang="ru-RU" sz="12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ПОВСЕДНЕВНОЕ САМООБСЛУЖИВАНИЕ </a:t>
            </a:r>
            <a:endParaRPr lang="ru-RU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8D52CE-ED9A-4538-9A21-48148BE6C1AF}"/>
              </a:ext>
            </a:extLst>
          </p:cNvPr>
          <p:cNvSpPr txBox="1"/>
          <p:nvPr/>
        </p:nvSpPr>
        <p:spPr>
          <a:xfrm>
            <a:off x="6667750" y="5692670"/>
            <a:ext cx="38695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5. МУЛЬТИГРАМОТНОСТЬ</a:t>
            </a:r>
            <a:endParaRPr lang="ru-RU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ACE5CD37-B4AD-4517-8B2B-EDFE9E379CCF}"/>
              </a:ext>
            </a:extLst>
          </p:cNvPr>
          <p:cNvCxnSpPr>
            <a:cxnSpLocks/>
          </p:cNvCxnSpPr>
          <p:nvPr/>
        </p:nvCxnSpPr>
        <p:spPr>
          <a:xfrm>
            <a:off x="6103057" y="4711837"/>
            <a:ext cx="0" cy="190608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64DB038-96E7-4CF2-B225-FDD841C1A92B}"/>
              </a:ext>
            </a:extLst>
          </p:cNvPr>
          <p:cNvCxnSpPr>
            <a:cxnSpLocks/>
          </p:cNvCxnSpPr>
          <p:nvPr/>
        </p:nvCxnSpPr>
        <p:spPr>
          <a:xfrm flipH="1" flipV="1">
            <a:off x="3846340" y="5727193"/>
            <a:ext cx="2609701" cy="3302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33DF8D8-B729-430B-8D03-21EA8259CBDD}"/>
              </a:ext>
            </a:extLst>
          </p:cNvPr>
          <p:cNvSpPr txBox="1"/>
          <p:nvPr/>
        </p:nvSpPr>
        <p:spPr>
          <a:xfrm>
            <a:off x="6668979" y="5945085"/>
            <a:ext cx="3898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6. ИНФОРМАЦИОННО-КОММУНИКАЦИОННАЯ    КОМПЕТЕНЦИЯ</a:t>
            </a:r>
            <a:endParaRPr lang="ru-RU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E8EB25-85A7-445E-98B6-75D60679C760}"/>
              </a:ext>
            </a:extLst>
          </p:cNvPr>
          <p:cNvSpPr txBox="1"/>
          <p:nvPr/>
        </p:nvSpPr>
        <p:spPr>
          <a:xfrm>
            <a:off x="6643580" y="4911085"/>
            <a:ext cx="4594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2. УМЕНИЕ УЧИТЬСЯ</a:t>
            </a:r>
            <a:endParaRPr lang="ru-RU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A9F93D-7C39-424B-BE25-7E2C9CC8ABB6}"/>
              </a:ext>
            </a:extLst>
          </p:cNvPr>
          <p:cNvSpPr txBox="1"/>
          <p:nvPr/>
        </p:nvSpPr>
        <p:spPr>
          <a:xfrm>
            <a:off x="6681289" y="6360362"/>
            <a:ext cx="3898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/>
                <a:ea typeface="Times New Roman" panose="02020603050405020304" pitchFamily="18" charset="0"/>
                <a:cs typeface="Arial"/>
              </a:rPr>
              <a:t>7. ТРУДОВАЯ И ПРЕДПРИНИМАТЕЛЬСКАЯ КОМПЕТЕНЦИИ </a:t>
            </a:r>
            <a:endParaRPr lang="ru-RU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2283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0"/>
            <a:ext cx="9144000" cy="14478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74826" y="260351"/>
            <a:ext cx="8289925" cy="1216025"/>
          </a:xfrm>
        </p:spPr>
        <p:txBody>
          <a:bodyPr/>
          <a:lstStyle/>
          <a:p>
            <a:pPr eaLnBrk="1" hangingPunct="1">
              <a:defRPr/>
            </a:pPr>
            <a:r>
              <a:rPr lang="ru-RU" sz="3400" dirty="0">
                <a:solidFill>
                  <a:srgbClr val="993300"/>
                </a:solidFill>
              </a:rPr>
              <a:t>Джон ДЬЮИ	</a:t>
            </a:r>
            <a:r>
              <a:rPr lang="ru-RU" sz="3400" dirty="0">
                <a:solidFill>
                  <a:srgbClr val="993300"/>
                </a:solidFill>
                <a:latin typeface="Times New Roman" pitchFamily="18" charset="0"/>
              </a:rPr>
              <a:t>	</a:t>
            </a:r>
            <a:r>
              <a:rPr lang="ru-RU" sz="3400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		</a:t>
            </a:r>
            <a:br>
              <a:rPr lang="ru-RU" sz="3400" dirty="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800" i="1" dirty="0">
                <a:solidFill>
                  <a:srgbClr val="993300"/>
                </a:solidFill>
                <a:latin typeface="Times New Roman" pitchFamily="18" charset="0"/>
              </a:rPr>
              <a:t>Из статьи «Моё педагогическое кредо», 1897 год</a:t>
            </a:r>
            <a:endParaRPr lang="ru-RU" sz="2800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91200" y="1600201"/>
            <a:ext cx="4800600" cy="49244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6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eaLnBrk="1" hangingPunct="1">
              <a:buFontTx/>
              <a:buNone/>
              <a:defRPr/>
            </a:pPr>
            <a:endParaRPr lang="ru-RU" sz="24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Современные системы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образования пренебрегают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формированием отношений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между людьми, 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тем самым делают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невозможным получение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подлинного нравственного</a:t>
            </a:r>
          </a:p>
          <a:p>
            <a:pPr eaLnBrk="1" hangingPunct="1">
              <a:buFontTx/>
              <a:buNone/>
              <a:defRPr/>
            </a:pPr>
            <a:r>
              <a:rPr lang="ru-RU" sz="2400" i="1" dirty="0"/>
              <a:t>образования.</a:t>
            </a:r>
          </a:p>
        </p:txBody>
      </p:sp>
      <p:pic>
        <p:nvPicPr>
          <p:cNvPr id="271365" name="Picture 7" descr="https://yt3.ggpht.com/a/AGF-l78H-z3FsJc5FU9J6FAlk-vYffSXFclsnyBjwQ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4384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0033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A3B2BA-B698-41CD-A2B1-5BAB2836FB44}"/>
              </a:ext>
            </a:extLst>
          </p:cNvPr>
          <p:cNvSpPr/>
          <p:nvPr/>
        </p:nvSpPr>
        <p:spPr>
          <a:xfrm>
            <a:off x="1775520" y="0"/>
            <a:ext cx="2664296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AE24C-5650-476B-B9A5-53EAE935F132}"/>
              </a:ext>
            </a:extLst>
          </p:cNvPr>
          <p:cNvSpPr txBox="1"/>
          <p:nvPr/>
        </p:nvSpPr>
        <p:spPr>
          <a:xfrm>
            <a:off x="5506898" y="370388"/>
            <a:ext cx="4909582" cy="576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Создал собственную школу  «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ru-RU" sz="1600" b="1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Astra</a:t>
            </a:r>
            <a:r>
              <a:rPr lang="ru-RU" sz="1400" b="1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» (с лат. «К звездам»), которая разрушает все стереотипы об образовании</a:t>
            </a:r>
            <a:r>
              <a:rPr lang="ru-RU" sz="1300" b="1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984E8-85B9-4B99-B33A-80AFB7A54B6D}"/>
              </a:ext>
            </a:extLst>
          </p:cNvPr>
          <p:cNvSpPr txBox="1"/>
          <p:nvPr/>
        </p:nvSpPr>
        <p:spPr>
          <a:xfrm>
            <a:off x="2040137" y="2595464"/>
            <a:ext cx="23042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99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Илон </a:t>
            </a:r>
            <a:r>
              <a:rPr lang="ru-RU" sz="2000" b="1" dirty="0" err="1">
                <a:solidFill>
                  <a:srgbClr val="99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Рив</a:t>
            </a:r>
            <a:r>
              <a:rPr lang="ru-RU" sz="2000" b="1" dirty="0">
                <a:solidFill>
                  <a:srgbClr val="99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99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Маск</a:t>
            </a:r>
            <a:r>
              <a:rPr lang="ru-RU" sz="2000" b="1" dirty="0">
                <a:solidFill>
                  <a:srgbClr val="99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ru-RU" b="1" dirty="0">
              <a:solidFill>
                <a:srgbClr val="990000"/>
              </a:solidFill>
              <a:latin typeface="Calibri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dirty="0">
                <a:solidFill>
                  <a:srgbClr val="990000"/>
                </a:solidFill>
                <a:latin typeface="Calibri"/>
              </a:rPr>
              <a:t>предприниматель, изобретатель, инженер и миллиардер. </a:t>
            </a:r>
          </a:p>
          <a:p>
            <a:pPr>
              <a:defRPr/>
            </a:pPr>
            <a:r>
              <a:rPr lang="ru-RU" sz="1600" dirty="0">
                <a:solidFill>
                  <a:srgbClr val="990000"/>
                </a:solidFill>
                <a:latin typeface="Calibri"/>
              </a:rPr>
              <a:t>Основатель и главный инженер компании </a:t>
            </a:r>
            <a:r>
              <a:rPr lang="en-US" sz="1600" dirty="0">
                <a:solidFill>
                  <a:srgbClr val="990000"/>
                </a:solidFill>
                <a:latin typeface="Calibri"/>
              </a:rPr>
              <a:t>SpaceX</a:t>
            </a:r>
            <a:r>
              <a:rPr lang="ru-RU" sz="1600" dirty="0">
                <a:solidFill>
                  <a:srgbClr val="990000"/>
                </a:solidFill>
                <a:latin typeface="Calibri"/>
              </a:rPr>
              <a:t>; </a:t>
            </a:r>
          </a:p>
          <a:p>
            <a:pPr>
              <a:defRPr/>
            </a:pPr>
            <a:r>
              <a:rPr lang="ru-RU" sz="1600" dirty="0">
                <a:solidFill>
                  <a:srgbClr val="990000"/>
                </a:solidFill>
                <a:latin typeface="Calibri"/>
              </a:rPr>
              <a:t>генеральный директор и главный идейный вдохновитель компании </a:t>
            </a:r>
            <a:r>
              <a:rPr lang="en-US" sz="1600" dirty="0">
                <a:solidFill>
                  <a:srgbClr val="990000"/>
                </a:solidFill>
                <a:latin typeface="Calibri"/>
              </a:rPr>
              <a:t>Tesla</a:t>
            </a:r>
            <a:r>
              <a:rPr lang="ru-RU" sz="1600" dirty="0">
                <a:solidFill>
                  <a:srgbClr val="990000"/>
                </a:solidFill>
                <a:latin typeface="Calibri"/>
              </a:rPr>
              <a:t>.</a:t>
            </a:r>
            <a:endParaRPr lang="ru-RU" dirty="0">
              <a:solidFill>
                <a:srgbClr val="990000"/>
              </a:solidFill>
              <a:latin typeface="Calibri"/>
            </a:endParaRPr>
          </a:p>
        </p:txBody>
      </p:sp>
      <p:pic>
        <p:nvPicPr>
          <p:cNvPr id="11" name="Рисунок 10" descr="7 принципов образования, которые хочет разрушить Илон Маск">
            <a:extLst>
              <a:ext uri="{FF2B5EF4-FFF2-40B4-BE49-F238E27FC236}">
                <a16:creationId xmlns:a16="http://schemas.microsoft.com/office/drawing/2014/main" id="{B95B55CF-8DC2-4AB5-80D4-C0EF8AD445D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19" y="1019482"/>
            <a:ext cx="3726160" cy="158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61ACB088-60B5-4BE0-928E-3E50FE380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1263" y="1983980"/>
            <a:ext cx="1138398" cy="94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69DA1E1-8353-4390-9622-CA038193C437}"/>
              </a:ext>
            </a:extLst>
          </p:cNvPr>
          <p:cNvSpPr/>
          <p:nvPr/>
        </p:nvSpPr>
        <p:spPr>
          <a:xfrm>
            <a:off x="4510428" y="2739410"/>
            <a:ext cx="914400" cy="348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Calibri"/>
              </a:rPr>
              <a:t>Оценки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A974934-6279-49CA-99B5-1D73D8F9D0C8}"/>
              </a:ext>
            </a:extLst>
          </p:cNvPr>
          <p:cNvSpPr/>
          <p:nvPr/>
        </p:nvSpPr>
        <p:spPr>
          <a:xfrm>
            <a:off x="4569153" y="3394594"/>
            <a:ext cx="914400" cy="568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Calibri"/>
              </a:rPr>
              <a:t>Диплом как цель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9442CC-F036-491C-B2C0-6E08ACEC3A1E}"/>
              </a:ext>
            </a:extLst>
          </p:cNvPr>
          <p:cNvSpPr txBox="1"/>
          <p:nvPr/>
        </p:nvSpPr>
        <p:spPr>
          <a:xfrm>
            <a:off x="5594034" y="3302974"/>
            <a:ext cx="5097968" cy="67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200" b="1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фундаментальных знаний о мире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которые помогут понять, в какой сфере деятельности дети могут быть по-настоящему талантливы и гениальны.</a:t>
            </a:r>
            <a:endParaRPr lang="ru-RU" sz="1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DDFBAF9-7E78-486B-B484-3AB49D3EF6E7}"/>
              </a:ext>
            </a:extLst>
          </p:cNvPr>
          <p:cNvSpPr/>
          <p:nvPr/>
        </p:nvSpPr>
        <p:spPr>
          <a:xfrm>
            <a:off x="4559020" y="3967288"/>
            <a:ext cx="914400" cy="568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Calibri"/>
              </a:rPr>
              <a:t>Тесты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ECD28D-CC5D-4088-8A27-B5941D914BB1}"/>
              </a:ext>
            </a:extLst>
          </p:cNvPr>
          <p:cNvSpPr txBox="1"/>
          <p:nvPr/>
        </p:nvSpPr>
        <p:spPr>
          <a:xfrm>
            <a:off x="5593329" y="3995567"/>
            <a:ext cx="5153940" cy="47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Задания и задачи напрямую связаны </a:t>
            </a:r>
            <a:r>
              <a:rPr lang="ru-RU" sz="1200" b="1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с практикой и реальной жизнью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,                                что закрепляет полученные знания, поскольку доказывает их полезность.</a:t>
            </a:r>
            <a:endParaRPr lang="ru-RU" sz="1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1E0339F-C8BC-4D36-B2BA-757F601665A4}"/>
              </a:ext>
            </a:extLst>
          </p:cNvPr>
          <p:cNvSpPr/>
          <p:nvPr/>
        </p:nvSpPr>
        <p:spPr>
          <a:xfrm>
            <a:off x="4534099" y="4944698"/>
            <a:ext cx="1072938" cy="568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Calibri"/>
              </a:rPr>
              <a:t>Деление на классы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E0A20A-0629-40AE-8A59-176E2960E8C6}"/>
              </a:ext>
            </a:extLst>
          </p:cNvPr>
          <p:cNvSpPr txBox="1"/>
          <p:nvPr/>
        </p:nvSpPr>
        <p:spPr>
          <a:xfrm>
            <a:off x="5592624" y="4503542"/>
            <a:ext cx="4902420" cy="47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Углублённое изучение </a:t>
            </a:r>
            <a:r>
              <a:rPr lang="ru-RU" sz="1200" b="1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морали и этики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. Развитие способности смотреть на мир критически, формирование «морального компаса» и эмпатии.</a:t>
            </a:r>
            <a:endParaRPr lang="ru-RU" sz="1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C92366-39D3-4A5C-8DA5-E13769860DBD}"/>
              </a:ext>
            </a:extLst>
          </p:cNvPr>
          <p:cNvSpPr txBox="1"/>
          <p:nvPr/>
        </p:nvSpPr>
        <p:spPr>
          <a:xfrm>
            <a:off x="5626171" y="5035355"/>
            <a:ext cx="4585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Дети разного возраста учатся вместе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, вместе обсуждают материал на переменах и дома. 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E5DC3E-B0D0-42B2-A6F1-0F7E24C16D99}"/>
              </a:ext>
            </a:extLst>
          </p:cNvPr>
          <p:cNvSpPr txBox="1"/>
          <p:nvPr/>
        </p:nvSpPr>
        <p:spPr>
          <a:xfrm>
            <a:off x="5626172" y="5513649"/>
            <a:ext cx="4790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Индивидуальная программа для каждого школьника 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в соответствии с его интересами и способностями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C8DD58-EB13-43AF-A60F-C628461E2E05}"/>
              </a:ext>
            </a:extLst>
          </p:cNvPr>
          <p:cNvSpPr txBox="1"/>
          <p:nvPr/>
        </p:nvSpPr>
        <p:spPr>
          <a:xfrm>
            <a:off x="5523926" y="2755130"/>
            <a:ext cx="509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Универсальная валюта – «астры», не за правильное решение контрольной, а </a:t>
            </a:r>
            <a:r>
              <a:rPr lang="ru-RU" sz="1200" b="1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за создание и реализацию собственного проекта или исследования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. 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CBA24DA-F2F6-4122-97CA-0B9E405D753E}"/>
              </a:ext>
            </a:extLst>
          </p:cNvPr>
          <p:cNvSpPr/>
          <p:nvPr/>
        </p:nvSpPr>
        <p:spPr>
          <a:xfrm>
            <a:off x="4534099" y="5459541"/>
            <a:ext cx="1072938" cy="568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Calibri"/>
              </a:rPr>
              <a:t>Школьная программа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FE57F4-2918-477A-8FE1-E2A42286DC63}"/>
              </a:ext>
            </a:extLst>
          </p:cNvPr>
          <p:cNvSpPr txBox="1"/>
          <p:nvPr/>
        </p:nvSpPr>
        <p:spPr>
          <a:xfrm>
            <a:off x="5613356" y="6011205"/>
            <a:ext cx="5054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Физика, химия, </a:t>
            </a:r>
            <a:r>
              <a:rPr lang="ru-RU" sz="1200" b="1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изучаться на практических занятиях</a:t>
            </a: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Школьники своими глазами должны увидеть и постигнуть законы мира, </a:t>
            </a: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Calibri"/>
                <a:ea typeface="Times New Roman" panose="02020603050405020304" pitchFamily="18" charset="0"/>
              </a:rPr>
              <a:t>а не учить их по учебнику.  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3032B73-74CE-489F-AE9A-1F819CBB94A5}"/>
              </a:ext>
            </a:extLst>
          </p:cNvPr>
          <p:cNvSpPr/>
          <p:nvPr/>
        </p:nvSpPr>
        <p:spPr>
          <a:xfrm>
            <a:off x="4545892" y="6044907"/>
            <a:ext cx="1072938" cy="568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  <a:latin typeface="Calibri"/>
              </a:rPr>
              <a:t>Теория наук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69397487-7D5D-4156-B1DD-97DCE89E6874}"/>
              </a:ext>
            </a:extLst>
          </p:cNvPr>
          <p:cNvCxnSpPr>
            <a:cxnSpLocks/>
          </p:cNvCxnSpPr>
          <p:nvPr/>
        </p:nvCxnSpPr>
        <p:spPr>
          <a:xfrm flipH="1">
            <a:off x="4884713" y="2755129"/>
            <a:ext cx="271201" cy="3902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49DC1A-9A02-40CE-A958-4E85B516A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670" y="366490"/>
            <a:ext cx="2978550" cy="198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7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2E5D949-72C7-45FD-AC01-0204A5A6463F}"/>
              </a:ext>
            </a:extLst>
          </p:cNvPr>
          <p:cNvSpPr/>
          <p:nvPr/>
        </p:nvSpPr>
        <p:spPr>
          <a:xfrm>
            <a:off x="1524000" y="620688"/>
            <a:ext cx="9144000" cy="163448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47CA8-6E41-4C12-89B9-A99BBD731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215" y="2451801"/>
            <a:ext cx="4680520" cy="4145552"/>
          </a:xfrm>
        </p:spPr>
        <p:txBody>
          <a:bodyPr/>
          <a:lstStyle/>
          <a:p>
            <a:pPr marL="0" indent="0">
              <a:buNone/>
            </a:pPr>
            <a:endParaRPr lang="ru-RU" sz="1600" i="1" dirty="0"/>
          </a:p>
          <a:p>
            <a:pPr marL="0" indent="0">
              <a:buNone/>
            </a:pPr>
            <a:r>
              <a:rPr lang="ru-RU" sz="1600" b="1" dirty="0">
                <a:solidFill>
                  <a:srgbClr val="008000"/>
                </a:solidFill>
              </a:rPr>
              <a:t>«Специальное послание Конгрессу 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08000"/>
                </a:solidFill>
              </a:rPr>
              <a:t>об образовании» </a:t>
            </a:r>
            <a:r>
              <a:rPr lang="ru-RU" sz="1600" dirty="0">
                <a:solidFill>
                  <a:srgbClr val="008000"/>
                </a:solidFill>
              </a:rPr>
              <a:t>от 29 января 1963 года: </a:t>
            </a:r>
          </a:p>
          <a:p>
            <a:pPr marL="0" indent="0">
              <a:buNone/>
            </a:pPr>
            <a:endParaRPr lang="ru-RU" sz="1600" i="1" dirty="0"/>
          </a:p>
          <a:p>
            <a:pPr marL="0" indent="0">
              <a:buNone/>
            </a:pPr>
            <a:r>
              <a:rPr lang="ru-RU" sz="1600" i="1" dirty="0">
                <a:solidFill>
                  <a:srgbClr val="008000"/>
                </a:solidFill>
              </a:rPr>
              <a:t>Стоит отметить, что Советский Союз понимает, что образовательные усилия в 1960-х окажут большое влияние на силу, прогресс и статус нации в 1970-х и 1980-х…</a:t>
            </a:r>
          </a:p>
          <a:p>
            <a:pPr marL="0" indent="0">
              <a:buNone/>
            </a:pPr>
            <a:r>
              <a:rPr lang="ru-RU" sz="1600" i="1" dirty="0">
                <a:solidFill>
                  <a:srgbClr val="008000"/>
                </a:solidFill>
              </a:rPr>
              <a:t>Советы практически ликвидировали неграмотность: с начала века доля людей, имеющих более чем 7-классное образование, выросла в 23 раза. Увлечение этой нации образованием, безусловно, достаточно, чтобы превзойти достижения любой другой нации или системы.</a:t>
            </a:r>
            <a:endParaRPr lang="ru-RU" sz="1600" dirty="0">
              <a:solidFill>
                <a:srgbClr val="008000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399DEDAE-433C-45C8-9E1C-B868ABD94EE6}"/>
              </a:ext>
            </a:extLst>
          </p:cNvPr>
          <p:cNvSpPr txBox="1">
            <a:spLocks/>
          </p:cNvSpPr>
          <p:nvPr/>
        </p:nvSpPr>
        <p:spPr bwMode="auto">
          <a:xfrm>
            <a:off x="7124324" y="3481525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i="1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ru-RU" sz="1600" i="1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endParaRPr lang="ru-RU" sz="1600" i="1" dirty="0">
              <a:solidFill>
                <a:prstClr val="black"/>
              </a:solidFill>
              <a:latin typeface="Calibri"/>
            </a:endParaRPr>
          </a:p>
          <a:p>
            <a:pPr marL="0" indent="0">
              <a:buNone/>
            </a:pPr>
            <a:r>
              <a:rPr lang="ru-RU" sz="2000" i="1" dirty="0">
                <a:solidFill>
                  <a:srgbClr val="FF0000"/>
                </a:solidFill>
                <a:latin typeface="Calibri"/>
              </a:rPr>
              <a:t>Мы проиграли конкуренцию из-за советской, абсолютно негодной системы образования.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A8626-BF9C-48CD-91B6-8E67CA3DF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48" y="471010"/>
            <a:ext cx="2987824" cy="199188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5D81E5-BD45-4D70-A582-37BC30906BC5}"/>
              </a:ext>
            </a:extLst>
          </p:cNvPr>
          <p:cNvSpPr/>
          <p:nvPr/>
        </p:nvSpPr>
        <p:spPr>
          <a:xfrm>
            <a:off x="4644288" y="945218"/>
            <a:ext cx="1555704" cy="133165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rgbClr val="990000"/>
              </a:solidFill>
              <a:latin typeface="Calibri"/>
            </a:endParaRPr>
          </a:p>
          <a:p>
            <a:r>
              <a:rPr lang="ru-RU" sz="1600" b="1" dirty="0">
                <a:solidFill>
                  <a:srgbClr val="990000"/>
                </a:solidFill>
                <a:latin typeface="Calibri"/>
              </a:rPr>
              <a:t>Джон Фицджеральд КЕННЕДИ</a:t>
            </a:r>
            <a:r>
              <a:rPr lang="ru-RU" sz="1400" b="1" dirty="0">
                <a:solidFill>
                  <a:srgbClr val="990000"/>
                </a:solidFill>
                <a:latin typeface="Calibri"/>
              </a:rPr>
              <a:t>,</a:t>
            </a:r>
          </a:p>
          <a:p>
            <a:r>
              <a:rPr lang="ru-RU" sz="1200" dirty="0">
                <a:solidFill>
                  <a:srgbClr val="990000"/>
                </a:solidFill>
                <a:latin typeface="Calibri"/>
              </a:rPr>
              <a:t>35-й президент США</a:t>
            </a:r>
          </a:p>
          <a:p>
            <a:r>
              <a:rPr lang="ru-RU" sz="1200" dirty="0">
                <a:solidFill>
                  <a:srgbClr val="990000"/>
                </a:solidFill>
                <a:latin typeface="Calibri"/>
              </a:rPr>
              <a:t>1961-1963</a:t>
            </a:r>
          </a:p>
          <a:p>
            <a:endParaRPr lang="ru-RU" sz="1200" dirty="0">
              <a:solidFill>
                <a:srgbClr val="990000"/>
              </a:solidFill>
              <a:latin typeface="Calibri"/>
            </a:endParaRPr>
          </a:p>
          <a:p>
            <a:r>
              <a:rPr lang="ru-RU" sz="1200" dirty="0">
                <a:solidFill>
                  <a:srgbClr val="990000"/>
                </a:solidFill>
                <a:latin typeface="Calibri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1D86D7-DBEE-4AB0-9E73-7646F28FC276}"/>
              </a:ext>
            </a:extLst>
          </p:cNvPr>
          <p:cNvSpPr/>
          <p:nvPr/>
        </p:nvSpPr>
        <p:spPr>
          <a:xfrm>
            <a:off x="6458982" y="818957"/>
            <a:ext cx="1368152" cy="133165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>
                <a:solidFill>
                  <a:srgbClr val="990000"/>
                </a:solidFill>
                <a:latin typeface="Calibri"/>
              </a:rPr>
              <a:t>Герман Оскарович ГРЕФ</a:t>
            </a:r>
            <a:r>
              <a:rPr lang="ru-RU" sz="1600" dirty="0">
                <a:solidFill>
                  <a:srgbClr val="990000"/>
                </a:solidFill>
                <a:latin typeface="Calibri"/>
              </a:rPr>
              <a:t>,</a:t>
            </a:r>
          </a:p>
          <a:p>
            <a:pPr algn="r"/>
            <a:r>
              <a:rPr lang="ru-RU" sz="1200" dirty="0">
                <a:solidFill>
                  <a:srgbClr val="990000"/>
                </a:solidFill>
                <a:latin typeface="Calibri"/>
              </a:rPr>
              <a:t>председатель правления</a:t>
            </a:r>
          </a:p>
          <a:p>
            <a:pPr algn="r"/>
            <a:r>
              <a:rPr lang="ru-RU" sz="1200" dirty="0">
                <a:solidFill>
                  <a:srgbClr val="990000"/>
                </a:solidFill>
                <a:latin typeface="Calibri"/>
              </a:rPr>
              <a:t>Сбербанка России 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0EDD28-5573-4171-AC6F-BE20D3BA8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5011" y="436111"/>
            <a:ext cx="246906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6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2600" y="0"/>
            <a:ext cx="22098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20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3" r="2102"/>
          <a:stretch/>
        </p:blipFill>
        <p:spPr bwMode="auto">
          <a:xfrm>
            <a:off x="2122339" y="3690395"/>
            <a:ext cx="2498599" cy="200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0868" name="Picture 4" descr="https://pravoslavie.fm/wp-content/uploads/2016/03/komenski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13" y="1219200"/>
            <a:ext cx="254112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90062" y="4191000"/>
            <a:ext cx="54731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kern="0" dirty="0">
                <a:solidFill>
                  <a:srgbClr val="000000"/>
                </a:solidFill>
                <a:latin typeface="Arial"/>
                <a:cs typeface="Arial"/>
              </a:rPr>
              <a:t>Если вы копируете чужие системы,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kern="0" dirty="0">
                <a:solidFill>
                  <a:srgbClr val="000000"/>
                </a:solidFill>
                <a:latin typeface="Arial"/>
                <a:cs typeface="Arial"/>
              </a:rPr>
              <a:t>вы никогда не будете ведущим,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i="1" kern="0" dirty="0">
                <a:solidFill>
                  <a:srgbClr val="000000"/>
                </a:solidFill>
                <a:latin typeface="Arial"/>
                <a:cs typeface="Arial"/>
              </a:rPr>
              <a:t>вы будете ведомым.</a:t>
            </a:r>
            <a:endParaRPr lang="ru-RU" sz="22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0062" y="1093738"/>
            <a:ext cx="57779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kern="0" dirty="0">
                <a:solidFill>
                  <a:srgbClr val="000000"/>
                </a:solidFill>
                <a:latin typeface="Arial"/>
                <a:cs typeface="Arial"/>
              </a:rPr>
              <a:t>Доколе мы будем жаждать чужих школ,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kern="0" dirty="0">
                <a:solidFill>
                  <a:srgbClr val="000000"/>
                </a:solidFill>
                <a:latin typeface="Arial"/>
                <a:cs typeface="Arial"/>
              </a:rPr>
              <a:t>книг и дарований,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kern="0" dirty="0">
                <a:solidFill>
                  <a:srgbClr val="000000"/>
                </a:solidFill>
                <a:latin typeface="Arial"/>
                <a:cs typeface="Arial"/>
              </a:rPr>
              <a:t>ими одними стремясь удовлетворить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kern="0" dirty="0">
                <a:solidFill>
                  <a:srgbClr val="000000"/>
                </a:solidFill>
                <a:latin typeface="Arial"/>
                <a:cs typeface="Arial"/>
              </a:rPr>
              <a:t>наш голод и жажду?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kern="0" dirty="0">
                <a:solidFill>
                  <a:srgbClr val="000000"/>
                </a:solidFill>
                <a:latin typeface="Arial"/>
                <a:cs typeface="Arial"/>
              </a:rPr>
              <a:t>Или вечно будем мы, как здоровые нищие,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kern="0" dirty="0">
                <a:solidFill>
                  <a:srgbClr val="000000"/>
                </a:solidFill>
                <a:latin typeface="Arial"/>
                <a:cs typeface="Arial"/>
              </a:rPr>
              <a:t>выпрашивать у других народов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kern="0" dirty="0">
                <a:solidFill>
                  <a:srgbClr val="000000"/>
                </a:solidFill>
                <a:latin typeface="Arial"/>
                <a:cs typeface="Arial"/>
              </a:rPr>
              <a:t>разные </a:t>
            </a:r>
            <a:r>
              <a:rPr lang="ru-RU" altLang="ru-RU" i="1" kern="0" dirty="0" err="1">
                <a:solidFill>
                  <a:srgbClr val="000000"/>
                </a:solidFill>
                <a:latin typeface="Arial"/>
                <a:cs typeface="Arial"/>
              </a:rPr>
              <a:t>сочиненьица</a:t>
            </a:r>
            <a:r>
              <a:rPr lang="ru-RU" altLang="ru-RU" i="1" kern="0" dirty="0">
                <a:solidFill>
                  <a:srgbClr val="000000"/>
                </a:solidFill>
                <a:latin typeface="Arial"/>
                <a:cs typeface="Arial"/>
              </a:rPr>
              <a:t>, книжицы, </a:t>
            </a:r>
            <a:r>
              <a:rPr lang="ru-RU" altLang="ru-RU" i="1" kern="0" dirty="0" err="1">
                <a:solidFill>
                  <a:srgbClr val="000000"/>
                </a:solidFill>
                <a:latin typeface="Arial"/>
                <a:cs typeface="Arial"/>
              </a:rPr>
              <a:t>диктовочки</a:t>
            </a:r>
            <a:r>
              <a:rPr lang="ru-RU" altLang="ru-RU" i="1" kern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altLang="ru-RU" i="1" kern="0" dirty="0" err="1">
                <a:solidFill>
                  <a:srgbClr val="000000"/>
                </a:solidFill>
                <a:latin typeface="Arial"/>
                <a:cs typeface="Arial"/>
              </a:rPr>
              <a:t>заметочки</a:t>
            </a:r>
            <a:r>
              <a:rPr lang="ru-RU" altLang="ru-RU" i="1" kern="0" dirty="0">
                <a:solidFill>
                  <a:srgbClr val="000000"/>
                </a:solidFill>
                <a:latin typeface="Arial"/>
                <a:cs typeface="Arial"/>
              </a:rPr>
              <a:t>, отрывочки и бог весть что ещё.</a:t>
            </a:r>
            <a:endParaRPr lang="ru-RU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5668" y="5791201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rgbClr val="993300"/>
                </a:solidFill>
                <a:latin typeface="Arial"/>
                <a:cs typeface="Arial"/>
              </a:rPr>
              <a:t>Профессор </a:t>
            </a:r>
            <a:br>
              <a:rPr lang="ru-RU" sz="1200" kern="0" dirty="0">
                <a:solidFill>
                  <a:srgbClr val="993300"/>
                </a:solidFill>
                <a:latin typeface="Arial"/>
                <a:cs typeface="Arial"/>
              </a:rPr>
            </a:br>
            <a:r>
              <a:rPr lang="ru-RU" sz="1200" b="1" kern="0" dirty="0">
                <a:solidFill>
                  <a:srgbClr val="993300"/>
                </a:solidFill>
                <a:latin typeface="Arial"/>
                <a:cs typeface="Arial"/>
              </a:rPr>
              <a:t>Олег Сергеевич СУХАРЕВ</a:t>
            </a:r>
            <a:r>
              <a:rPr lang="ru-RU" sz="1200" kern="0" dirty="0">
                <a:solidFill>
                  <a:srgbClr val="993300"/>
                </a:solidFill>
                <a:latin typeface="Arial"/>
                <a:cs typeface="Arial"/>
              </a:rPr>
              <a:t>, </a:t>
            </a:r>
            <a:br>
              <a:rPr lang="ru-RU" sz="1200" kern="0" dirty="0">
                <a:solidFill>
                  <a:srgbClr val="993300"/>
                </a:solidFill>
                <a:latin typeface="Arial"/>
                <a:cs typeface="Arial"/>
              </a:rPr>
            </a:br>
            <a:r>
              <a:rPr lang="ru-RU" sz="1200" kern="0" dirty="0">
                <a:solidFill>
                  <a:srgbClr val="993300"/>
                </a:solidFill>
                <a:latin typeface="Arial"/>
                <a:cs typeface="Arial"/>
              </a:rPr>
              <a:t>ведущий научный сотрудник </a:t>
            </a:r>
            <a:br>
              <a:rPr lang="ru-RU" sz="1200" kern="0" dirty="0">
                <a:solidFill>
                  <a:srgbClr val="993300"/>
                </a:solidFill>
                <a:latin typeface="Arial"/>
                <a:cs typeface="Arial"/>
              </a:rPr>
            </a:br>
            <a:r>
              <a:rPr lang="ru-RU" sz="1200" kern="0" dirty="0">
                <a:solidFill>
                  <a:srgbClr val="993300"/>
                </a:solidFill>
                <a:latin typeface="Arial"/>
                <a:cs typeface="Arial"/>
              </a:rPr>
              <a:t>Института экономики РАН</a:t>
            </a:r>
            <a:endParaRPr lang="ru-RU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5001" y="614066"/>
            <a:ext cx="1859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3300"/>
                </a:solidFill>
                <a:latin typeface="Arial"/>
                <a:cs typeface="Arial"/>
              </a:rPr>
              <a:t>Ян </a:t>
            </a:r>
            <a:r>
              <a:rPr lang="ru-RU" sz="1200" b="1" dirty="0" err="1">
                <a:solidFill>
                  <a:srgbClr val="993300"/>
                </a:solidFill>
                <a:latin typeface="Arial"/>
                <a:cs typeface="Arial"/>
              </a:rPr>
              <a:t>Амо́с</a:t>
            </a:r>
            <a:r>
              <a:rPr lang="ru-RU" sz="1200" b="1" dirty="0">
                <a:solidFill>
                  <a:srgbClr val="993300"/>
                </a:solidFill>
                <a:latin typeface="Arial"/>
                <a:cs typeface="Arial"/>
              </a:rPr>
              <a:t> КО́МЕНСКИЙ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993300"/>
                </a:solidFill>
                <a:latin typeface="Arial"/>
                <a:cs typeface="Arial"/>
              </a:rPr>
              <a:t>XVII </a:t>
            </a:r>
            <a:r>
              <a:rPr lang="ru-RU" sz="1200" dirty="0">
                <a:solidFill>
                  <a:srgbClr val="993300"/>
                </a:solidFill>
                <a:latin typeface="Arial"/>
                <a:cs typeface="Arial"/>
              </a:rPr>
              <a:t>век</a:t>
            </a:r>
          </a:p>
        </p:txBody>
      </p:sp>
    </p:spTree>
    <p:extLst>
      <p:ext uri="{BB962C8B-B14F-4D97-AF65-F5344CB8AC3E}">
        <p14:creationId xmlns:p14="http://schemas.microsoft.com/office/powerpoint/2010/main" val="29271770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6019800" y="2384425"/>
            <a:ext cx="4267200" cy="40386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FF33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3300"/>
                </a:solidFill>
                <a:latin typeface="Arial"/>
                <a:cs typeface="Arial"/>
              </a:rPr>
              <a:t>ЛИЧНОСТНЫЙ ПОТЕНЦИАЛ </a:t>
            </a: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–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потенциал </a:t>
            </a:r>
            <a:r>
              <a:rPr lang="ru-RU" sz="1400" b="1" dirty="0" err="1">
                <a:solidFill>
                  <a:srgbClr val="000000"/>
                </a:solidFill>
                <a:latin typeface="Arial"/>
                <a:cs typeface="Arial"/>
              </a:rPr>
              <a:t>саморегуляции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который помогает личности преодолеть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навязчивое воздействие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внутренних импульсов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и внешних давлений и </a:t>
            </a: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прокладывать свой путь в изменчивом мире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, руководствуясь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своими целями и смыслами.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457200"/>
            <a:ext cx="4724400" cy="1295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Профессор </a:t>
            </a:r>
            <a:r>
              <a:rPr lang="ru-RU" sz="1400" b="1" dirty="0">
                <a:solidFill>
                  <a:srgbClr val="993300"/>
                </a:solidFill>
                <a:latin typeface="Arial"/>
                <a:cs typeface="Arial"/>
              </a:rPr>
              <a:t>Дмитрий ЛЕОНТЬЕВ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доктор психологических наук,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заведующий Международной лабораторией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позитивной психологии личности и мотивации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Высшей школы экономики</a:t>
            </a:r>
          </a:p>
        </p:txBody>
      </p:sp>
      <p:sp>
        <p:nvSpPr>
          <p:cNvPr id="2" name="Овал 1"/>
          <p:cNvSpPr/>
          <p:nvPr/>
        </p:nvSpPr>
        <p:spPr>
          <a:xfrm>
            <a:off x="1752600" y="2819400"/>
            <a:ext cx="3695700" cy="3429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3300"/>
                </a:solidFill>
                <a:latin typeface="Arial"/>
                <a:cs typeface="Arial"/>
              </a:rPr>
              <a:t>ЧЕЛОВЕЧЕСКИЙ</a:t>
            </a:r>
            <a:r>
              <a:rPr lang="ru-RU" sz="140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lang="ru-RU" sz="1400" b="1" dirty="0">
                <a:solidFill>
                  <a:srgbClr val="FF3300"/>
                </a:solidFill>
                <a:latin typeface="Arial"/>
                <a:cs typeface="Arial"/>
              </a:rPr>
              <a:t>КАПИТАЛ</a:t>
            </a:r>
            <a:r>
              <a:rPr lang="ru-RU" sz="140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ru-RU" sz="1400" dirty="0" err="1">
                <a:solidFill>
                  <a:srgbClr val="000000"/>
                </a:solidFill>
                <a:latin typeface="Arial"/>
                <a:cs typeface="Arial"/>
              </a:rPr>
              <a:t>human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Arial"/>
                <a:cs typeface="Arial"/>
              </a:rPr>
              <a:t>capital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) — </a:t>
            </a: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совокупность знаний, умений, навыков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, использующихся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для </a:t>
            </a: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удовлетворения многообразных потребностей человека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и общества </a:t>
            </a: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в целом.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48400" y="457200"/>
            <a:ext cx="4419600" cy="1295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76486" name="Picture 4" descr="https://i.ytimg.com/vi/SbeaHTbg_TM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1"/>
            <a:ext cx="29527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7429500" y="2057400"/>
            <a:ext cx="1447800" cy="1219200"/>
          </a:xfrm>
          <a:prstGeom prst="downArrow">
            <a:avLst>
              <a:gd name="adj1" fmla="val 50000"/>
              <a:gd name="adj2" fmla="val 5141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76400" y="2133600"/>
            <a:ext cx="5562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2060"/>
                </a:solidFill>
                <a:latin typeface="Arial"/>
                <a:cs typeface="Arial"/>
              </a:rPr>
              <a:t>От «человеческого капитала» к «личностному потенциалу»</a:t>
            </a:r>
          </a:p>
        </p:txBody>
      </p:sp>
      <p:sp>
        <p:nvSpPr>
          <p:cNvPr id="12" name="Стрелка вниз 11"/>
          <p:cNvSpPr/>
          <p:nvPr/>
        </p:nvSpPr>
        <p:spPr>
          <a:xfrm rot="16200000">
            <a:off x="5029200" y="4343400"/>
            <a:ext cx="1447800" cy="381000"/>
          </a:xfrm>
          <a:prstGeom prst="downArrow">
            <a:avLst>
              <a:gd name="adj1" fmla="val 50000"/>
              <a:gd name="adj2" fmla="val 51415"/>
            </a:avLst>
          </a:prstGeom>
          <a:solidFill>
            <a:srgbClr val="F1F5D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3491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6600" y="2590800"/>
            <a:ext cx="3505200" cy="4038600"/>
          </a:xfrm>
        </p:spPr>
        <p:txBody>
          <a:bodyPr/>
          <a:lstStyle/>
          <a:p>
            <a:pPr algn="l">
              <a:defRPr/>
            </a:pPr>
            <a:r>
              <a:rPr lang="ru-RU" sz="1600" b="1" kern="1200" dirty="0">
                <a:solidFill>
                  <a:srgbClr val="002060"/>
                </a:solidFill>
                <a:ea typeface="+mn-ea"/>
              </a:rPr>
              <a:t>Отношение к материальному обеспечению и собственности. Отношение к внешним нормам жизни. </a:t>
            </a:r>
            <a:br>
              <a:rPr lang="ru-RU" sz="1600" b="1" kern="1200" dirty="0">
                <a:solidFill>
                  <a:srgbClr val="002060"/>
                </a:solidFill>
                <a:ea typeface="+mn-ea"/>
              </a:rPr>
            </a:br>
            <a:r>
              <a:rPr lang="ru-RU" sz="1400" kern="1200" dirty="0">
                <a:solidFill>
                  <a:srgbClr val="000000"/>
                </a:solidFill>
                <a:ea typeface="+mn-ea"/>
              </a:rPr>
              <a:t>Отношение к праву. </a:t>
            </a:r>
            <a:br>
              <a:rPr lang="ru-RU" sz="1400" kern="1200" dirty="0">
                <a:solidFill>
                  <a:srgbClr val="000000"/>
                </a:solidFill>
                <a:ea typeface="+mn-ea"/>
              </a:rPr>
            </a:br>
            <a:r>
              <a:rPr lang="ru-RU" sz="1400" kern="1200" dirty="0">
                <a:solidFill>
                  <a:srgbClr val="000000"/>
                </a:solidFill>
                <a:ea typeface="+mn-ea"/>
              </a:rPr>
              <a:t>Отношение к правилам вежливости </a:t>
            </a:r>
            <a:br>
              <a:rPr lang="ru-RU" sz="1400" kern="1200" dirty="0">
                <a:solidFill>
                  <a:srgbClr val="000000"/>
                </a:solidFill>
                <a:ea typeface="+mn-ea"/>
              </a:rPr>
            </a:br>
            <a:r>
              <a:rPr lang="ru-RU" sz="1400" kern="1200" dirty="0">
                <a:solidFill>
                  <a:srgbClr val="000000"/>
                </a:solidFill>
                <a:ea typeface="+mn-ea"/>
              </a:rPr>
              <a:t>и приличий.</a:t>
            </a:r>
            <a:br>
              <a:rPr lang="ru-RU" sz="1400" kern="1200" dirty="0">
                <a:solidFill>
                  <a:srgbClr val="000000"/>
                </a:solidFill>
                <a:ea typeface="+mn-ea"/>
              </a:rPr>
            </a:br>
            <a:r>
              <a:rPr lang="ru-RU" sz="1600" b="1" kern="1200" dirty="0">
                <a:solidFill>
                  <a:srgbClr val="002060"/>
                </a:solidFill>
                <a:ea typeface="+mn-ea"/>
              </a:rPr>
              <a:t>Отношение к нравственности</a:t>
            </a:r>
            <a:r>
              <a:rPr lang="ru-RU" sz="1600" kern="1200" dirty="0">
                <a:solidFill>
                  <a:srgbClr val="002060"/>
                </a:solidFill>
                <a:ea typeface="+mn-ea"/>
              </a:rPr>
              <a:t>.</a:t>
            </a:r>
            <a:br>
              <a:rPr lang="ru-RU" sz="1600" kern="1200" dirty="0">
                <a:solidFill>
                  <a:srgbClr val="002060"/>
                </a:solidFill>
                <a:ea typeface="+mn-ea"/>
              </a:rPr>
            </a:br>
            <a:r>
              <a:rPr lang="ru-RU" sz="1600" b="1" kern="1200" dirty="0">
                <a:solidFill>
                  <a:srgbClr val="002060"/>
                </a:solidFill>
                <a:ea typeface="+mn-ea"/>
              </a:rPr>
              <a:t>Отношение к миросозерцанию </a:t>
            </a:r>
            <a:br>
              <a:rPr lang="ru-RU" sz="1600" b="1" kern="1200" dirty="0">
                <a:solidFill>
                  <a:srgbClr val="002060"/>
                </a:solidFill>
                <a:ea typeface="+mn-ea"/>
              </a:rPr>
            </a:br>
            <a:r>
              <a:rPr lang="ru-RU" sz="1600" b="1" kern="1200" dirty="0">
                <a:solidFill>
                  <a:srgbClr val="002060"/>
                </a:solidFill>
                <a:ea typeface="+mn-ea"/>
              </a:rPr>
              <a:t>и религии</a:t>
            </a:r>
            <a:r>
              <a:rPr lang="ru-RU" sz="1400" kern="1200" dirty="0">
                <a:solidFill>
                  <a:srgbClr val="002060"/>
                </a:solidFill>
                <a:ea typeface="+mn-ea"/>
              </a:rPr>
              <a:t>.</a:t>
            </a:r>
            <a:br>
              <a:rPr lang="ru-RU" sz="1400" kern="1200" dirty="0">
                <a:solidFill>
                  <a:srgbClr val="002060"/>
                </a:solidFill>
                <a:ea typeface="+mn-ea"/>
              </a:rPr>
            </a:br>
            <a:r>
              <a:rPr lang="ru-RU" sz="1600" b="1" kern="1200" dirty="0">
                <a:solidFill>
                  <a:srgbClr val="002060"/>
                </a:solidFill>
                <a:ea typeface="+mn-ea"/>
              </a:rPr>
              <a:t>Отношение к науке и знанию.</a:t>
            </a:r>
            <a:br>
              <a:rPr lang="ru-RU" sz="1600" b="1" kern="1200" dirty="0">
                <a:solidFill>
                  <a:srgbClr val="002060"/>
                </a:solidFill>
                <a:ea typeface="+mn-ea"/>
              </a:rPr>
            </a:br>
            <a:r>
              <a:rPr lang="ru-RU" sz="1600" b="1" kern="1200" dirty="0">
                <a:solidFill>
                  <a:srgbClr val="002060"/>
                </a:solidFill>
                <a:ea typeface="+mn-ea"/>
              </a:rPr>
              <a:t>Отношение к искусству.</a:t>
            </a:r>
            <a:br>
              <a:rPr lang="ru-RU" sz="1600" b="1" kern="1200" dirty="0">
                <a:solidFill>
                  <a:srgbClr val="002060"/>
                </a:solidFill>
                <a:ea typeface="+mn-ea"/>
              </a:rPr>
            </a:br>
            <a:r>
              <a:rPr lang="ru-RU" sz="1600" b="1" kern="1200" dirty="0">
                <a:solidFill>
                  <a:srgbClr val="002060"/>
                </a:solidFill>
                <a:ea typeface="+mn-ea"/>
              </a:rPr>
              <a:t>Отношение к себе самому. </a:t>
            </a:r>
            <a:br>
              <a:rPr lang="ru-RU" sz="1600" b="1" kern="1200" dirty="0">
                <a:solidFill>
                  <a:srgbClr val="002060"/>
                </a:solidFill>
                <a:ea typeface="+mn-ea"/>
              </a:rPr>
            </a:br>
            <a:r>
              <a:rPr lang="ru-RU" sz="1400" kern="1200" dirty="0">
                <a:solidFill>
                  <a:srgbClr val="000000"/>
                </a:solidFill>
                <a:ea typeface="+mn-ea"/>
              </a:rPr>
              <a:t>Отношение к своей физической и психической жизни. </a:t>
            </a:r>
            <a:br>
              <a:rPr lang="ru-RU" sz="1400" kern="1200" dirty="0">
                <a:solidFill>
                  <a:srgbClr val="000000"/>
                </a:solidFill>
                <a:ea typeface="+mn-ea"/>
              </a:rPr>
            </a:br>
            <a:r>
              <a:rPr lang="ru-RU" sz="1400" kern="1200" dirty="0">
                <a:solidFill>
                  <a:srgbClr val="000000"/>
                </a:solidFill>
                <a:ea typeface="+mn-ea"/>
              </a:rPr>
              <a:t>Отношение к своей личности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0" y="2895600"/>
            <a:ext cx="3733800" cy="35814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00" b="1" kern="1200" dirty="0">
                <a:solidFill>
                  <a:srgbClr val="002060"/>
                </a:solidFill>
              </a:rPr>
              <a:t>Отношение к природе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00" b="1" kern="1200" dirty="0">
                <a:solidFill>
                  <a:srgbClr val="002060"/>
                </a:solidFill>
              </a:rPr>
              <a:t>и животным</a:t>
            </a:r>
            <a:r>
              <a:rPr lang="ru-RU" sz="1600" kern="1200" dirty="0">
                <a:solidFill>
                  <a:srgbClr val="002060"/>
                </a:solidFill>
              </a:rPr>
              <a:t>.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00" b="1" kern="1200" dirty="0">
                <a:solidFill>
                  <a:srgbClr val="002060"/>
                </a:solidFill>
              </a:rPr>
              <a:t>Отношение к людям</a:t>
            </a:r>
            <a:r>
              <a:rPr lang="ru-RU" sz="1400" kern="1200" dirty="0">
                <a:solidFill>
                  <a:srgbClr val="002060"/>
                </a:solidFill>
              </a:rPr>
              <a:t>.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400" kern="1200" dirty="0">
                <a:solidFill>
                  <a:srgbClr val="000000"/>
                </a:solidFill>
              </a:rPr>
              <a:t>Отношение к равным.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400" kern="1200" dirty="0">
                <a:solidFill>
                  <a:srgbClr val="000000"/>
                </a:solidFill>
              </a:rPr>
              <a:t>Отношение к высшим и низшим.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00" b="1" kern="1200" dirty="0">
                <a:solidFill>
                  <a:srgbClr val="002060"/>
                </a:solidFill>
              </a:rPr>
              <a:t>Половая любовь.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400" kern="1200" dirty="0">
                <a:solidFill>
                  <a:srgbClr val="000000"/>
                </a:solidFill>
              </a:rPr>
              <a:t>Чувственная любовь.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400" kern="1200" dirty="0">
                <a:solidFill>
                  <a:srgbClr val="000000"/>
                </a:solidFill>
              </a:rPr>
              <a:t>Романтическая любовь.</a:t>
            </a:r>
            <a:br>
              <a:rPr lang="ru-RU" sz="1400" kern="1200" dirty="0">
                <a:solidFill>
                  <a:srgbClr val="000000"/>
                </a:solidFill>
              </a:rPr>
            </a:br>
            <a:r>
              <a:rPr lang="ru-RU" sz="1600" b="1" kern="1200" dirty="0">
                <a:solidFill>
                  <a:srgbClr val="002060"/>
                </a:solidFill>
              </a:rPr>
              <a:t>Отношение к социальной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00" b="1" kern="1200" dirty="0">
                <a:solidFill>
                  <a:srgbClr val="002060"/>
                </a:solidFill>
              </a:rPr>
              <a:t>группе.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400" kern="1200" dirty="0">
                <a:solidFill>
                  <a:srgbClr val="000000"/>
                </a:solidFill>
              </a:rPr>
              <a:t>Общественное сознание.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400" kern="1200" dirty="0">
                <a:solidFill>
                  <a:srgbClr val="000000"/>
                </a:solidFill>
              </a:rPr>
              <a:t>Корпоративное сознание.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400" kern="1200" dirty="0">
                <a:solidFill>
                  <a:srgbClr val="000000"/>
                </a:solidFill>
              </a:rPr>
              <a:t>Отношение к семье.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400" kern="1200" dirty="0">
                <a:solidFill>
                  <a:srgbClr val="000000"/>
                </a:solidFill>
              </a:rPr>
              <a:t>Отношение к государству.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00" b="1" kern="1200" dirty="0">
                <a:solidFill>
                  <a:srgbClr val="002060"/>
                </a:solidFill>
              </a:rPr>
              <a:t>Отношение к труду.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00" b="1" kern="1200" dirty="0">
                <a:solidFill>
                  <a:srgbClr val="FF0000"/>
                </a:solidFill>
                <a:ea typeface="+mj-ea"/>
              </a:rPr>
              <a:t/>
            </a:r>
            <a:br>
              <a:rPr lang="ru-RU" sz="1600" b="1" kern="1200" dirty="0">
                <a:solidFill>
                  <a:srgbClr val="FF0000"/>
                </a:solidFill>
                <a:ea typeface="+mj-ea"/>
              </a:rPr>
            </a:br>
            <a:endParaRPr lang="ru-RU" dirty="0"/>
          </a:p>
        </p:txBody>
      </p:sp>
      <p:pic>
        <p:nvPicPr>
          <p:cNvPr id="272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9608"/>
          <a:stretch>
            <a:fillRect/>
          </a:stretch>
        </p:blipFill>
        <p:spPr bwMode="auto">
          <a:xfrm>
            <a:off x="4572001" y="3276600"/>
            <a:ext cx="25177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95664" y="1371601"/>
            <a:ext cx="7272337" cy="1285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i="1" dirty="0">
                <a:solidFill>
                  <a:srgbClr val="000000"/>
                </a:solidFill>
                <a:latin typeface="Arial"/>
                <a:cs typeface="Arial"/>
              </a:rPr>
              <a:t>Отношение</a:t>
            </a:r>
            <a:r>
              <a:rPr lang="ru-RU" sz="1600" i="1" dirty="0">
                <a:solidFill>
                  <a:srgbClr val="000000"/>
                </a:solidFill>
                <a:latin typeface="Arial"/>
                <a:cs typeface="Arial"/>
              </a:rPr>
              <a:t> — субъективная сторона отражения действительности, результат взаимодействия человека со средой.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  <a:latin typeface="Arial"/>
                <a:cs typeface="Arial"/>
              </a:rPr>
              <a:t>Отношения является системообразующим фактором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i="1" dirty="0">
                <a:solidFill>
                  <a:srgbClr val="000000"/>
                </a:solidFill>
                <a:latin typeface="Arial"/>
                <a:cs typeface="Arial"/>
              </a:rPr>
              <a:t>структуры личности.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24000" y="0"/>
            <a:ext cx="9144000" cy="1143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993300"/>
                </a:solidFill>
                <a:latin typeface="Arial"/>
                <a:cs typeface="Arial"/>
              </a:rPr>
              <a:t>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  <a:latin typeface="Arial"/>
                <a:cs typeface="Arial"/>
              </a:rPr>
              <a:t>			Александр ЛАЗУРСКИЙ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  <a:latin typeface="Arial"/>
                <a:cs typeface="Arial"/>
              </a:rPr>
              <a:t>			</a:t>
            </a: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русский  врач и психолог (1874-1917).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pic>
        <p:nvPicPr>
          <p:cNvPr id="272391" name="Picture 2" descr="https://img0.liveinternet.ru/images/attach/c/9/111/956/111956100_large_Lazurskiy_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57200"/>
            <a:ext cx="1527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9139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8313" y="1676400"/>
            <a:ext cx="9144000" cy="8001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srgbClr val="9933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  <a:latin typeface="Arial"/>
                <a:cs typeface="Arial"/>
              </a:rPr>
              <a:t>СОДЕРЖАНИЕ ОБРАЗОВАНИЯ</a:t>
            </a:r>
            <a:r>
              <a:rPr lang="ru-RU" sz="1600" b="1" dirty="0">
                <a:solidFill>
                  <a:srgbClr val="993300"/>
                </a:solidFill>
                <a:latin typeface="Arial"/>
                <a:cs typeface="Arial"/>
              </a:rPr>
              <a:t>, ОПРЕДЕЛЯЮЩЕЕ ЕГО СОЦИАЛЬНОЕ КАЧЕСТВО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054076" y="3565585"/>
            <a:ext cx="6019800" cy="990600"/>
          </a:xfrm>
          <a:prstGeom prst="rightArrow">
            <a:avLst/>
          </a:prstGeom>
          <a:solidFill>
            <a:srgbClr val="CC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Социальный  и  эмоциональный  интеллект, </a:t>
            </a:r>
            <a:r>
              <a:rPr lang="ru-RU" sz="1400" b="1" kern="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soft</a:t>
            </a:r>
            <a:r>
              <a:rPr lang="ru-RU" sz="1400" b="1" kern="0" dirty="0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 </a:t>
            </a:r>
            <a:r>
              <a:rPr lang="ru-RU" sz="1400" b="1" kern="0" dirty="0" err="1">
                <a:solidFill>
                  <a:prstClr val="black"/>
                </a:solidFill>
                <a:latin typeface="Arial"/>
                <a:ea typeface="Calibri"/>
                <a:cs typeface="Times New Roman"/>
              </a:rPr>
              <a:t>skills</a:t>
            </a: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  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2011361" y="2636808"/>
            <a:ext cx="6019800" cy="914400"/>
          </a:xfrm>
          <a:prstGeom prst="rightArrow">
            <a:avLst/>
          </a:prstGeom>
          <a:solidFill>
            <a:srgbClr val="FFE5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Ценности, смыслы и субъективные  отношения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2054076" y="4572000"/>
            <a:ext cx="6019800" cy="990600"/>
          </a:xfrm>
          <a:prstGeom prst="rightArrow">
            <a:avLst/>
          </a:prstGeom>
          <a:solidFill>
            <a:srgbClr val="E3EBF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Метапредметные и  специальные  компетенции</a:t>
            </a:r>
          </a:p>
        </p:txBody>
      </p:sp>
      <p:pic>
        <p:nvPicPr>
          <p:cNvPr id="277510" name="Picture 4" descr="https://yt3.ggpht.com/a/AATXAJzn37MPEXnj5bml1OUbZiHV8oRfN4LFttwROA=s900-c-k-c0xffffffff-no-rj-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852" y="2971801"/>
            <a:ext cx="12192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8235950" y="2636809"/>
            <a:ext cx="1905000" cy="38401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05800" y="4307291"/>
            <a:ext cx="1752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ЛИЧНОСТНЫЙ ПОТЕНЦИАЛ</a:t>
            </a:r>
          </a:p>
        </p:txBody>
      </p:sp>
      <p:pic>
        <p:nvPicPr>
          <p:cNvPr id="2775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7"/>
          <a:stretch>
            <a:fillRect/>
          </a:stretch>
        </p:blipFill>
        <p:spPr bwMode="auto">
          <a:xfrm>
            <a:off x="8612188" y="5208751"/>
            <a:ext cx="11398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1981200" y="5562601"/>
            <a:ext cx="6080125" cy="999915"/>
          </a:xfrm>
          <a:prstGeom prst="rightArrow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Общекультурная эрудиция</a:t>
            </a:r>
          </a:p>
        </p:txBody>
      </p:sp>
      <p:pic>
        <p:nvPicPr>
          <p:cNvPr id="4218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28" y="147427"/>
            <a:ext cx="1549416" cy="145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5703" y="304800"/>
            <a:ext cx="52686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>
                <a:solidFill>
                  <a:srgbClr val="00B050"/>
                </a:solidFill>
                <a:latin typeface="Comic Sans MS" panose="030F0702030302020204" pitchFamily="66" charset="0"/>
                <a:cs typeface="Arial"/>
              </a:rPr>
              <a:t>Живая школа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  <a:cs typeface="Arial"/>
              </a:rPr>
              <a:t>актуального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2775747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8200" y="0"/>
            <a:ext cx="2186076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65922" name="Picture 2" descr="https://scontent-hel2-1.cdninstagram.com/v/t51.2885-15/e35/116131842_650655472199800_5676157936591104733_n.jpg?_nc_ht=scontent-hel2-1.cdninstagram.com&amp;_nc_cat=104&amp;_nc_ohc=YLHBehg3pO8AX_QFVVe&amp;oh=de03abfd47479383a07f606b7c87a44b&amp;oe=5F5562E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2" b="6635"/>
          <a:stretch/>
        </p:blipFill>
        <p:spPr bwMode="auto">
          <a:xfrm>
            <a:off x="4724736" y="1815211"/>
            <a:ext cx="2209465" cy="163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5924" name="Picture 4" descr="https://rbook.me/pic/b/1/3/?src=292284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850" y="143750"/>
            <a:ext cx="15451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7672" y="3994926"/>
            <a:ext cx="21566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>
                <a:solidFill>
                  <a:srgbClr val="993300"/>
                </a:solidFill>
                <a:latin typeface="Arial"/>
                <a:ea typeface="Times New Roman"/>
                <a:cs typeface="Arial"/>
              </a:rPr>
              <a:t>Главное в новой школе –  </a:t>
            </a:r>
            <a:r>
              <a:rPr lang="ru-RU" sz="1600" b="1" i="1" dirty="0">
                <a:solidFill>
                  <a:srgbClr val="993300"/>
                </a:solidFill>
                <a:latin typeface="Arial"/>
                <a:ea typeface="Times New Roman"/>
                <a:cs typeface="Arial"/>
              </a:rPr>
              <a:t>гибкость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993300"/>
                </a:solidFill>
                <a:latin typeface="Arial"/>
                <a:ea typeface="Times New Roman"/>
                <a:cs typeface="Arial"/>
              </a:rPr>
              <a:t>и индивидуальный подход.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>
                <a:solidFill>
                  <a:srgbClr val="993300"/>
                </a:solidFill>
                <a:latin typeface="Arial"/>
                <a:ea typeface="Times New Roman"/>
                <a:cs typeface="Arial"/>
              </a:rPr>
              <a:t>Это же касается и мотивации, которая у всех детей тоже разная.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i="1" dirty="0">
              <a:solidFill>
                <a:srgbClr val="993300"/>
              </a:solidFill>
              <a:latin typeface="Arial"/>
              <a:ea typeface="Times New Roman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>
                <a:solidFill>
                  <a:srgbClr val="993300"/>
                </a:solidFill>
                <a:latin typeface="Arial"/>
                <a:ea typeface="Times New Roman"/>
                <a:cs typeface="Arial"/>
              </a:rPr>
              <a:t>Дети должны понимать, зачем они учат тот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>
                <a:solidFill>
                  <a:srgbClr val="993300"/>
                </a:solidFill>
                <a:latin typeface="Arial"/>
                <a:ea typeface="Times New Roman"/>
                <a:cs typeface="Arial"/>
              </a:rPr>
              <a:t>или иной материал</a:t>
            </a:r>
            <a:r>
              <a:rPr lang="ru-RU" sz="1200" b="1" dirty="0">
                <a:solidFill>
                  <a:srgbClr val="993300"/>
                </a:solidFill>
                <a:latin typeface="Arial"/>
                <a:ea typeface="Times New Roman"/>
                <a:cs typeface="Arial"/>
              </a:rPr>
              <a:t>.</a:t>
            </a:r>
            <a:endParaRPr lang="ru-RU" sz="1200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38800" y="832297"/>
            <a:ext cx="1295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993300"/>
              </a:solidFill>
              <a:latin typeface="Arial"/>
              <a:cs typeface="Arial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993300"/>
              </a:solidFill>
              <a:latin typeface="Arial"/>
              <a:cs typeface="Arial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993300"/>
                </a:solidFill>
                <a:latin typeface="Arial"/>
                <a:cs typeface="Arial"/>
              </a:rPr>
              <a:t>Дмитрий ЧЕРНЫШЁВ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993300"/>
                </a:solidFill>
                <a:latin typeface="Arial"/>
                <a:cs typeface="Arial"/>
              </a:rPr>
              <a:t>писатель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30031" y="695092"/>
            <a:ext cx="2865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Весь класс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в одно и то же время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изучает одну и ту же тему, одним и тем же способом</a:t>
            </a:r>
            <a:endParaRPr lang="ru-RU" sz="1400" i="1" dirty="0">
              <a:solidFill>
                <a:srgbClr val="2D2D8A"/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54117" y="1952698"/>
            <a:ext cx="32730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2. </a:t>
            </a: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Для всего класса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определяется одна и та же последовательность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изучения тем и предметов</a:t>
            </a:r>
            <a:endParaRPr lang="ru-RU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39739" y="3200401"/>
            <a:ext cx="28560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3. </a:t>
            </a: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В классе есть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две разные группы людей: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одни только учат (педагоги),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а другие только учатся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(школьники)</a:t>
            </a:r>
            <a:endParaRPr lang="ru-RU" sz="1400" i="1" dirty="0">
              <a:solidFill>
                <a:srgbClr val="2D2D8A"/>
              </a:solidFill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54116" y="4567172"/>
            <a:ext cx="34261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4. </a:t>
            </a: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Изучение учебного предмета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организуется на одном «языке»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для всех членов класса</a:t>
            </a:r>
            <a:endParaRPr lang="ru-RU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47005" y="5561162"/>
            <a:ext cx="339089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1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5. </a:t>
            </a: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Times New Roman"/>
              </a:rPr>
              <a:t>Общие  для всех                       время начала и конца занятий, количество, длительность     и время перерывов на отдых</a:t>
            </a:r>
            <a:endParaRPr lang="ru-RU" sz="1400" i="1" dirty="0">
              <a:solidFill>
                <a:srgbClr val="2D2D8A"/>
              </a:solidFill>
              <a:latin typeface="Arial"/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54117" y="159565"/>
            <a:ext cx="252847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Arial"/>
                <a:cs typeface="Arial"/>
              </a:rPr>
              <a:t>«СТАРАЯ ШКОЛА»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391401" y="111881"/>
            <a:ext cx="252847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B050"/>
                </a:solidFill>
                <a:latin typeface="Arial"/>
                <a:cs typeface="Arial"/>
              </a:rPr>
              <a:t>«НОВАЯ ШКОЛА»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34200" y="571980"/>
            <a:ext cx="3729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1. </a:t>
            </a: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Переход на новый уровень – это правильное выполнение ВСЕХ заданий.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По одному предмету ученик будет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в условном седьмом классе,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по-другому — в четвертом</a:t>
            </a:r>
            <a:endParaRPr lang="ru-RU" sz="1200" dirty="0">
              <a:solidFill>
                <a:srgbClr val="2D2D8A"/>
              </a:solidFill>
              <a:latin typeface="Arial"/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34201" y="1708530"/>
            <a:ext cx="3725175" cy="1720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1400" b="1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2.</a:t>
            </a: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Каждый день ребенок                получает возможность узнать то,                 что ему интересно именно сегодня.              </a:t>
            </a:r>
            <a:r>
              <a:rPr lang="ru-RU" sz="12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Например, в первом классе ребенок начнет изучать физику. </a:t>
            </a:r>
            <a:r>
              <a:rPr lang="ru-RU" sz="12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Образование должно вызывать у ребенка постоянное чувство                </a:t>
            </a:r>
            <a:r>
              <a:rPr lang="ru-RU" sz="1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удивления и восторга</a:t>
            </a:r>
            <a:r>
              <a:rPr lang="ru-RU" sz="12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.</a:t>
            </a:r>
            <a:endParaRPr lang="ru-RU" sz="1200" b="1" dirty="0">
              <a:solidFill>
                <a:srgbClr val="000000"/>
              </a:solidFill>
              <a:latin typeface="Arial"/>
              <a:ea typeface="Calibri"/>
              <a:cs typeface="Times New Roman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45518" y="3429000"/>
            <a:ext cx="373380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3.</a:t>
            </a: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 Дети учат детей.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За учеником из первого класса по математике закрепляется ученик из второго класса, который может объяснить</a:t>
            </a:r>
            <a:endParaRPr lang="ru-RU" sz="1200" dirty="0">
              <a:solidFill>
                <a:srgbClr val="2D2D8A"/>
              </a:solidFill>
              <a:latin typeface="Arial"/>
              <a:cs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34201" y="4329594"/>
            <a:ext cx="37564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4. </a:t>
            </a: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Переход наставника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со взрослого на детский язык </a:t>
            </a: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 – </a:t>
            </a: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это попытка сделать образование более эффективным</a:t>
            </a:r>
            <a:endParaRPr lang="ru-RU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02569" y="5283700"/>
            <a:ext cx="37568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5.</a:t>
            </a: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 Каждое утро ребенок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получает свой </a:t>
            </a:r>
            <a:r>
              <a:rPr lang="ru-RU" sz="1400" i="1" dirty="0" err="1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плей</a:t>
            </a:r>
            <a:r>
              <a:rPr lang="ru-RU" sz="1400" i="1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-лист на день</a:t>
            </a:r>
            <a:r>
              <a:rPr lang="ru-RU" sz="1200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где расписано, что он делает за компьютером, что в маленькой группе,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что один на один с учителем.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Учителя получают такие же </a:t>
            </a:r>
            <a:r>
              <a:rPr lang="ru-RU" sz="1400" dirty="0" err="1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плей</a:t>
            </a:r>
            <a:r>
              <a:rPr lang="ru-RU" sz="1400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-листы</a:t>
            </a:r>
            <a:r>
              <a:rPr lang="ru-RU" sz="1200" dirty="0">
                <a:solidFill>
                  <a:srgbClr val="2D2D8A"/>
                </a:solidFill>
                <a:latin typeface="Arial"/>
                <a:ea typeface="Times New Roman"/>
                <a:cs typeface="Arial"/>
              </a:rPr>
              <a:t>, где видно, кому и с чем сегодня нужно помочь. </a:t>
            </a:r>
            <a:endParaRPr lang="ru-RU" sz="1200" dirty="0">
              <a:solidFill>
                <a:srgbClr val="2D2D8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282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24000" y="0"/>
            <a:ext cx="9144000" cy="10668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8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315913"/>
            <a:ext cx="8229600" cy="1736726"/>
          </a:xfrm>
        </p:spPr>
        <p:txBody>
          <a:bodyPr/>
          <a:lstStyle/>
          <a:p>
            <a:pPr algn="l" eaLnBrk="1" hangingPunct="1"/>
            <a:r>
              <a:rPr lang="ru-RU" altLang="ru-RU" sz="1800">
                <a:solidFill>
                  <a:srgbClr val="993300"/>
                </a:solidFill>
              </a:rPr>
              <a:t>Модель содержания образовательной программы школы </a:t>
            </a:r>
            <a:br>
              <a:rPr lang="ru-RU" altLang="ru-RU" sz="1800">
                <a:solidFill>
                  <a:srgbClr val="993300"/>
                </a:solidFill>
              </a:rPr>
            </a:br>
            <a:r>
              <a:rPr lang="ru-RU" altLang="ru-RU" sz="1800">
                <a:solidFill>
                  <a:srgbClr val="993300"/>
                </a:solidFill>
              </a:rPr>
              <a:t>в контексте формирования компетентностей </a:t>
            </a:r>
            <a:br>
              <a:rPr lang="ru-RU" altLang="ru-RU" sz="1800">
                <a:solidFill>
                  <a:srgbClr val="993300"/>
                </a:solidFill>
              </a:rPr>
            </a:br>
            <a:r>
              <a:rPr lang="ru-RU" altLang="ru-RU" sz="1800">
                <a:solidFill>
                  <a:srgbClr val="993300"/>
                </a:solidFill>
              </a:rPr>
              <a:t>и культуры жизнедеятельности учащихся</a:t>
            </a:r>
          </a:p>
        </p:txBody>
      </p:sp>
      <p:pic>
        <p:nvPicPr>
          <p:cNvPr id="278532" name="Picture 3" descr="324_ромашка (муз-эс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052514"/>
            <a:ext cx="5875338" cy="5653087"/>
          </a:xfrm>
          <a:prstGeom prst="rect">
            <a:avLst/>
          </a:prstGeom>
          <a:solidFill>
            <a:srgbClr val="CCFF33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8533" name="Rectangle 4"/>
          <p:cNvSpPr>
            <a:spLocks noChangeArrowheads="1"/>
          </p:cNvSpPr>
          <p:nvPr/>
        </p:nvSpPr>
        <p:spPr bwMode="auto">
          <a:xfrm>
            <a:off x="1992313" y="2205039"/>
            <a:ext cx="1439862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Предметы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базисного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учебного плана</a:t>
            </a:r>
          </a:p>
        </p:txBody>
      </p:sp>
      <p:sp>
        <p:nvSpPr>
          <p:cNvPr id="278534" name="Rectangle 5"/>
          <p:cNvSpPr>
            <a:spLocks noChangeArrowheads="1"/>
          </p:cNvSpPr>
          <p:nvPr/>
        </p:nvSpPr>
        <p:spPr bwMode="auto">
          <a:xfrm>
            <a:off x="1992313" y="2997200"/>
            <a:ext cx="1008062" cy="287338"/>
          </a:xfrm>
          <a:prstGeom prst="rect">
            <a:avLst/>
          </a:prstGeom>
          <a:solidFill>
            <a:srgbClr val="FF7C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физика</a:t>
            </a:r>
          </a:p>
        </p:txBody>
      </p:sp>
      <p:sp>
        <p:nvSpPr>
          <p:cNvPr id="278535" name="Rectangle 6"/>
          <p:cNvSpPr>
            <a:spLocks noChangeArrowheads="1"/>
          </p:cNvSpPr>
          <p:nvPr/>
        </p:nvSpPr>
        <p:spPr bwMode="auto">
          <a:xfrm>
            <a:off x="1774826" y="4652963"/>
            <a:ext cx="1871663" cy="10080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Занятия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дополнительного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образования и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социально-культурная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жизнь школы </a:t>
            </a:r>
          </a:p>
        </p:txBody>
      </p:sp>
      <p:sp>
        <p:nvSpPr>
          <p:cNvPr id="278536" name="Rectangle 7"/>
          <p:cNvSpPr>
            <a:spLocks noChangeArrowheads="1"/>
          </p:cNvSpPr>
          <p:nvPr/>
        </p:nvSpPr>
        <p:spPr bwMode="auto">
          <a:xfrm>
            <a:off x="1992314" y="4221163"/>
            <a:ext cx="1366837" cy="360362"/>
          </a:xfrm>
          <a:prstGeom prst="rect">
            <a:avLst/>
          </a:prstGeom>
          <a:solidFill>
            <a:srgbClr val="CCFF3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шахматы</a:t>
            </a:r>
          </a:p>
        </p:txBody>
      </p:sp>
      <p:sp>
        <p:nvSpPr>
          <p:cNvPr id="278537" name="Rectangle 8"/>
          <p:cNvSpPr>
            <a:spLocks noChangeArrowheads="1"/>
          </p:cNvSpPr>
          <p:nvPr/>
        </p:nvSpPr>
        <p:spPr bwMode="auto">
          <a:xfrm>
            <a:off x="1992313" y="3284539"/>
            <a:ext cx="1008062" cy="288925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литература</a:t>
            </a:r>
          </a:p>
        </p:txBody>
      </p:sp>
      <p:sp>
        <p:nvSpPr>
          <p:cNvPr id="278538" name="Rectangle 9"/>
          <p:cNvSpPr>
            <a:spLocks noChangeArrowheads="1"/>
          </p:cNvSpPr>
          <p:nvPr/>
        </p:nvSpPr>
        <p:spPr bwMode="auto">
          <a:xfrm>
            <a:off x="1992314" y="3860801"/>
            <a:ext cx="1366837" cy="36036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100" b="1">
                <a:solidFill>
                  <a:srgbClr val="000000"/>
                </a:solidFill>
              </a:rPr>
              <a:t>сценическая речь</a:t>
            </a:r>
          </a:p>
        </p:txBody>
      </p:sp>
    </p:spTree>
    <p:extLst>
      <p:ext uri="{BB962C8B-B14F-4D97-AF65-F5344CB8AC3E}">
        <p14:creationId xmlns:p14="http://schemas.microsoft.com/office/powerpoint/2010/main" val="37087642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0"/>
            <a:ext cx="2514600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79555" name="Picture 2" descr="4ром1277про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404813"/>
            <a:ext cx="6227763" cy="607536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9556" name="Text Box 3"/>
          <p:cNvSpPr txBox="1">
            <a:spLocks noChangeArrowheads="1"/>
          </p:cNvSpPr>
          <p:nvPr/>
        </p:nvSpPr>
        <p:spPr bwMode="auto">
          <a:xfrm>
            <a:off x="1524000" y="423863"/>
            <a:ext cx="251460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srgbClr val="993300"/>
                </a:solidFill>
              </a:rPr>
              <a:t>Модель развивающего </a:t>
            </a:r>
            <a:r>
              <a:rPr lang="ru-RU" altLang="ru-RU" sz="2000" dirty="0">
                <a:solidFill>
                  <a:srgbClr val="993300"/>
                </a:solidFill>
              </a:rPr>
              <a:t>образовательного </a:t>
            </a:r>
            <a:r>
              <a:rPr lang="ru-RU" altLang="ru-RU" sz="2400" dirty="0">
                <a:solidFill>
                  <a:srgbClr val="993300"/>
                </a:solidFill>
              </a:rPr>
              <a:t>потенциала школы</a:t>
            </a:r>
          </a:p>
        </p:txBody>
      </p:sp>
    </p:spTree>
    <p:extLst>
      <p:ext uri="{BB962C8B-B14F-4D97-AF65-F5344CB8AC3E}">
        <p14:creationId xmlns:p14="http://schemas.microsoft.com/office/powerpoint/2010/main" val="6401061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Заголовок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765175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ru-RU" altLang="ru-RU" sz="1600" b="1">
                <a:solidFill>
                  <a:srgbClr val="993300"/>
                </a:solidFill>
              </a:rPr>
              <a:t>Анализ содержания образовательной программы сельской школы в Смоленской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95638" y="5876925"/>
            <a:ext cx="1974850" cy="412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Познавательно-информационная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91625" y="5848351"/>
            <a:ext cx="1225550" cy="4476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Культурно-досуговая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70488" y="5856289"/>
            <a:ext cx="1357312" cy="4587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Гражданско-</a:t>
            </a:r>
            <a:r>
              <a:rPr lang="ru-RU" sz="1000" b="1" dirty="0">
                <a:solidFill>
                  <a:prstClr val="black"/>
                </a:solidFill>
                <a:latin typeface="Calibri"/>
              </a:rPr>
              <a:t>общественная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09013" y="5864225"/>
            <a:ext cx="582612" cy="4397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800" b="1" dirty="0">
                <a:solidFill>
                  <a:prstClr val="black"/>
                </a:solidFill>
                <a:latin typeface="Calibri"/>
              </a:rPr>
              <a:t>Бытовая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70426" y="4877605"/>
            <a:ext cx="349512" cy="978622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Философская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192345" y="4866398"/>
            <a:ext cx="504057" cy="981171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Физическая</a:t>
            </a:r>
            <a:endParaRPr lang="ru-RU" sz="11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96400" y="4869160"/>
            <a:ext cx="720080" cy="978408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50" b="1" dirty="0">
                <a:solidFill>
                  <a:prstClr val="black"/>
                </a:solidFill>
                <a:latin typeface="Calibri"/>
              </a:rPr>
              <a:t>Эстетическая и </a:t>
            </a:r>
            <a:r>
              <a:rPr lang="ru-RU" sz="900" b="1" dirty="0">
                <a:solidFill>
                  <a:prstClr val="black"/>
                </a:solidFill>
                <a:latin typeface="Calibri"/>
              </a:rPr>
              <a:t>художественная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519938" y="4866398"/>
            <a:ext cx="360038" cy="1009426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50" b="1" dirty="0">
                <a:solidFill>
                  <a:prstClr val="black"/>
                </a:solidFill>
                <a:latin typeface="Calibri"/>
              </a:rPr>
              <a:t>Нравственная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79977" y="4866398"/>
            <a:ext cx="284865" cy="989827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Правовая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172538" y="4866388"/>
            <a:ext cx="355511" cy="1010884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Политическая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89602" y="4854632"/>
            <a:ext cx="288032" cy="1021192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Экологическая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609713" y="4868865"/>
            <a:ext cx="387636" cy="978704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Быта и </a:t>
            </a:r>
            <a:r>
              <a:rPr lang="ru-RU" sz="1000" b="1" dirty="0">
                <a:solidFill>
                  <a:prstClr val="black"/>
                </a:solidFill>
                <a:latin typeface="Calibri"/>
              </a:rPr>
              <a:t>жилища</a:t>
            </a:r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6526277" y="4854363"/>
            <a:ext cx="505827" cy="1028774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Экономическая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032104" y="3893907"/>
            <a:ext cx="504057" cy="99133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Русский язык </a:t>
            </a:r>
          </a:p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и литература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716181" y="3856830"/>
            <a:ext cx="511903" cy="100252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Иностранные языки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536162" y="3874065"/>
            <a:ext cx="180019" cy="100252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Родной язык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194922" y="3869409"/>
            <a:ext cx="668830" cy="1005293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Математика и информатика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863976" y="3868739"/>
            <a:ext cx="1306513" cy="100647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Естественно-научные предметы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696400" y="3872920"/>
            <a:ext cx="713372" cy="994859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Искусство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27801" y="5864225"/>
            <a:ext cx="2081213" cy="4254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Социально-трудовая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7032625" y="4884738"/>
            <a:ext cx="1195388" cy="963612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 err="1">
                <a:solidFill>
                  <a:prstClr val="black"/>
                </a:solidFill>
                <a:latin typeface="Calibri"/>
              </a:rPr>
              <a:t>Коммуника-тивная</a:t>
            </a:r>
            <a:endParaRPr lang="ru-RU" sz="11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70488" y="3878264"/>
            <a:ext cx="709612" cy="98742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prstClr val="black"/>
                </a:solidFill>
                <a:latin typeface="Calibri"/>
              </a:rPr>
              <a:t>Основы духовно-</a:t>
            </a:r>
            <a:r>
              <a:rPr lang="ru-RU" sz="1050" b="1" dirty="0" err="1">
                <a:solidFill>
                  <a:prstClr val="black"/>
                </a:solidFill>
                <a:latin typeface="Calibri"/>
              </a:rPr>
              <a:t>нравст</a:t>
            </a:r>
            <a:r>
              <a:rPr lang="ru-RU" sz="1050" b="1" dirty="0">
                <a:solidFill>
                  <a:prstClr val="black"/>
                </a:solidFill>
                <a:latin typeface="Calibri"/>
              </a:rPr>
              <a:t>-венной </a:t>
            </a:r>
            <a:r>
              <a:rPr lang="ru-RU" sz="1000" b="1" dirty="0">
                <a:solidFill>
                  <a:prstClr val="black"/>
                </a:solidFill>
                <a:latin typeface="Calibri"/>
              </a:rPr>
              <a:t>культуры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8228084" y="3874992"/>
            <a:ext cx="381628" cy="1002531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Технология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847851" y="5949950"/>
            <a:ext cx="1344613" cy="37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b="1" dirty="0">
                <a:solidFill>
                  <a:srgbClr val="FF0000"/>
                </a:solidFill>
                <a:latin typeface="Calibri"/>
              </a:rPr>
              <a:t>КЛЮЧЕВЫЕ КОМПЕТЕНЦИИ</a:t>
            </a:r>
          </a:p>
          <a:p>
            <a:pPr>
              <a:defRPr/>
            </a:pPr>
            <a:r>
              <a:rPr lang="ru-RU" sz="1100" b="1" dirty="0">
                <a:solidFill>
                  <a:srgbClr val="FF0000"/>
                </a:solidFill>
                <a:latin typeface="Calibri"/>
              </a:rPr>
              <a:t>по классификации ЮНЕСКО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1774825" y="4884739"/>
            <a:ext cx="1512888" cy="873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b="1" dirty="0">
                <a:solidFill>
                  <a:srgbClr val="FF0000"/>
                </a:solidFill>
                <a:latin typeface="Calibri"/>
              </a:rPr>
              <a:t>СФЕРЫ  КУЛЬТУРЫ </a:t>
            </a:r>
            <a:r>
              <a:rPr lang="ru-RU" sz="1000" b="1" dirty="0">
                <a:solidFill>
                  <a:srgbClr val="FF0000"/>
                </a:solidFill>
                <a:latin typeface="Calibri"/>
              </a:rPr>
              <a:t>ЖИЗНЕДЕЯТЕЛЬНОСТИ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847851" y="3894139"/>
            <a:ext cx="1223963" cy="873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200" b="1" dirty="0">
                <a:solidFill>
                  <a:srgbClr val="FF0000"/>
                </a:solidFill>
                <a:latin typeface="Calibri"/>
              </a:rPr>
              <a:t>ПРЕДМЕТНЫЕ ОБЛАСТИ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182938" y="3516313"/>
            <a:ext cx="7224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203575" y="3357563"/>
            <a:ext cx="72278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189289" y="3213100"/>
            <a:ext cx="72278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197225" y="2781300"/>
            <a:ext cx="72151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216275" y="3703638"/>
            <a:ext cx="72151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3182939" y="2492375"/>
            <a:ext cx="72151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3203575" y="2349500"/>
            <a:ext cx="72151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3201989" y="2190751"/>
            <a:ext cx="7223125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3182939" y="1628775"/>
            <a:ext cx="72151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3192464" y="1484313"/>
            <a:ext cx="72151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209925" y="1341438"/>
            <a:ext cx="72151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3182939" y="3068638"/>
            <a:ext cx="72151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3332164" y="2924175"/>
            <a:ext cx="72151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>
            <a:off x="3195638" y="2636838"/>
            <a:ext cx="721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3216275" y="2060575"/>
            <a:ext cx="7215188" cy="12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3209925" y="1916113"/>
            <a:ext cx="72151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3209925" y="1773238"/>
            <a:ext cx="72151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 81"/>
          <p:cNvSpPr/>
          <p:nvPr/>
        </p:nvSpPr>
        <p:spPr>
          <a:xfrm>
            <a:off x="2649538" y="3609975"/>
            <a:ext cx="525462" cy="15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100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2649538" y="3444876"/>
            <a:ext cx="525462" cy="182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 200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2668588" y="3300413"/>
            <a:ext cx="508000" cy="158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  300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2649538" y="3154364"/>
            <a:ext cx="527050" cy="14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400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2649539" y="3009901"/>
            <a:ext cx="530225" cy="149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500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2649539" y="2852738"/>
            <a:ext cx="530225" cy="157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600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2649539" y="2708276"/>
            <a:ext cx="530225" cy="144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700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2649539" y="2565401"/>
            <a:ext cx="547687" cy="14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800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2649539" y="2420938"/>
            <a:ext cx="530225" cy="144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900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2649538" y="2276476"/>
            <a:ext cx="533400" cy="144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1000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2649539" y="2124075"/>
            <a:ext cx="547687" cy="139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1100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2649538" y="1981201"/>
            <a:ext cx="533400" cy="14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1200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2649538" y="1836738"/>
            <a:ext cx="533400" cy="144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1300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2649538" y="1692276"/>
            <a:ext cx="557212" cy="144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1400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2622550" y="1557339"/>
            <a:ext cx="566738" cy="142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1500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2632075" y="1412876"/>
            <a:ext cx="547688" cy="144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1600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2633664" y="1287463"/>
            <a:ext cx="541337" cy="144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1700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2587625" y="1039814"/>
            <a:ext cx="858838" cy="179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FF0000"/>
                </a:solidFill>
                <a:latin typeface="Calibri"/>
              </a:rPr>
              <a:t>ЧАСЫ </a:t>
            </a:r>
            <a:r>
              <a:rPr lang="en-US" sz="1200" b="1" dirty="0">
                <a:solidFill>
                  <a:srgbClr val="FF0000"/>
                </a:solidFill>
                <a:latin typeface="Calibri"/>
              </a:rPr>
              <a:t>/</a:t>
            </a:r>
            <a:r>
              <a:rPr lang="ru-RU" sz="1200" b="1" dirty="0">
                <a:solidFill>
                  <a:srgbClr val="FF0000"/>
                </a:solidFill>
                <a:latin typeface="Calibri"/>
              </a:rPr>
              <a:t> %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1752601" y="1690689"/>
            <a:ext cx="144463" cy="2174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1774826" y="2311401"/>
            <a:ext cx="144463" cy="2190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1597025" y="1311275"/>
            <a:ext cx="1036638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Общее образование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1536700" y="1858963"/>
            <a:ext cx="1335088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Дополнительное образование</a:t>
            </a:r>
          </a:p>
        </p:txBody>
      </p:sp>
      <p:sp>
        <p:nvSpPr>
          <p:cNvPr id="105" name="Прямоугольник 104"/>
          <p:cNvSpPr/>
          <p:nvPr/>
        </p:nvSpPr>
        <p:spPr>
          <a:xfrm>
            <a:off x="1524001" y="2497138"/>
            <a:ext cx="1266825" cy="544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Социально-культурная </a:t>
            </a:r>
          </a:p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жизнь школы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1752601" y="1069975"/>
            <a:ext cx="144463" cy="2174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3360739" y="3576638"/>
            <a:ext cx="168275" cy="277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29338" y="2546083"/>
            <a:ext cx="148767" cy="1012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Шахматы 140ч.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877959" y="2245684"/>
            <a:ext cx="168544" cy="895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Физика  455 ч.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4046504" y="2432286"/>
            <a:ext cx="144555" cy="868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Химия  350 ч.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3863976" y="3154364"/>
            <a:ext cx="182563" cy="700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4191175" y="2263071"/>
            <a:ext cx="155337" cy="1007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Биология 350 ч.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7875769" y="1772816"/>
            <a:ext cx="170752" cy="1835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Испанский</a:t>
            </a:r>
            <a:r>
              <a:rPr lang="en-US" sz="1000" b="1" dirty="0">
                <a:solidFill>
                  <a:prstClr val="black"/>
                </a:solidFill>
                <a:latin typeface="Calibri"/>
              </a:rPr>
              <a:t>/</a:t>
            </a:r>
            <a:r>
              <a:rPr lang="ru-RU" sz="1000" b="1" dirty="0">
                <a:solidFill>
                  <a:prstClr val="black"/>
                </a:solidFill>
                <a:latin typeface="Calibri"/>
              </a:rPr>
              <a:t>немецкий яз. 140 ч.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7716180" y="2395891"/>
            <a:ext cx="159112" cy="14735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Английский язык  945 ч.</a:t>
            </a:r>
          </a:p>
        </p:txBody>
      </p:sp>
      <p:sp>
        <p:nvSpPr>
          <p:cNvPr id="128" name="Прямоугольник 127"/>
          <p:cNvSpPr/>
          <p:nvPr/>
        </p:nvSpPr>
        <p:spPr>
          <a:xfrm>
            <a:off x="4346511" y="1854744"/>
            <a:ext cx="169102" cy="1625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Окружающий мир 280 ч.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5255433" y="1455333"/>
            <a:ext cx="183832" cy="2251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Основы религиозной культуры 100 ч.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9727317" y="2426873"/>
            <a:ext cx="169103" cy="988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Музыка 245 ч.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9900576" y="1359271"/>
            <a:ext cx="190937" cy="2025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Изобразительное искусство 280 ч.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9705975" y="3405188"/>
            <a:ext cx="184150" cy="474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9896476" y="3384550"/>
            <a:ext cx="180975" cy="495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8200546" y="2166111"/>
            <a:ext cx="165848" cy="1110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Технология 385 ч.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9194849" y="2124636"/>
            <a:ext cx="159112" cy="1736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Физкультура 1151 ч.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4514851" y="3578225"/>
            <a:ext cx="174625" cy="285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4517090" y="2355913"/>
            <a:ext cx="172891" cy="121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Астрономия 140  ч.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4346576" y="3395664"/>
            <a:ext cx="169863" cy="484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6537325" y="3781426"/>
            <a:ext cx="160338" cy="98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5959475" y="3644901"/>
            <a:ext cx="204788" cy="220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Прямоугольник 146"/>
          <p:cNvSpPr/>
          <p:nvPr/>
        </p:nvSpPr>
        <p:spPr>
          <a:xfrm>
            <a:off x="6517600" y="2752239"/>
            <a:ext cx="182424" cy="1017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Экономика 35 ч.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6537325" y="1092201"/>
            <a:ext cx="0" cy="51974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5880101" y="3875089"/>
            <a:ext cx="1152525" cy="979487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Общественно-научные </a:t>
            </a:r>
          </a:p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предметы</a:t>
            </a:r>
          </a:p>
        </p:txBody>
      </p:sp>
      <p:sp>
        <p:nvSpPr>
          <p:cNvPr id="150" name="Прямоугольник 149"/>
          <p:cNvSpPr/>
          <p:nvPr/>
        </p:nvSpPr>
        <p:spPr>
          <a:xfrm>
            <a:off x="5941373" y="2827391"/>
            <a:ext cx="218908" cy="782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Право 140 ч.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6357939" y="3295650"/>
            <a:ext cx="160337" cy="55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6358666" y="1858873"/>
            <a:ext cx="158934" cy="1422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Обществознание 315 ч.</a:t>
            </a:r>
          </a:p>
        </p:txBody>
      </p:sp>
      <p:sp>
        <p:nvSpPr>
          <p:cNvPr id="151" name="Прямоугольник 150"/>
          <p:cNvSpPr/>
          <p:nvPr/>
        </p:nvSpPr>
        <p:spPr>
          <a:xfrm>
            <a:off x="6160282" y="2931412"/>
            <a:ext cx="190011" cy="9489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История 595 ч.</a:t>
            </a:r>
          </a:p>
        </p:txBody>
      </p:sp>
      <p:sp>
        <p:nvSpPr>
          <p:cNvPr id="155" name="Прямоугольник 154"/>
          <p:cNvSpPr/>
          <p:nvPr/>
        </p:nvSpPr>
        <p:spPr>
          <a:xfrm>
            <a:off x="6708911" y="1854743"/>
            <a:ext cx="179177" cy="1144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География  543 ч.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8365490" y="987239"/>
            <a:ext cx="244222" cy="2431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Трактор и другие сельхозмашины 288 ч.</a:t>
            </a:r>
          </a:p>
        </p:txBody>
      </p:sp>
      <p:sp>
        <p:nvSpPr>
          <p:cNvPr id="160" name="Прямоугольник 159"/>
          <p:cNvSpPr/>
          <p:nvPr/>
        </p:nvSpPr>
        <p:spPr>
          <a:xfrm>
            <a:off x="10077429" y="1963670"/>
            <a:ext cx="176035" cy="19042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Театр 1225ч.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10253464" y="2492897"/>
            <a:ext cx="144309" cy="1384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Хор 900 ч.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9540892" y="2636913"/>
            <a:ext cx="186425" cy="12400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Туризм 800 ч.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7352912" y="2083530"/>
            <a:ext cx="183248" cy="1330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Журналистика 288 ч.</a:t>
            </a:r>
          </a:p>
        </p:txBody>
      </p:sp>
      <p:sp>
        <p:nvSpPr>
          <p:cNvPr id="166" name="Прямоугольник 165"/>
          <p:cNvSpPr/>
          <p:nvPr/>
        </p:nvSpPr>
        <p:spPr>
          <a:xfrm>
            <a:off x="7361239" y="3424239"/>
            <a:ext cx="166687" cy="4587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Прямоугольник 168"/>
          <p:cNvSpPr/>
          <p:nvPr/>
        </p:nvSpPr>
        <p:spPr>
          <a:xfrm>
            <a:off x="8040822" y="2191063"/>
            <a:ext cx="165827" cy="1380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Клуб эсперанто  160 ч.</a:t>
            </a:r>
          </a:p>
        </p:txBody>
      </p:sp>
      <p:sp>
        <p:nvSpPr>
          <p:cNvPr id="171" name="Прямоугольник 170"/>
          <p:cNvSpPr/>
          <p:nvPr/>
        </p:nvSpPr>
        <p:spPr>
          <a:xfrm>
            <a:off x="8609714" y="1359271"/>
            <a:ext cx="208421" cy="2207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Клуб «Смоленское подворье» 185 ч.</a:t>
            </a:r>
          </a:p>
        </p:txBody>
      </p:sp>
      <p:sp>
        <p:nvSpPr>
          <p:cNvPr id="174" name="Прямоугольник 173"/>
          <p:cNvSpPr/>
          <p:nvPr/>
        </p:nvSpPr>
        <p:spPr>
          <a:xfrm>
            <a:off x="3360236" y="2248542"/>
            <a:ext cx="203039" cy="1290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Информатика 140 ч.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80415" y="1359272"/>
            <a:ext cx="179820" cy="2506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Математика   1680 ч.</a:t>
            </a:r>
          </a:p>
        </p:txBody>
      </p:sp>
      <p:sp>
        <p:nvSpPr>
          <p:cNvPr id="173" name="Прямоугольник 172"/>
          <p:cNvSpPr/>
          <p:nvPr/>
        </p:nvSpPr>
        <p:spPr>
          <a:xfrm>
            <a:off x="3529013" y="3578225"/>
            <a:ext cx="157162" cy="2984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5438776" y="3670300"/>
            <a:ext cx="161925" cy="1857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6" name="Прямоугольник 175"/>
          <p:cNvSpPr/>
          <p:nvPr/>
        </p:nvSpPr>
        <p:spPr>
          <a:xfrm>
            <a:off x="5424469" y="1563698"/>
            <a:ext cx="161475" cy="2107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Музей партизанских отрядов 120 ч.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4176713" y="3297238"/>
            <a:ext cx="169862" cy="571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3444876" y="984250"/>
            <a:ext cx="18002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Calibri"/>
              </a:rPr>
              <a:t>22,5 %</a:t>
            </a:r>
          </a:p>
        </p:txBody>
      </p:sp>
      <p:sp>
        <p:nvSpPr>
          <p:cNvPr id="182" name="Прямоугольник 181"/>
          <p:cNvSpPr/>
          <p:nvPr/>
        </p:nvSpPr>
        <p:spPr>
          <a:xfrm>
            <a:off x="5321300" y="1004888"/>
            <a:ext cx="1092200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Calibri"/>
              </a:rPr>
              <a:t>8 %</a:t>
            </a:r>
          </a:p>
        </p:txBody>
      </p:sp>
      <p:sp>
        <p:nvSpPr>
          <p:cNvPr id="183" name="Прямоугольник 182"/>
          <p:cNvSpPr/>
          <p:nvPr/>
        </p:nvSpPr>
        <p:spPr>
          <a:xfrm>
            <a:off x="6573838" y="1020763"/>
            <a:ext cx="1579562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Calibri"/>
              </a:rPr>
              <a:t>36 %</a:t>
            </a:r>
          </a:p>
        </p:txBody>
      </p:sp>
      <p:sp>
        <p:nvSpPr>
          <p:cNvPr id="184" name="Прямоугольник 183"/>
          <p:cNvSpPr/>
          <p:nvPr/>
        </p:nvSpPr>
        <p:spPr>
          <a:xfrm>
            <a:off x="8504239" y="1020763"/>
            <a:ext cx="769937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Calibri"/>
              </a:rPr>
              <a:t>1 %</a:t>
            </a:r>
          </a:p>
        </p:txBody>
      </p:sp>
      <p:sp>
        <p:nvSpPr>
          <p:cNvPr id="185" name="Прямоугольник 184"/>
          <p:cNvSpPr/>
          <p:nvPr/>
        </p:nvSpPr>
        <p:spPr>
          <a:xfrm>
            <a:off x="9304339" y="1020763"/>
            <a:ext cx="112077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Calibri"/>
              </a:rPr>
              <a:t>32 %</a:t>
            </a:r>
          </a:p>
        </p:txBody>
      </p:sp>
      <p:sp>
        <p:nvSpPr>
          <p:cNvPr id="186" name="Прямоугольник 185"/>
          <p:cNvSpPr/>
          <p:nvPr/>
        </p:nvSpPr>
        <p:spPr>
          <a:xfrm>
            <a:off x="8651875" y="3589339"/>
            <a:ext cx="147638" cy="282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95639" y="4873626"/>
            <a:ext cx="1747837" cy="982663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Познавательная и интеллектуальная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4032251" y="3297238"/>
            <a:ext cx="150813" cy="5572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Прямоугольник 128"/>
          <p:cNvSpPr/>
          <p:nvPr/>
        </p:nvSpPr>
        <p:spPr>
          <a:xfrm>
            <a:off x="5254626" y="3708400"/>
            <a:ext cx="169863" cy="146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7032104" y="1359271"/>
            <a:ext cx="162395" cy="25097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Русский язык  1697 ч.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9359821" y="3153907"/>
            <a:ext cx="181070" cy="7097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ОБЖ 412 ч.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8976320" y="4863262"/>
            <a:ext cx="214807" cy="1002526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Тела</a:t>
            </a:r>
          </a:p>
        </p:txBody>
      </p:sp>
      <p:sp>
        <p:nvSpPr>
          <p:cNvPr id="135" name="Прямоугольник 134"/>
          <p:cNvSpPr/>
          <p:nvPr/>
        </p:nvSpPr>
        <p:spPr>
          <a:xfrm>
            <a:off x="8228014" y="3252788"/>
            <a:ext cx="166687" cy="603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7194498" y="1980621"/>
            <a:ext cx="169102" cy="1880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Литература  1242 ч.</a:t>
            </a:r>
          </a:p>
        </p:txBody>
      </p:sp>
      <p:sp>
        <p:nvSpPr>
          <p:cNvPr id="158" name="Прямоугольник 157"/>
          <p:cNvSpPr/>
          <p:nvPr/>
        </p:nvSpPr>
        <p:spPr>
          <a:xfrm>
            <a:off x="8397876" y="3409950"/>
            <a:ext cx="157163" cy="4587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8042276" y="3559175"/>
            <a:ext cx="161925" cy="3063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7875588" y="3600450"/>
            <a:ext cx="165100" cy="273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9182101" y="1092201"/>
            <a:ext cx="9525" cy="51911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8609014" y="3883026"/>
            <a:ext cx="1087437" cy="1001713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Физическая культура </a:t>
            </a:r>
          </a:p>
          <a:p>
            <a:pPr algn="ctr"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и ОБЖ</a:t>
            </a:r>
          </a:p>
        </p:txBody>
      </p:sp>
      <p:sp>
        <p:nvSpPr>
          <p:cNvPr id="200" name="Прямоугольник 199"/>
          <p:cNvSpPr/>
          <p:nvPr/>
        </p:nvSpPr>
        <p:spPr>
          <a:xfrm flipH="1">
            <a:off x="8228084" y="4885254"/>
            <a:ext cx="381628" cy="990571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prstClr val="black"/>
                </a:solidFill>
                <a:latin typeface="Calibri"/>
              </a:rPr>
              <a:t>Трудовая</a:t>
            </a: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8609013" y="1104900"/>
            <a:ext cx="0" cy="5202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3195639" y="6289676"/>
            <a:ext cx="7223125" cy="174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5170488" y="1092201"/>
            <a:ext cx="0" cy="51911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Прямоугольник 202"/>
          <p:cNvSpPr/>
          <p:nvPr/>
        </p:nvSpPr>
        <p:spPr>
          <a:xfrm>
            <a:off x="1774826" y="3241675"/>
            <a:ext cx="144463" cy="2174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1484312" y="3373439"/>
            <a:ext cx="1271588" cy="47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Calibri"/>
              </a:rPr>
              <a:t>Рекомендуемые  нововведения</a:t>
            </a:r>
          </a:p>
        </p:txBody>
      </p:sp>
      <p:sp>
        <p:nvSpPr>
          <p:cNvPr id="206" name="Прямоугольник 205"/>
          <p:cNvSpPr/>
          <p:nvPr/>
        </p:nvSpPr>
        <p:spPr>
          <a:xfrm>
            <a:off x="4943872" y="2617255"/>
            <a:ext cx="182224" cy="12407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srgbClr val="7030A0"/>
                </a:solidFill>
                <a:latin typeface="Calibri"/>
              </a:rPr>
              <a:t>Экологический клуб</a:t>
            </a:r>
          </a:p>
        </p:txBody>
      </p:sp>
      <p:sp>
        <p:nvSpPr>
          <p:cNvPr id="205" name="Равнобедренный треугольник 204"/>
          <p:cNvSpPr/>
          <p:nvPr/>
        </p:nvSpPr>
        <p:spPr>
          <a:xfrm rot="10800000">
            <a:off x="4967289" y="2516189"/>
            <a:ext cx="174625" cy="122237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Равнобедренный треугольник 208"/>
          <p:cNvSpPr/>
          <p:nvPr/>
        </p:nvSpPr>
        <p:spPr>
          <a:xfrm rot="10800000">
            <a:off x="1760539" y="3143250"/>
            <a:ext cx="174625" cy="122238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5618351" y="2636546"/>
            <a:ext cx="178479" cy="12407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srgbClr val="7030A0"/>
                </a:solidFill>
                <a:latin typeface="Calibri"/>
              </a:rPr>
              <a:t>Волонтёрский отряд</a:t>
            </a:r>
          </a:p>
        </p:txBody>
      </p:sp>
      <p:sp>
        <p:nvSpPr>
          <p:cNvPr id="211" name="Равнобедренный треугольник 210"/>
          <p:cNvSpPr/>
          <p:nvPr/>
        </p:nvSpPr>
        <p:spPr>
          <a:xfrm rot="10800000">
            <a:off x="5613400" y="2522539"/>
            <a:ext cx="173038" cy="122237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5796831" y="2644791"/>
            <a:ext cx="166289" cy="12281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srgbClr val="7030A0"/>
                </a:solidFill>
                <a:latin typeface="Calibri"/>
              </a:rPr>
              <a:t>Краеведение</a:t>
            </a:r>
          </a:p>
        </p:txBody>
      </p:sp>
      <p:sp>
        <p:nvSpPr>
          <p:cNvPr id="154" name="Прямоугольник 153"/>
          <p:cNvSpPr/>
          <p:nvPr/>
        </p:nvSpPr>
        <p:spPr>
          <a:xfrm>
            <a:off x="6697664" y="3022600"/>
            <a:ext cx="168275" cy="857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endParaRPr lang="ru-RU" sz="1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Равнобедренный треугольник 212"/>
          <p:cNvSpPr/>
          <p:nvPr/>
        </p:nvSpPr>
        <p:spPr>
          <a:xfrm rot="10800000">
            <a:off x="5797550" y="2519364"/>
            <a:ext cx="173038" cy="122237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189288" y="4865688"/>
            <a:ext cx="7219950" cy="1905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Прямоугольник 220"/>
          <p:cNvSpPr/>
          <p:nvPr/>
        </p:nvSpPr>
        <p:spPr>
          <a:xfrm>
            <a:off x="8799825" y="2630738"/>
            <a:ext cx="176494" cy="12407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srgbClr val="7030A0"/>
                </a:solidFill>
                <a:latin typeface="Calibri"/>
              </a:rPr>
              <a:t>Клуб  ЗОЖ</a:t>
            </a:r>
          </a:p>
        </p:txBody>
      </p:sp>
      <p:sp>
        <p:nvSpPr>
          <p:cNvPr id="222" name="Равнобедренный треугольник 221"/>
          <p:cNvSpPr/>
          <p:nvPr/>
        </p:nvSpPr>
        <p:spPr>
          <a:xfrm rot="10800000">
            <a:off x="8799514" y="2563814"/>
            <a:ext cx="174625" cy="122237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197225" y="5864225"/>
            <a:ext cx="7221538" cy="1588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Прямоугольник 222"/>
          <p:cNvSpPr/>
          <p:nvPr/>
        </p:nvSpPr>
        <p:spPr>
          <a:xfrm>
            <a:off x="8978270" y="2628916"/>
            <a:ext cx="186425" cy="12400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1000" b="1" dirty="0">
                <a:solidFill>
                  <a:srgbClr val="7030A0"/>
                </a:solidFill>
                <a:latin typeface="Calibri"/>
              </a:rPr>
              <a:t>Единоборства</a:t>
            </a:r>
          </a:p>
        </p:txBody>
      </p:sp>
      <p:sp>
        <p:nvSpPr>
          <p:cNvPr id="224" name="Равнобедренный треугольник 223"/>
          <p:cNvSpPr/>
          <p:nvPr/>
        </p:nvSpPr>
        <p:spPr>
          <a:xfrm rot="10800000">
            <a:off x="8990014" y="2552701"/>
            <a:ext cx="174625" cy="123825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3179763" y="3865563"/>
            <a:ext cx="7251700" cy="17462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5096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https://static5.depositphotos.com/1030113/439/i/950/depositphotos_4399007-stock-photo-young-man-watering-fl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524001"/>
            <a:ext cx="3461543" cy="262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788025" y="2565400"/>
            <a:ext cx="4516438" cy="3720200"/>
          </a:xfrm>
          <a:prstGeom prst="roundRect">
            <a:avLst/>
          </a:prstGeom>
          <a:solidFill>
            <a:srgbClr val="FFFCF3"/>
          </a:solidFill>
          <a:ln w="9525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7F7F7F"/>
              </a:solidFill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>
              <a:solidFill>
                <a:srgbClr val="7F7F7F"/>
              </a:solidFill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7F7F7F"/>
                </a:solidFill>
                <a:cs typeface="Times New Roman" pitchFamily="18" charset="0"/>
              </a:rPr>
              <a:t>создание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7F7F7F"/>
                </a:solidFill>
                <a:cs typeface="Times New Roman" pitchFamily="18" charset="0"/>
              </a:rPr>
              <a:t>в образовательной организации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7F7F7F"/>
                </a:solidFill>
                <a:cs typeface="Times New Roman" pitchFamily="18" charset="0"/>
              </a:rPr>
              <a:t>личностно-развивающей среды</a:t>
            </a:r>
            <a:r>
              <a:rPr lang="ru-RU" altLang="ru-RU" dirty="0">
                <a:solidFill>
                  <a:srgbClr val="444444"/>
                </a:solidFill>
                <a:cs typeface="Calibri" pitchFamily="34" charset="0"/>
              </a:rPr>
              <a:t>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444444"/>
                </a:solidFill>
                <a:cs typeface="Calibri" pitchFamily="34" charset="0"/>
              </a:rPr>
              <a:t>интеграция управления организацией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444444"/>
                </a:solidFill>
                <a:cs typeface="Calibri" pitchFamily="34" charset="0"/>
              </a:rPr>
              <a:t>и педагогическим коллективом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444444"/>
                </a:solidFill>
                <a:cs typeface="Calibri" pitchFamily="34" charset="0"/>
              </a:rPr>
              <a:t>на основе методов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444444"/>
                </a:solidFill>
                <a:cs typeface="Calibri" pitchFamily="34" charset="0"/>
              </a:rPr>
              <a:t>развития личностного потенциала</a:t>
            </a:r>
            <a:endParaRPr lang="ru-RU" altLang="ru-RU" b="1" dirty="0">
              <a:solidFill>
                <a:srgbClr val="FFFFFF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562600" y="1143001"/>
            <a:ext cx="4889500" cy="2055813"/>
          </a:xfrm>
          <a:prstGeom prst="downArrow">
            <a:avLst>
              <a:gd name="adj1" fmla="val 50000"/>
              <a:gd name="adj2" fmla="val 92024"/>
            </a:avLst>
          </a:prstGeom>
          <a:solidFill>
            <a:srgbClr val="FFFCF3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 b="1" dirty="0">
              <a:solidFill>
                <a:srgbClr val="000000"/>
              </a:solidFill>
              <a:cs typeface="Calibri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2000" b="1" dirty="0">
              <a:solidFill>
                <a:srgbClr val="000000"/>
              </a:solidFill>
              <a:cs typeface="Calibri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srgbClr val="000000"/>
                </a:solidFill>
                <a:cs typeface="Calibri" pitchFamily="34" charset="0"/>
              </a:rPr>
              <a:t>РАЗВИВАЮЩЕЕ                                                            УПРАВЛЕНИЕ!</a:t>
            </a:r>
            <a:r>
              <a:rPr lang="ru-RU" altLang="ru-RU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ru-RU" altLang="ru-RU" dirty="0">
                <a:solidFill>
                  <a:srgbClr val="000000"/>
                </a:solidFill>
                <a:cs typeface="Times New Roman" pitchFamily="18" charset="0"/>
              </a:rPr>
            </a:b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281605" name="Название 1"/>
          <p:cNvSpPr txBox="1">
            <a:spLocks/>
          </p:cNvSpPr>
          <p:nvPr/>
        </p:nvSpPr>
        <p:spPr bwMode="auto">
          <a:xfrm>
            <a:off x="1524000" y="152400"/>
            <a:ext cx="9144000" cy="9906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000000"/>
                </a:solidFill>
                <a:cs typeface="Calibri" pitchFamily="34" charset="0"/>
              </a:rPr>
              <a:t>								</a:t>
            </a: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000000"/>
                </a:solidFill>
                <a:cs typeface="Calibri" pitchFamily="34" charset="0"/>
              </a:rPr>
              <a:t>								</a:t>
            </a:r>
            <a:r>
              <a:rPr lang="ru-RU" altLang="ru-RU" sz="2000" b="1">
                <a:solidFill>
                  <a:srgbClr val="993300"/>
                </a:solidFill>
                <a:cs typeface="Calibri" pitchFamily="34" charset="0"/>
              </a:rPr>
              <a:t>РАЗВИВАЮЩЕМУ ОБРАЗОВАНИЮ  </a:t>
            </a:r>
            <a:endParaRPr lang="ru-RU" altLang="ru-RU" sz="1800">
              <a:solidFill>
                <a:srgbClr val="993300"/>
              </a:solidFill>
            </a:endParaRPr>
          </a:p>
        </p:txBody>
      </p:sp>
      <p:pic>
        <p:nvPicPr>
          <p:cNvPr id="425986" name="Picture 2" descr="https://www.epdesign.ru/files/3834187286/photos/3834187286_157423938600140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2" b="3211"/>
          <a:stretch/>
        </p:blipFill>
        <p:spPr bwMode="auto">
          <a:xfrm>
            <a:off x="2133600" y="3657600"/>
            <a:ext cx="31242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9778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193675"/>
            <a:ext cx="9067800" cy="12192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  <a:latin typeface="Arial"/>
                <a:cs typeface="Arial"/>
              </a:rPr>
              <a:t> 				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993300"/>
                </a:solidFill>
                <a:latin typeface="Arial"/>
                <a:cs typeface="Arial"/>
              </a:rPr>
              <a:t>				                </a:t>
            </a:r>
            <a:r>
              <a:rPr lang="ru-RU" sz="1400" b="1" dirty="0">
                <a:solidFill>
                  <a:srgbClr val="993300"/>
                </a:solidFill>
                <a:latin typeface="Arial"/>
                <a:cs typeface="Arial"/>
              </a:rPr>
              <a:t>Дарья ДУДЕНКОВА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993300"/>
                </a:solidFill>
                <a:latin typeface="Arial"/>
                <a:cs typeface="Arial"/>
              </a:rPr>
              <a:t>                </a:t>
            </a: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педагогический дизайнер из Нью-Йорка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993300"/>
                </a:solidFill>
                <a:latin typeface="Arial"/>
                <a:cs typeface="Arial"/>
              </a:rPr>
              <a:t>	                 Выпускница Московского городского педагогического универс</a:t>
            </a: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итета:</a:t>
            </a:r>
            <a:r>
              <a:rPr lang="ru-RU" dirty="0">
                <a:solidFill>
                  <a:srgbClr val="993300"/>
                </a:solidFill>
                <a:latin typeface="Arial"/>
                <a:cs typeface="Arial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993300"/>
                </a:solidFill>
                <a:latin typeface="Arial"/>
                <a:cs typeface="Arial"/>
              </a:rPr>
              <a:t>		</a:t>
            </a:r>
            <a:endParaRPr lang="ru-RU" sz="1400" b="1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pic>
        <p:nvPicPr>
          <p:cNvPr id="282627" name="Picture 6" descr="https://fhd.multiurok.ru/8/7/0/870e468061c723454552c18e39ecd88118e76c9b/piedaghoghichieskii-dizain-obrazovatiel-nykh-riesu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616076"/>
            <a:ext cx="2865438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28" name="Picture 8" descr="https://avatars.mds.yandex.net/get-zen_doc/1947084/pub_5d3436dd8600e100ad748ea0_5d3436f9dfdd2500aefad588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92600"/>
            <a:ext cx="3767138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29" name="Picture 2" descr="https://avatars.mds.yandex.net/get-zen_doc/1779163/pub_5da99d7c74f1bc00b1d52886_5da99d8f74f1bc00b1d52889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r="34995"/>
          <a:stretch>
            <a:fillRect/>
          </a:stretch>
        </p:blipFill>
        <p:spPr bwMode="auto">
          <a:xfrm>
            <a:off x="8534400" y="71439"/>
            <a:ext cx="12192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05400" y="2028825"/>
            <a:ext cx="5297488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Педагогический дизайн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—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это создание образовательного процесса, который ведет студента из точки А в точку Б.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Процесс обучения выстраивается так,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чтобы у студентов была </a:t>
            </a:r>
            <a:r>
              <a:rPr lang="ru-RU" b="1" dirty="0">
                <a:solidFill>
                  <a:srgbClr val="0070C0"/>
                </a:solidFill>
                <a:latin typeface="Arial"/>
                <a:cs typeface="Arial"/>
              </a:rPr>
              <a:t>групповая работа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ru-RU" b="1" dirty="0">
                <a:solidFill>
                  <a:srgbClr val="0070C0"/>
                </a:solidFill>
                <a:latin typeface="Arial"/>
                <a:cs typeface="Arial"/>
              </a:rPr>
              <a:t>творческие проекты 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вместо экзаменов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и много </a:t>
            </a:r>
            <a:r>
              <a:rPr lang="ru-RU" b="1" dirty="0">
                <a:solidFill>
                  <a:srgbClr val="0070C0"/>
                </a:solidFill>
                <a:latin typeface="Arial"/>
                <a:cs typeface="Arial"/>
              </a:rPr>
              <a:t>обмена опытом</a:t>
            </a:r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Педагогический дизайнер изучает учебный материал и перерабатывает его так, чтобы теоретические блоки логично шли один за другим,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текст легко читался,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была понятная и красивая </a:t>
            </a:r>
            <a:r>
              <a:rPr lang="ru-RU" sz="1600" dirty="0" err="1">
                <a:solidFill>
                  <a:srgbClr val="000000"/>
                </a:solidFill>
                <a:latin typeface="Arial"/>
                <a:cs typeface="Arial"/>
              </a:rPr>
              <a:t>инфографика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а тесты и упражнения помогали бы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лучше запомнить материал.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645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86" y="1916832"/>
            <a:ext cx="1471736" cy="220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86" y="4250759"/>
            <a:ext cx="1471736" cy="226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 descr="https://vk.vkfaces.com/854020/v854020618/11f9bc/m8VIkOD6do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t="-1" r="10827" b="18498"/>
          <a:stretch/>
        </p:blipFill>
        <p:spPr bwMode="auto">
          <a:xfrm>
            <a:off x="6130534" y="1916832"/>
            <a:ext cx="1477634" cy="217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 descr="https://starsity.ru/wp-content/uploads/2020/03/110312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r="13264" b="15860"/>
          <a:stretch/>
        </p:blipFill>
        <p:spPr bwMode="auto">
          <a:xfrm>
            <a:off x="6130534" y="4250759"/>
            <a:ext cx="1477634" cy="22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4000" y="0"/>
            <a:ext cx="9144000" cy="175111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endParaRPr lang="ru-RU" sz="2000" dirty="0">
              <a:solidFill>
                <a:srgbClr val="990000"/>
              </a:solidFill>
              <a:latin typeface="Arial"/>
              <a:cs typeface="Arial"/>
            </a:endParaRPr>
          </a:p>
          <a:p>
            <a:pPr algn="ctr"/>
            <a:r>
              <a:rPr lang="ru-RU" sz="2000" dirty="0">
                <a:solidFill>
                  <a:srgbClr val="990000"/>
                </a:solidFill>
                <a:latin typeface="Arial"/>
                <a:cs typeface="Arial"/>
              </a:rPr>
              <a:t>В 1988 году решением ЮНЕСКО названы </a:t>
            </a:r>
            <a:r>
              <a:rPr lang="ru-RU" sz="2000" b="1" dirty="0">
                <a:solidFill>
                  <a:srgbClr val="990000"/>
                </a:solidFill>
                <a:latin typeface="Arial"/>
                <a:cs typeface="Arial"/>
              </a:rPr>
              <a:t>четыре педагога</a:t>
            </a:r>
            <a:r>
              <a:rPr lang="ru-RU" sz="1600" dirty="0">
                <a:solidFill>
                  <a:srgbClr val="990000"/>
                </a:solidFill>
                <a:latin typeface="Arial"/>
                <a:cs typeface="Arial"/>
              </a:rPr>
              <a:t>, </a:t>
            </a:r>
          </a:p>
          <a:p>
            <a:pPr algn="ctr"/>
            <a:r>
              <a:rPr lang="ru-RU" b="1" dirty="0">
                <a:solidFill>
                  <a:srgbClr val="990000"/>
                </a:solidFill>
                <a:latin typeface="Arial"/>
                <a:cs typeface="Arial"/>
              </a:rPr>
              <a:t>определившие способ педагогического мышления в ХХ веке</a:t>
            </a:r>
            <a:r>
              <a:rPr lang="ru-RU" dirty="0">
                <a:solidFill>
                  <a:srgbClr val="990000"/>
                </a:solidFill>
                <a:latin typeface="Arial"/>
                <a:cs typeface="Arial"/>
              </a:rPr>
              <a:t>.</a:t>
            </a:r>
            <a:endParaRPr lang="ru-RU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08920"/>
            <a:ext cx="2850704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13177"/>
            <a:ext cx="2850704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06237"/>
            <a:ext cx="1008112" cy="56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12" descr="https://mirplaneta.ru/images/6/10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350694"/>
            <a:ext cx="576064" cy="35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8" name="Picture 14" descr="https://avatars.mds.yandex.net/get-zen_doc/1538903/pub_5e09cc892fda8600ad5b9d5b_5e09ccc4bc251400b33d1895/scale_12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4514896"/>
            <a:ext cx="623247" cy="38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0" name="Picture 16" descr="https://image.winudf.com/v2/image/Y29tLmZsYWd3YWxscGFwZXIuaXRhbHlfc2NyZWVuXzJfOWFxZGZ5Yms/screen-2.jpg?fakeurl=1&amp;type=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118" y="2343487"/>
            <a:ext cx="609092" cy="35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2" name="Picture 18" descr="https://steamuserimages-a.akamaihd.net/ugc/923673631624304716/C75C090BEFD8B1562E8C1491D381662323A3B68A/?imw=512&amp;amp;imh=256&amp;amp;ima=fit&amp;amp;impolicy=Letterbox&amp;amp;imcolor=%23000000&amp;amp;letterbox=tru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704" y="4492056"/>
            <a:ext cx="648072" cy="4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80176" y="2728719"/>
            <a:ext cx="28247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Arial"/>
                <a:cs typeface="Arial"/>
              </a:rPr>
              <a:t>Мария </a:t>
            </a:r>
            <a:r>
              <a:rPr lang="ru-RU" sz="1600" b="1" dirty="0" err="1">
                <a:solidFill>
                  <a:srgbClr val="000000"/>
                </a:solidFill>
                <a:latin typeface="Arial"/>
                <a:cs typeface="Arial"/>
              </a:rPr>
              <a:t>Монтессори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it-IT" sz="1200" dirty="0">
                <a:solidFill>
                  <a:srgbClr val="000000"/>
                </a:solidFill>
                <a:latin typeface="Arial"/>
                <a:cs typeface="Arial"/>
              </a:rPr>
              <a:t>Maria Tecla Artemisia Montessori</a:t>
            </a: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, 1870-1952) </a:t>
            </a:r>
          </a:p>
          <a:p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итальянский врач и педагог.</a:t>
            </a:r>
          </a:p>
          <a:p>
            <a:endParaRPr lang="ru-RU" sz="12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sz="1200" b="1" dirty="0">
                <a:solidFill>
                  <a:srgbClr val="FF0000"/>
                </a:solidFill>
                <a:latin typeface="Arial"/>
                <a:cs typeface="Arial"/>
              </a:rPr>
              <a:t>Свободное воспитание.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64744" y="4897366"/>
            <a:ext cx="2903256" cy="14270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0000"/>
                </a:solidFill>
                <a:latin typeface="Arial"/>
                <a:cs typeface="Arial"/>
              </a:rPr>
              <a:t>Антон Семёнович Макаренко </a:t>
            </a: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(1888-1939)</a:t>
            </a:r>
          </a:p>
          <a:p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советский педагог и писатель.</a:t>
            </a:r>
          </a:p>
          <a:p>
            <a:endParaRPr lang="ru-RU" sz="12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sz="1200" b="1" dirty="0">
                <a:solidFill>
                  <a:srgbClr val="FF0000"/>
                </a:solidFill>
                <a:latin typeface="Arial"/>
                <a:cs typeface="Arial"/>
              </a:rPr>
              <a:t>Демократическое трудовое воспитание.</a:t>
            </a:r>
          </a:p>
        </p:txBody>
      </p:sp>
    </p:spTree>
    <p:extLst>
      <p:ext uri="{BB962C8B-B14F-4D97-AF65-F5344CB8AC3E}">
        <p14:creationId xmlns:p14="http://schemas.microsoft.com/office/powerpoint/2010/main" val="2945592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1524000" y="0"/>
            <a:ext cx="7848600" cy="9906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83651" name="Picture 2" descr="http://im5-tub-ru.yandex.net/i?id=569961736-01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1" t="2521" r="21889" b="5038"/>
          <a:stretch>
            <a:fillRect/>
          </a:stretch>
        </p:blipFill>
        <p:spPr bwMode="auto">
          <a:xfrm>
            <a:off x="3432176" y="1773239"/>
            <a:ext cx="5256213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00600" y="6453189"/>
            <a:ext cx="2590800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ДИАГНОСТИЧЕСКИЙ  ПОЛЮС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78414" y="1438275"/>
            <a:ext cx="1817687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C00000"/>
                </a:solidFill>
                <a:latin typeface="Arial"/>
                <a:cs typeface="Arial"/>
              </a:rPr>
              <a:t>ПРОЕКТНЫЙ  ПОЛЮС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 flipV="1">
            <a:off x="5664200" y="5589588"/>
            <a:ext cx="431800" cy="7921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5232400" y="5589589"/>
            <a:ext cx="431800" cy="142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4800600" y="5084763"/>
            <a:ext cx="431800" cy="647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4800600" y="4868863"/>
            <a:ext cx="647700" cy="2159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5448301" y="4797425"/>
            <a:ext cx="1223963" cy="714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6743701" y="4221163"/>
            <a:ext cx="9366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6672264" y="4149725"/>
            <a:ext cx="71437" cy="6477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7464425" y="3141663"/>
            <a:ext cx="215900" cy="10795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6672263" y="3141664"/>
            <a:ext cx="792162" cy="2873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 flipV="1">
            <a:off x="6059488" y="1773239"/>
            <a:ext cx="468312" cy="9350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7658101" y="1474788"/>
            <a:ext cx="2690813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FFFF"/>
                </a:solidFill>
                <a:latin typeface="Arial"/>
                <a:cs typeface="Arial"/>
              </a:rPr>
              <a:t>ОБРАЗОВАТЕЛЬНЫЕ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ОБРАЗОВАТЕЛЬНЫЕ  РЕСУРСЫ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053388" y="2054226"/>
            <a:ext cx="1943100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ОБЩЕЕ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ОБРАЗОВАНИЕ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975726" y="3983038"/>
            <a:ext cx="15843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ДОПОЛНИТЕЛЬНОЕ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ОБРАЗОВАНИЕ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1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8545514" y="5126038"/>
            <a:ext cx="2014537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СОЦИАЛЬНО-КУЛЬТУРНАЯ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ЖИЗНЬ ШКОЛЫ</a:t>
            </a:r>
            <a:endParaRPr lang="ru-RU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8653464" y="2695575"/>
            <a:ext cx="169227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ИНДИВИДУАЛЬНОЕ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КОНСУЛЬТИРОВАНИЕ</a:t>
            </a:r>
            <a:endParaRPr lang="ru-RU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2" name="Прямоугольник 61"/>
          <p:cNvSpPr/>
          <p:nvPr/>
        </p:nvSpPr>
        <p:spPr>
          <a:xfrm rot="16200000">
            <a:off x="-835025" y="3890963"/>
            <a:ext cx="5543550" cy="32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99"/>
                </a:solidFill>
                <a:latin typeface="Arial"/>
                <a:cs typeface="Arial"/>
              </a:rPr>
              <a:t>ПСИХОЛОГО-ПЕДАГОГИЧЕСКАЯ   СРЕДА   (АТМОСФЕРА)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1676401" y="1196975"/>
            <a:ext cx="2049463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ОБРАЗОВАТЕЛЬНЫЕ  ЗАДАЧИ</a:t>
            </a:r>
          </a:p>
        </p:txBody>
      </p:sp>
      <p:cxnSp>
        <p:nvCxnSpPr>
          <p:cNvPr id="65" name="Прямая со стрелкой 64"/>
          <p:cNvCxnSpPr/>
          <p:nvPr/>
        </p:nvCxnSpPr>
        <p:spPr>
          <a:xfrm>
            <a:off x="2700338" y="1582738"/>
            <a:ext cx="2220912" cy="1403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3672" name="Picture 6" descr="http://musicofshadows.files.wordpress.com/2011/03/clou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3109914"/>
            <a:ext cx="1085850" cy="847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2100263" y="2671763"/>
            <a:ext cx="1547812" cy="36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  <a:latin typeface="Arial"/>
                <a:cs typeface="Arial"/>
              </a:rPr>
              <a:t>ОРГАНИЗАЦИОННАЯ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  <a:latin typeface="Arial"/>
                <a:cs typeface="Arial"/>
              </a:rPr>
              <a:t>КУЛЬТУРА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2279651" y="4005263"/>
            <a:ext cx="13684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  <a:latin typeface="Arial"/>
                <a:cs typeface="Arial"/>
              </a:rPr>
              <a:t>ВЗАИМНАЯ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  <a:latin typeface="Arial"/>
                <a:cs typeface="Arial"/>
              </a:rPr>
              <a:t>ТОЛЕРАНТНОСТЬ</a:t>
            </a:r>
          </a:p>
        </p:txBody>
      </p:sp>
      <p:pic>
        <p:nvPicPr>
          <p:cNvPr id="283675" name="Picture 6" descr="http://musicofshadows.files.wordpress.com/2011/03/clou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0462">
            <a:off x="2728913" y="4573588"/>
            <a:ext cx="1098550" cy="857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Прямоугольник 75"/>
          <p:cNvSpPr/>
          <p:nvPr/>
        </p:nvSpPr>
        <p:spPr>
          <a:xfrm>
            <a:off x="2424114" y="5589588"/>
            <a:ext cx="15843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  <a:latin typeface="Arial"/>
                <a:cs typeface="Tahoma" pitchFamily="34" charset="0"/>
              </a:rPr>
              <a:t>ОТНОШЕНИЕ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99"/>
                </a:solidFill>
                <a:latin typeface="Arial"/>
                <a:cs typeface="Tahoma" pitchFamily="34" charset="0"/>
              </a:rPr>
              <a:t> К ШКОЛЕ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1524000" y="1"/>
            <a:ext cx="9144000" cy="1052513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993300"/>
                </a:solidFill>
                <a:latin typeface="Arial"/>
                <a:cs typeface="Arial"/>
              </a:rPr>
              <a:t>	«Планетарная» модель проектирования </a:t>
            </a:r>
            <a:br>
              <a:rPr lang="ru-RU" b="1" dirty="0">
                <a:solidFill>
                  <a:srgbClr val="993300"/>
                </a:solidFill>
                <a:latin typeface="Arial"/>
                <a:cs typeface="Arial"/>
              </a:rPr>
            </a:br>
            <a:r>
              <a:rPr lang="ru-RU" b="1" dirty="0">
                <a:solidFill>
                  <a:srgbClr val="993300"/>
                </a:solidFill>
                <a:latin typeface="Arial"/>
                <a:cs typeface="Arial"/>
              </a:rPr>
              <a:t>	индивидуальных образовательных траекторий </a:t>
            </a:r>
          </a:p>
        </p:txBody>
      </p:sp>
      <p:cxnSp>
        <p:nvCxnSpPr>
          <p:cNvPr id="69" name="Прямая со стрелкой 68"/>
          <p:cNvCxnSpPr/>
          <p:nvPr/>
        </p:nvCxnSpPr>
        <p:spPr>
          <a:xfrm>
            <a:off x="2700338" y="1582738"/>
            <a:ext cx="1524000" cy="18462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3679" name="Picture 6" descr="http://musicofshadows.files.wordpress.com/2011/03/clou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19286">
            <a:off x="3687763" y="5818188"/>
            <a:ext cx="1014412" cy="7921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81" name="Прямая соединительная линия 80"/>
          <p:cNvCxnSpPr/>
          <p:nvPr/>
        </p:nvCxnSpPr>
        <p:spPr>
          <a:xfrm flipV="1">
            <a:off x="6167438" y="5732464"/>
            <a:ext cx="792162" cy="649287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V="1">
            <a:off x="7104064" y="5229225"/>
            <a:ext cx="720725" cy="64770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7824789" y="4149725"/>
            <a:ext cx="287337" cy="107950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H="1">
            <a:off x="4583113" y="4149725"/>
            <a:ext cx="3529012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6959601" y="5732463"/>
            <a:ext cx="144463" cy="14446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4800600" y="3213101"/>
            <a:ext cx="647700" cy="14446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4583114" y="3213101"/>
            <a:ext cx="217487" cy="936625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H="1">
            <a:off x="5448300" y="2636839"/>
            <a:ext cx="287338" cy="720725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5303838" y="2492376"/>
            <a:ext cx="431800" cy="14446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5087938" y="2349501"/>
            <a:ext cx="215900" cy="142875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 стрелкой 110"/>
          <p:cNvCxnSpPr/>
          <p:nvPr/>
        </p:nvCxnSpPr>
        <p:spPr>
          <a:xfrm flipV="1">
            <a:off x="5087938" y="1773238"/>
            <a:ext cx="971550" cy="57626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 flipH="1" flipV="1">
            <a:off x="6527801" y="2708276"/>
            <a:ext cx="144463" cy="7207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 стрелкой 129"/>
          <p:cNvCxnSpPr/>
          <p:nvPr/>
        </p:nvCxnSpPr>
        <p:spPr>
          <a:xfrm flipH="1">
            <a:off x="8112125" y="2852738"/>
            <a:ext cx="431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 стрелкой 133"/>
          <p:cNvCxnSpPr/>
          <p:nvPr/>
        </p:nvCxnSpPr>
        <p:spPr>
          <a:xfrm flipH="1">
            <a:off x="8543925" y="4076700"/>
            <a:ext cx="431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/>
          <p:cNvCxnSpPr/>
          <p:nvPr/>
        </p:nvCxnSpPr>
        <p:spPr>
          <a:xfrm flipH="1" flipV="1">
            <a:off x="8113713" y="5384801"/>
            <a:ext cx="430212" cy="238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/>
          <p:cNvCxnSpPr>
            <a:stCxn id="2" idx="1"/>
          </p:cNvCxnSpPr>
          <p:nvPr/>
        </p:nvCxnSpPr>
        <p:spPr>
          <a:xfrm flipH="1" flipV="1">
            <a:off x="7535864" y="6021389"/>
            <a:ext cx="382587" cy="206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7566025" y="2168525"/>
            <a:ext cx="431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918451" y="5862639"/>
            <a:ext cx="2447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ВНЕШКОЛЬНАЯ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КУЛЬТУРНО-ОБРАЗОВАТЕЛЬНАЯ ИНФРАСТРУКТУРА</a:t>
            </a:r>
          </a:p>
        </p:txBody>
      </p:sp>
      <p:sp>
        <p:nvSpPr>
          <p:cNvPr id="5" name="Овал 4"/>
          <p:cNvSpPr/>
          <p:nvPr/>
        </p:nvSpPr>
        <p:spPr>
          <a:xfrm>
            <a:off x="7356475" y="3044826"/>
            <a:ext cx="179388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6564314" y="3324226"/>
            <a:ext cx="179387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6600825" y="4700589"/>
            <a:ext cx="179388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5394325" y="4797426"/>
            <a:ext cx="179388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4724400" y="4991101"/>
            <a:ext cx="179388" cy="19526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141914" y="5635626"/>
            <a:ext cx="180975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5592764" y="5456239"/>
            <a:ext cx="179387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6437314" y="2563813"/>
            <a:ext cx="180975" cy="195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5646739" y="2540001"/>
            <a:ext cx="179387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5214939" y="2384426"/>
            <a:ext cx="179387" cy="19526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4973639" y="2227264"/>
            <a:ext cx="179387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5357814" y="3238501"/>
            <a:ext cx="180975" cy="19526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4741864" y="3101976"/>
            <a:ext cx="179387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4511675" y="4030664"/>
            <a:ext cx="179388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2" name="Овал 81"/>
          <p:cNvSpPr/>
          <p:nvPr/>
        </p:nvSpPr>
        <p:spPr>
          <a:xfrm>
            <a:off x="5295900" y="4052889"/>
            <a:ext cx="179388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6645275" y="4005264"/>
            <a:ext cx="179388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6645275" y="4151313"/>
            <a:ext cx="179388" cy="19526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6" name="Овал 85"/>
          <p:cNvSpPr/>
          <p:nvPr/>
        </p:nvSpPr>
        <p:spPr>
          <a:xfrm>
            <a:off x="7572375" y="4030664"/>
            <a:ext cx="179388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7566025" y="4149726"/>
            <a:ext cx="179388" cy="19367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8" name="Овал 87"/>
          <p:cNvSpPr/>
          <p:nvPr/>
        </p:nvSpPr>
        <p:spPr>
          <a:xfrm>
            <a:off x="8012114" y="4022726"/>
            <a:ext cx="179387" cy="19526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7716839" y="5132389"/>
            <a:ext cx="179387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0" name="Овал 89"/>
          <p:cNvSpPr/>
          <p:nvPr/>
        </p:nvSpPr>
        <p:spPr>
          <a:xfrm>
            <a:off x="7072314" y="5780089"/>
            <a:ext cx="179387" cy="193675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6869114" y="5610226"/>
            <a:ext cx="179387" cy="195263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32176" y="1546225"/>
            <a:ext cx="1890713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ОБРАЗОВАТЕЛЬНЫЕ СОБЫТИЯ</a:t>
            </a:r>
          </a:p>
        </p:txBody>
      </p:sp>
      <p:cxnSp>
        <p:nvCxnSpPr>
          <p:cNvPr id="93" name="Прямая со стрелкой 92"/>
          <p:cNvCxnSpPr/>
          <p:nvPr/>
        </p:nvCxnSpPr>
        <p:spPr>
          <a:xfrm>
            <a:off x="4437063" y="1920876"/>
            <a:ext cx="2000250" cy="7016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4437063" y="1920876"/>
            <a:ext cx="957262" cy="12922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9459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7688" y="550422"/>
            <a:ext cx="73239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latin typeface="Arial"/>
                <a:cs typeface="Arial"/>
              </a:rPr>
              <a:t>Нет ничего полезнее и увлекательнее </a:t>
            </a:r>
          </a:p>
          <a:p>
            <a:r>
              <a:rPr lang="ru-RU" sz="2800" b="1" i="1" dirty="0">
                <a:solidFill>
                  <a:srgbClr val="000000"/>
                </a:solidFill>
                <a:latin typeface="Arial"/>
                <a:cs typeface="Arial"/>
              </a:rPr>
              <a:t>обучения собственных детей.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47328" y="2224608"/>
            <a:ext cx="71642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Домашнее образование занимает всё большее пространство. Публикой овладевает идея: </a:t>
            </a:r>
          </a:p>
          <a:p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хочешь чему-то подлинно научиться – учись частным образом. </a:t>
            </a:r>
          </a:p>
          <a:p>
            <a:endParaRPr lang="ru-RU" i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Школа всё больше становится просто площадкой для тусовки и средством социализации, чем прежде был двор. </a:t>
            </a:r>
          </a:p>
          <a:p>
            <a:endParaRPr lang="ru-RU" i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Образование в перспективе станет частным делом семей. </a:t>
            </a:r>
          </a:p>
          <a:p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Государство будет давать семьям те деньги, </a:t>
            </a:r>
          </a:p>
          <a:p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которые предназначает на образование каждого ребёнка, </a:t>
            </a:r>
          </a:p>
          <a:p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а родители решат, каким учителям их уплатить. </a:t>
            </a:r>
          </a:p>
          <a:p>
            <a:endParaRPr lang="ru-RU" i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Маленькие школы, частные пансионы – всё это было когда-то и, согласно гегелевской триаде отрицания </a:t>
            </a:r>
            <a:r>
              <a:rPr lang="ru-RU" i="1" dirty="0" err="1">
                <a:solidFill>
                  <a:srgbClr val="000000"/>
                </a:solidFill>
                <a:latin typeface="Arial"/>
                <a:cs typeface="Arial"/>
              </a:rPr>
              <a:t>отрицания</a:t>
            </a:r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</a:p>
          <a:p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может возникнуть снова.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31504" y="0"/>
            <a:ext cx="1616938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solidFill>
                <a:srgbClr val="C00000"/>
              </a:solidFill>
              <a:latin typeface="Arial"/>
              <a:cs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Arial"/>
              </a:rPr>
              <a:t>Татьяна ВОЕВОДИНА</a:t>
            </a:r>
            <a:r>
              <a:rPr lang="ru-RU" sz="1200" kern="0" dirty="0">
                <a:solidFill>
                  <a:srgbClr val="C00000"/>
                </a:solidFill>
                <a:latin typeface="Arial"/>
                <a:cs typeface="Arial"/>
              </a:rPr>
              <a:t/>
            </a:r>
            <a:br>
              <a:rPr lang="ru-RU" sz="1200" kern="0" dirty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ru-RU" sz="1200" b="1" kern="0" dirty="0">
                <a:solidFill>
                  <a:srgbClr val="C00000"/>
                </a:solidFill>
                <a:latin typeface="Arial"/>
                <a:cs typeface="Arial"/>
              </a:rPr>
              <a:t>публицист:</a:t>
            </a:r>
          </a:p>
        </p:txBody>
      </p:sp>
      <p:pic>
        <p:nvPicPr>
          <p:cNvPr id="5122" name="Picture 2" descr="http://сельскаямолодежь.см.top/wp-content/uploads/2019/08/maxresdefault-768x6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15115"/>
          <a:stretch/>
        </p:blipFill>
        <p:spPr bwMode="auto">
          <a:xfrm flipH="1">
            <a:off x="1592589" y="2996457"/>
            <a:ext cx="104400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bs.twimg.com/media/EW8REjTXsAIU8h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31505" y="1594721"/>
            <a:ext cx="1005085" cy="125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624594" y="188641"/>
            <a:ext cx="161693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C00000"/>
                </a:solidFill>
                <a:latin typeface="Arial"/>
                <a:cs typeface="Arial"/>
              </a:rPr>
              <a:t>Константин УШИНСКИЙ</a:t>
            </a:r>
            <a:r>
              <a:rPr lang="ru-RU" altLang="ru-RU" sz="1200" dirty="0">
                <a:solidFill>
                  <a:srgbClr val="C00000"/>
                </a:solidFill>
                <a:latin typeface="Arial"/>
                <a:cs typeface="Arial"/>
              </a:rPr>
              <a:t> (18231870)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C00000"/>
                </a:solidFill>
                <a:latin typeface="Arial"/>
                <a:cs typeface="Arial"/>
              </a:rPr>
              <a:t>основоположник научной педагогики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rgbClr val="C00000"/>
                </a:solidFill>
                <a:latin typeface="Arial"/>
                <a:cs typeface="Arial"/>
              </a:rPr>
              <a:t>в России: </a:t>
            </a:r>
          </a:p>
        </p:txBody>
      </p:sp>
    </p:spTree>
    <p:extLst>
      <p:ext uri="{BB962C8B-B14F-4D97-AF65-F5344CB8AC3E}">
        <p14:creationId xmlns:p14="http://schemas.microsoft.com/office/powerpoint/2010/main" val="26228577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993300"/>
              </a:solidFill>
              <a:latin typeface="Arial"/>
              <a:cs typeface="Arial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828800" y="5029200"/>
            <a:ext cx="8610600" cy="167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52600" y="762000"/>
            <a:ext cx="8686800" cy="1295400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6725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"/>
          </a:xfrm>
          <a:solidFill>
            <a:srgbClr val="FFFFCC"/>
          </a:solidFill>
          <a:ln>
            <a:solidFill>
              <a:srgbClr val="FFFFCC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sz="1600" b="1" dirty="0">
                <a:solidFill>
                  <a:srgbClr val="993300"/>
                </a:solidFill>
              </a:rPr>
              <a:t>Модель  основных  организационных  механизмов  управления </a:t>
            </a:r>
            <a:br>
              <a:rPr lang="ru-RU" altLang="ru-RU" sz="1600" b="1" dirty="0">
                <a:solidFill>
                  <a:srgbClr val="993300"/>
                </a:solidFill>
              </a:rPr>
            </a:br>
            <a:r>
              <a:rPr lang="ru-RU" altLang="ru-RU" sz="1600" b="1" dirty="0">
                <a:solidFill>
                  <a:srgbClr val="993300"/>
                </a:solidFill>
              </a:rPr>
              <a:t>инновационным  развитием  открытого  социокультурного  образования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5200" y="1143000"/>
            <a:ext cx="1447800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Общеобразовательные учреждения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05400" y="1143000"/>
            <a:ext cx="914400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Учреждения культуры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72200" y="1143000"/>
            <a:ext cx="914400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Спортивные организации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39000" y="1143000"/>
            <a:ext cx="609600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Клубы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001000" y="1143000"/>
            <a:ext cx="1066800" cy="381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Потенциальные работодатели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86200" y="1676400"/>
            <a:ext cx="4495800" cy="2286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Разработка  и  апробация  образовательных  программ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24200" y="2286000"/>
            <a:ext cx="3962400" cy="990600"/>
          </a:xfrm>
          <a:prstGeom prst="rect">
            <a:avLst/>
          </a:prstGeom>
          <a:solidFill>
            <a:srgbClr val="FCC5B6"/>
          </a:solidFill>
          <a:ln>
            <a:solidFill>
              <a:srgbClr val="FC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76600" y="2819400"/>
            <a:ext cx="914400" cy="3048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Программа 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43600" y="2819400"/>
            <a:ext cx="9144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Программа </a:t>
            </a:r>
            <a:r>
              <a:rPr lang="en-US" sz="800" b="1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endParaRPr lang="ru-RU" sz="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48200" y="2819400"/>
            <a:ext cx="9144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Программа 2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239000" y="2209800"/>
            <a:ext cx="1295400" cy="533400"/>
          </a:xfrm>
          <a:prstGeom prst="rect">
            <a:avLst/>
          </a:prstGeom>
          <a:solidFill>
            <a:srgbClr val="FCC5B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Социальная приоритетность  программы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752600" y="2286000"/>
            <a:ext cx="1219200" cy="381000"/>
          </a:xfrm>
          <a:prstGeom prst="rect">
            <a:avLst/>
          </a:prstGeom>
          <a:solidFill>
            <a:srgbClr val="FCC5B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Качество  программы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52600" y="2819400"/>
            <a:ext cx="1219200" cy="381000"/>
          </a:xfrm>
          <a:prstGeom prst="rect">
            <a:avLst/>
          </a:prstGeom>
          <a:solidFill>
            <a:srgbClr val="FCC5B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Уровень  программы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419600" y="3581400"/>
            <a:ext cx="3124200" cy="304800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АТТЕСТАЦИЯ  ПЕДАГОГИЧЕСКИХ  КАДРОВ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133600" y="3657600"/>
            <a:ext cx="2057400" cy="228600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Повышение  квалификации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772400" y="3657600"/>
            <a:ext cx="2438400" cy="228600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Квалификационные  требования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28800" y="4114800"/>
            <a:ext cx="8610600" cy="76200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981200" y="4495800"/>
            <a:ext cx="9906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Программа 1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048000" y="4495800"/>
            <a:ext cx="10668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Программа 2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191000" y="4495800"/>
            <a:ext cx="10668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Программа 3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410200" y="4495800"/>
            <a:ext cx="1143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Программа 4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705600" y="4495800"/>
            <a:ext cx="10668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Программ </a:t>
            </a:r>
            <a:r>
              <a:rPr lang="en-US" sz="900" b="1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endParaRPr lang="ru-RU" sz="9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096000" y="5486400"/>
            <a:ext cx="3810000" cy="1143000"/>
          </a:xfrm>
          <a:prstGeom prst="ellipse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6477000" y="5334000"/>
            <a:ext cx="685800" cy="609600"/>
          </a:xfrm>
          <a:prstGeom prst="ellipse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/3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часть</a:t>
            </a:r>
            <a:endParaRPr lang="ru-RU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2057400" y="5486400"/>
            <a:ext cx="3886200" cy="1143000"/>
          </a:xfrm>
          <a:prstGeom prst="ellipse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3048000" y="5334000"/>
            <a:ext cx="685800" cy="609600"/>
          </a:xfrm>
          <a:prstGeom prst="ellipse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Arial"/>
                <a:cs typeface="Arial"/>
              </a:rPr>
              <a:t>½ </a:t>
            </a: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часть</a:t>
            </a:r>
          </a:p>
        </p:txBody>
      </p:sp>
      <p:sp>
        <p:nvSpPr>
          <p:cNvPr id="39" name="Овал 38"/>
          <p:cNvSpPr/>
          <p:nvPr/>
        </p:nvSpPr>
        <p:spPr>
          <a:xfrm>
            <a:off x="4114800" y="5334000"/>
            <a:ext cx="685800" cy="609600"/>
          </a:xfrm>
          <a:prstGeom prst="ellipse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Arial"/>
                <a:cs typeface="Arial"/>
              </a:rPr>
              <a:t>½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часть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981200" y="838200"/>
            <a:ext cx="8305800" cy="228600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ИНСТИТУЦИОНАЛЬНОЕ   ПРОСТРАНСТВО  ОТКРЫТОГО  СОЦИОКУЛЬТУРНОГО  ОБРАЗОВАНИЯ</a:t>
            </a:r>
          </a:p>
        </p:txBody>
      </p:sp>
      <p:cxnSp>
        <p:nvCxnSpPr>
          <p:cNvPr id="46" name="Прямая со стрелкой 45"/>
          <p:cNvCxnSpPr>
            <a:stCxn id="33" idx="1"/>
          </p:cNvCxnSpPr>
          <p:nvPr/>
        </p:nvCxnSpPr>
        <p:spPr>
          <a:xfrm flipH="1" flipV="1">
            <a:off x="5105401" y="4724400"/>
            <a:ext cx="1471613" cy="6985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34" idx="1"/>
            <a:endCxn id="30" idx="2"/>
          </p:cNvCxnSpPr>
          <p:nvPr/>
        </p:nvCxnSpPr>
        <p:spPr>
          <a:xfrm flipH="1" flipV="1">
            <a:off x="5981701" y="4724400"/>
            <a:ext cx="1433513" cy="5461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2667001" y="4724400"/>
            <a:ext cx="633413" cy="6223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39" idx="0"/>
          </p:cNvCxnSpPr>
          <p:nvPr/>
        </p:nvCxnSpPr>
        <p:spPr>
          <a:xfrm flipV="1">
            <a:off x="4457700" y="4724400"/>
            <a:ext cx="4953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2362200" y="4191000"/>
            <a:ext cx="6172200" cy="228600"/>
          </a:xfrm>
          <a:prstGeom prst="rect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КОНКУРЕНТНАЯ  СРЕДА  РЕАЛИЗАЦИИ  ОБРАЗОВАТЕЛЬНЫХ  ПРОГРАММ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2667000" y="6019800"/>
            <a:ext cx="2590800" cy="381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Персональный сертификат ребёнка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на 4 часа в неделю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6781800" y="6019800"/>
            <a:ext cx="2514600" cy="381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Персональный сертификат ребёнка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на 4 часа в неделю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3200400" y="2362200"/>
            <a:ext cx="3810000" cy="381000"/>
          </a:xfrm>
          <a:prstGeom prst="rect">
            <a:avLst/>
          </a:prstGeom>
          <a:solidFill>
            <a:srgbClr val="FCC5B6"/>
          </a:solidFill>
          <a:ln>
            <a:solidFill>
              <a:srgbClr val="FCC5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ПРОФЕССИОНАЛЬНО-ОБЩЕСТВЕННАЯ  ЭКСПЕРТИЗА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И  АКРЕДИТАЦИЯ ПРОГРАММ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8534400" y="1752600"/>
            <a:ext cx="1828800" cy="15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9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Методические  требования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9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1905000" y="1752600"/>
            <a:ext cx="1828800" cy="15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Содержание  программы</a:t>
            </a:r>
          </a:p>
        </p:txBody>
      </p:sp>
      <p:sp>
        <p:nvSpPr>
          <p:cNvPr id="67" name="Овал 66"/>
          <p:cNvSpPr/>
          <p:nvPr/>
        </p:nvSpPr>
        <p:spPr>
          <a:xfrm>
            <a:off x="8686800" y="2209800"/>
            <a:ext cx="1905000" cy="533400"/>
          </a:xfrm>
          <a:prstGeom prst="ellipse">
            <a:avLst/>
          </a:prstGeom>
          <a:solidFill>
            <a:srgbClr val="FFCC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Целевое финансирование</a:t>
            </a:r>
          </a:p>
        </p:txBody>
      </p:sp>
      <p:sp>
        <p:nvSpPr>
          <p:cNvPr id="68" name="Овал 67"/>
          <p:cNvSpPr/>
          <p:nvPr/>
        </p:nvSpPr>
        <p:spPr>
          <a:xfrm>
            <a:off x="7239000" y="2895600"/>
            <a:ext cx="3200400" cy="609600"/>
          </a:xfrm>
          <a:prstGeom prst="ellipse">
            <a:avLst/>
          </a:prstGeom>
          <a:solidFill>
            <a:srgbClr val="FFCC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Формирование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и методическая  подготовка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экспертного сообщества</a:t>
            </a:r>
          </a:p>
        </p:txBody>
      </p:sp>
      <p:sp>
        <p:nvSpPr>
          <p:cNvPr id="69" name="Стрелка вниз 68"/>
          <p:cNvSpPr/>
          <p:nvPr/>
        </p:nvSpPr>
        <p:spPr>
          <a:xfrm>
            <a:off x="4800600" y="1905000"/>
            <a:ext cx="484188" cy="381000"/>
          </a:xfrm>
          <a:prstGeom prst="downArrow">
            <a:avLst/>
          </a:prstGeom>
          <a:solidFill>
            <a:srgbClr val="FDA9B1"/>
          </a:solidFill>
          <a:ln>
            <a:solidFill>
              <a:srgbClr val="FDA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0" name="Стрелка вниз 69"/>
          <p:cNvSpPr/>
          <p:nvPr/>
        </p:nvSpPr>
        <p:spPr>
          <a:xfrm>
            <a:off x="5257800" y="3276600"/>
            <a:ext cx="484188" cy="304800"/>
          </a:xfrm>
          <a:prstGeom prst="downArrow">
            <a:avLst/>
          </a:prstGeom>
          <a:solidFill>
            <a:srgbClr val="FDA9B1"/>
          </a:solidFill>
          <a:ln>
            <a:solidFill>
              <a:srgbClr val="FDA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2" name="Стрелка вниз 71"/>
          <p:cNvSpPr/>
          <p:nvPr/>
        </p:nvSpPr>
        <p:spPr>
          <a:xfrm>
            <a:off x="5791200" y="3886200"/>
            <a:ext cx="484188" cy="304800"/>
          </a:xfrm>
          <a:prstGeom prst="downArrow">
            <a:avLst/>
          </a:prstGeom>
          <a:solidFill>
            <a:srgbClr val="FDA9B1"/>
          </a:solidFill>
          <a:ln>
            <a:solidFill>
              <a:srgbClr val="FDA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9220200" y="1066800"/>
            <a:ext cx="10668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Общественные организации</a:t>
            </a:r>
          </a:p>
        </p:txBody>
      </p:sp>
      <p:cxnSp>
        <p:nvCxnSpPr>
          <p:cNvPr id="82" name="Прямая соединительная линия 81"/>
          <p:cNvCxnSpPr/>
          <p:nvPr/>
        </p:nvCxnSpPr>
        <p:spPr>
          <a:xfrm>
            <a:off x="8153400" y="1524000"/>
            <a:ext cx="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7543800" y="1524000"/>
            <a:ext cx="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6629400" y="1524000"/>
            <a:ext cx="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5562600" y="1524000"/>
            <a:ext cx="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4343400" y="1524000"/>
            <a:ext cx="0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stCxn id="66" idx="3"/>
            <a:endCxn id="4" idx="1"/>
          </p:cNvCxnSpPr>
          <p:nvPr/>
        </p:nvCxnSpPr>
        <p:spPr>
          <a:xfrm flipV="1">
            <a:off x="3733800" y="1790700"/>
            <a:ext cx="152400" cy="381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>
            <a:stCxn id="65" idx="1"/>
            <a:endCxn id="4" idx="3"/>
          </p:cNvCxnSpPr>
          <p:nvPr/>
        </p:nvCxnSpPr>
        <p:spPr>
          <a:xfrm flipH="1" flipV="1">
            <a:off x="8382000" y="1790700"/>
            <a:ext cx="152400" cy="381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H="1">
            <a:off x="2971800" y="25146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>
            <a:off x="2971800" y="29718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7086600" y="2514600"/>
            <a:ext cx="152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/>
          <p:cNvCxnSpPr>
            <a:endCxn id="19" idx="3"/>
          </p:cNvCxnSpPr>
          <p:nvPr/>
        </p:nvCxnSpPr>
        <p:spPr>
          <a:xfrm flipH="1">
            <a:off x="8534400" y="2476500"/>
            <a:ext cx="152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/>
          <p:nvPr/>
        </p:nvCxnSpPr>
        <p:spPr>
          <a:xfrm flipH="1">
            <a:off x="7086600" y="3200400"/>
            <a:ext cx="152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V="1">
            <a:off x="8305800" y="1600200"/>
            <a:ext cx="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8305800" y="1600200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9525000" y="1524000"/>
            <a:ext cx="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V="1">
            <a:off x="4038600" y="1600200"/>
            <a:ext cx="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2819400" y="1600200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>
            <a:off x="2819400" y="1524000"/>
            <a:ext cx="0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905000" y="1066800"/>
            <a:ext cx="14478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Учреждения дополнительного образования детей</a:t>
            </a:r>
          </a:p>
        </p:txBody>
      </p:sp>
      <p:cxnSp>
        <p:nvCxnSpPr>
          <p:cNvPr id="132" name="Прямая со стрелкой 131"/>
          <p:cNvCxnSpPr>
            <a:endCxn id="23" idx="1"/>
          </p:cNvCxnSpPr>
          <p:nvPr/>
        </p:nvCxnSpPr>
        <p:spPr>
          <a:xfrm flipV="1">
            <a:off x="4191000" y="3733800"/>
            <a:ext cx="228600" cy="381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/>
          <p:cNvCxnSpPr/>
          <p:nvPr/>
        </p:nvCxnSpPr>
        <p:spPr>
          <a:xfrm flipH="1" flipV="1">
            <a:off x="7543800" y="3733800"/>
            <a:ext cx="228600" cy="76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Овал 140"/>
          <p:cNvSpPr/>
          <p:nvPr/>
        </p:nvSpPr>
        <p:spPr>
          <a:xfrm>
            <a:off x="7924800" y="4191000"/>
            <a:ext cx="2438400" cy="609600"/>
          </a:xfrm>
          <a:prstGeom prst="ellipse">
            <a:avLst/>
          </a:prstGeom>
          <a:solidFill>
            <a:srgbClr val="FFCC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Обеспечение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«шаговой доступности»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широкого спектра программ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8001000" y="5105400"/>
            <a:ext cx="2362200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ПРОСТРАНСТВО  ЛИЧНОГО  САМООПРЕДЕЛЕНИЯ</a:t>
            </a:r>
          </a:p>
        </p:txBody>
      </p:sp>
      <p:sp>
        <p:nvSpPr>
          <p:cNvPr id="37" name="Овал 36"/>
          <p:cNvSpPr/>
          <p:nvPr/>
        </p:nvSpPr>
        <p:spPr>
          <a:xfrm>
            <a:off x="8229600" y="5334000"/>
            <a:ext cx="685800" cy="609600"/>
          </a:xfrm>
          <a:prstGeom prst="ellipse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/3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часть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7315200" y="5181600"/>
            <a:ext cx="685800" cy="609600"/>
          </a:xfrm>
          <a:prstGeom prst="ellipse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/3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часть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42" name="Прямая со стрелкой 41"/>
          <p:cNvCxnSpPr>
            <a:stCxn id="37" idx="1"/>
          </p:cNvCxnSpPr>
          <p:nvPr/>
        </p:nvCxnSpPr>
        <p:spPr>
          <a:xfrm flipH="1" flipV="1">
            <a:off x="7315201" y="4724400"/>
            <a:ext cx="1014413" cy="6985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Стрелка вниз 150"/>
          <p:cNvSpPr/>
          <p:nvPr/>
        </p:nvSpPr>
        <p:spPr>
          <a:xfrm>
            <a:off x="8915400" y="4800600"/>
            <a:ext cx="484188" cy="304800"/>
          </a:xfrm>
          <a:prstGeom prst="downArrow">
            <a:avLst/>
          </a:prstGeom>
          <a:solidFill>
            <a:srgbClr val="FDA9B1"/>
          </a:solidFill>
          <a:ln>
            <a:solidFill>
              <a:srgbClr val="FDA9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7441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0"/>
            <a:ext cx="9144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800000"/>
                </a:solidFill>
                <a:latin typeface="Arial"/>
                <a:cs typeface="Arial"/>
              </a:rPr>
              <a:t>       	</a:t>
            </a:r>
            <a:endParaRPr lang="ru-RU" sz="24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1200" y="2057400"/>
            <a:ext cx="914400" cy="3810000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Уроки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Контрольные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9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solidFill>
                  <a:srgbClr val="000000"/>
                </a:solidFill>
                <a:latin typeface="Arial"/>
                <a:cs typeface="Arial"/>
              </a:rPr>
              <a:t>Факультативы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5200" y="2971800"/>
            <a:ext cx="609600" cy="2895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0000"/>
                </a:solidFill>
                <a:latin typeface="Arial"/>
                <a:cs typeface="Arial"/>
              </a:rPr>
              <a:t>УЧРЕЖДЕНИЯ   ДОПОЛНИТЕЛЬНОГО  ОБРАЗОВАНИЯ   ДЕТЕЙ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14800" y="2971800"/>
            <a:ext cx="609600" cy="289560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МУЗЕИ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24400" y="2971800"/>
            <a:ext cx="609600" cy="2895600"/>
          </a:xfrm>
          <a:prstGeom prst="rect">
            <a:avLst/>
          </a:prstGeom>
          <a:solidFill>
            <a:srgbClr val="CC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БИБЛИОТЕКИ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34000" y="2971800"/>
            <a:ext cx="609600" cy="2895600"/>
          </a:xfrm>
          <a:prstGeom prst="rect">
            <a:avLst/>
          </a:prstGeom>
          <a:solidFill>
            <a:srgbClr val="F4E9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КЛУБЫ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943600" y="2971800"/>
            <a:ext cx="609600" cy="28956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СПОРТИВНЫЕ  ОРГАНИЗАЦИИ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53200" y="2971800"/>
            <a:ext cx="609600" cy="28956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ПЛАНЕТАРИЙ,  ЗООПАРК,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БОТАНИЧЕСКИЙ САД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62800" y="2971800"/>
            <a:ext cx="609600" cy="2895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НАЦИОНАЛЬНЫЕ И ПРИРОДНЫЕ  ПАРКИ, ЗАПОВЕДНИКИ,  ЗАКАЗНИКИ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772400" y="2971800"/>
            <a:ext cx="609600" cy="2895600"/>
          </a:xfrm>
          <a:prstGeom prst="rect">
            <a:avLst/>
          </a:prstGeom>
          <a:solidFill>
            <a:srgbClr val="B8CCC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0000"/>
                </a:solidFill>
                <a:latin typeface="Arial"/>
                <a:cs typeface="Arial"/>
              </a:rPr>
              <a:t>ОБЩЕСТВЕННЫЕ  И  РЕЛИГИОЗНЫЕ ОРГАНИЗАЦИИ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82000" y="2971800"/>
            <a:ext cx="609600" cy="289560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0000"/>
                </a:solidFill>
                <a:latin typeface="Arial"/>
                <a:cs typeface="Arial"/>
              </a:rPr>
              <a:t>ПРОФОРИЕНТАЦИОННЫЕ  ЦЕНТРЫ, ПРЕДПРИЯТИЯ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601200" y="4648200"/>
            <a:ext cx="838200" cy="1219200"/>
          </a:xfrm>
          <a:prstGeom prst="rect">
            <a:avLst/>
          </a:prstGeom>
          <a:solidFill>
            <a:srgbClr val="F4E9D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ИНДИВИДУАЛЬНЫЕ </a:t>
            </a:r>
            <a:r>
              <a:rPr lang="ru-RU" sz="900" b="1" dirty="0">
                <a:solidFill>
                  <a:srgbClr val="000000"/>
                </a:solidFill>
                <a:latin typeface="Arial"/>
                <a:cs typeface="Arial"/>
              </a:rPr>
              <a:t> ЛИЦА</a:t>
            </a:r>
          </a:p>
        </p:txBody>
      </p:sp>
      <p:pic>
        <p:nvPicPr>
          <p:cNvPr id="285712" name="Picture 5" descr="http://www.art-saloon.ru/big/item_4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1" y="2895600"/>
            <a:ext cx="87471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991600" y="2971800"/>
            <a:ext cx="609600" cy="289560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0000"/>
                </a:solidFill>
                <a:latin typeface="Arial"/>
                <a:cs typeface="Arial"/>
              </a:rPr>
              <a:t>ВУЗЫ,  АКАДЕМИИ,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0000"/>
                </a:solidFill>
                <a:latin typeface="Arial"/>
                <a:cs typeface="Arial"/>
              </a:rPr>
              <a:t>НАУЧНЫЕ  ИНСТИТУТЫ</a:t>
            </a:r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524000" y="1143000"/>
            <a:ext cx="1905000" cy="914400"/>
          </a:xfrm>
          <a:prstGeom prst="triangle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latin typeface="Arial"/>
                <a:cs typeface="Arial"/>
              </a:rPr>
              <a:t>О</a:t>
            </a: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БЩЕЕ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ОРАЗОВАНИЕ</a:t>
            </a: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2895600" y="1295400"/>
            <a:ext cx="7620000" cy="1066800"/>
          </a:xfrm>
          <a:prstGeom prst="triangle">
            <a:avLst>
              <a:gd name="adj" fmla="val 50000"/>
            </a:avLst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rial"/>
                <a:cs typeface="Arial"/>
              </a:rPr>
              <a:t>АКТУАЛЬНОЕ  ОРАЗОВАНИЕ  ДЕТЕЙ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95600" y="2971800"/>
            <a:ext cx="609600" cy="2895600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         </a:t>
            </a:r>
            <a:r>
              <a:rPr lang="ru-RU" sz="1100" b="1" dirty="0">
                <a:solidFill>
                  <a:srgbClr val="000000"/>
                </a:solidFill>
                <a:latin typeface="Arial"/>
                <a:cs typeface="Arial"/>
              </a:rPr>
              <a:t>Дополнительное  образование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0000"/>
                </a:solidFill>
                <a:latin typeface="Arial"/>
                <a:cs typeface="Arial"/>
              </a:rPr>
              <a:t>      Социально-культурные  мероприятия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828800" y="5867400"/>
            <a:ext cx="8763000" cy="457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Arial"/>
                <a:cs typeface="Arial"/>
              </a:rPr>
              <a:t>НЕПРЕРЫВНОЕ  ОБРАЗОВАНИЕ  ДЕТЕЙ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057400" y="2971800"/>
            <a:ext cx="1371600" cy="3048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Arial"/>
              </a:rPr>
              <a:t>Ш К О Л 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057400" y="2133600"/>
            <a:ext cx="762000" cy="914400"/>
          </a:xfrm>
          <a:prstGeom prst="rect">
            <a:avLst/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Аттестат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1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1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Экзамены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2438400" y="2514600"/>
            <a:ext cx="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2895600" y="2362200"/>
            <a:ext cx="7620000" cy="60960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50" b="1" dirty="0">
                <a:solidFill>
                  <a:srgbClr val="000000"/>
                </a:solidFill>
                <a:latin typeface="Arial"/>
                <a:cs typeface="Arial"/>
              </a:rPr>
              <a:t>Кружки  Клубы  Секции Студии   Просветительские  программы   Лектории   Коммуникационные  площадки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cs typeface="Arial"/>
              </a:rPr>
              <a:t>Лагеря   Праздники   Акции   Фестивали    Конкурсы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524000" y="0"/>
            <a:ext cx="9144000" cy="980728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800000"/>
                </a:solidFill>
                <a:latin typeface="Arial"/>
                <a:cs typeface="Arial"/>
              </a:rPr>
              <a:t>Институциональная структура </a:t>
            </a:r>
            <a:r>
              <a:rPr lang="ru-RU" sz="2800" b="1" dirty="0">
                <a:solidFill>
                  <a:srgbClr val="800000"/>
                </a:solidFill>
                <a:latin typeface="Arial"/>
                <a:cs typeface="Arial"/>
              </a:rPr>
              <a:t>актуального образования</a:t>
            </a:r>
            <a:endParaRPr lang="ru-RU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5362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Прямоугольник 86"/>
          <p:cNvSpPr/>
          <p:nvPr/>
        </p:nvSpPr>
        <p:spPr>
          <a:xfrm>
            <a:off x="1524000" y="0"/>
            <a:ext cx="9144000" cy="6858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7747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1200" y="2133600"/>
            <a:ext cx="4343400" cy="304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rgbClr val="000000"/>
                </a:solidFill>
                <a:latin typeface="Arial"/>
                <a:cs typeface="Arial"/>
              </a:rPr>
              <a:t>Отделы актуального образования детей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53600" y="1447800"/>
            <a:ext cx="7620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Другими сферами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86800" y="1447800"/>
            <a:ext cx="9906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solidFill>
                  <a:srgbClr val="000000"/>
                </a:solidFill>
                <a:latin typeface="Arial"/>
                <a:cs typeface="Arial"/>
              </a:rPr>
              <a:t>СОЦИАЛЬНОЙ</a:t>
            </a: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 ПОЛИТИКОЙ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20000" y="1447800"/>
            <a:ext cx="9906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solidFill>
                  <a:srgbClr val="000000"/>
                </a:solidFill>
                <a:latin typeface="Arial"/>
                <a:cs typeface="Arial"/>
              </a:rPr>
              <a:t>МОЛОДЁЖНОЙ </a:t>
            </a: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ПОЛИТИКОЙ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705600" y="1447800"/>
            <a:ext cx="8382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СПОРТОМ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15000" y="1447800"/>
            <a:ext cx="914400" cy="4572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КУЛЬТУРОЙ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29000" y="2971800"/>
            <a:ext cx="1905000" cy="9144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ОБЩЕСТВЕННАЯ АКАДЕМИЯ АКТУАЛЬНОГО ОБРАЗОВАНИЯ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43400" y="6248400"/>
            <a:ext cx="5867400" cy="3810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ДЕТСКО-ВЗРОСЛЫЕ  ОБРАЗОВАТЕЛЬНЫЕ  КОМАНДЫ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91200" y="2514600"/>
            <a:ext cx="4343400" cy="7620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НАУЧНО-МЕТОДИЧЕСКИЙ ЦЕНТР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АКТУАЛЬНОГО ОБРАЗОВАНИЯ ДЕТЕЙ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24000" y="1447800"/>
            <a:ext cx="1371600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РЕГИОНАЛЬНЫЙ </a:t>
            </a:r>
            <a:r>
              <a:rPr lang="ru-RU" sz="800" dirty="0">
                <a:solidFill>
                  <a:srgbClr val="000000"/>
                </a:solidFill>
                <a:latin typeface="Arial"/>
                <a:cs typeface="Arial"/>
              </a:rPr>
              <a:t>КООРДИНАЦИОННЫЙ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СОВЕТ</a:t>
            </a:r>
          </a:p>
        </p:txBody>
      </p:sp>
      <p:sp>
        <p:nvSpPr>
          <p:cNvPr id="18" name="Овал 17"/>
          <p:cNvSpPr/>
          <p:nvPr/>
        </p:nvSpPr>
        <p:spPr>
          <a:xfrm>
            <a:off x="3048000" y="1371600"/>
            <a:ext cx="1447800" cy="5334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700" dirty="0">
                <a:solidFill>
                  <a:srgbClr val="000000"/>
                </a:solidFill>
                <a:latin typeface="Arial"/>
                <a:cs typeface="Arial"/>
              </a:rPr>
              <a:t>ОБЩЕСТВЕННЫЙ </a:t>
            </a: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совет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981200" y="2667000"/>
            <a:ext cx="1219200" cy="1143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ЭКСПЕРТНЫЙ СОВЕТ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828800" y="4038600"/>
            <a:ext cx="1371600" cy="1295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МЕТОДИЧЕСКИЙ СОВЕТ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086600" y="3810000"/>
            <a:ext cx="1524000" cy="914400"/>
          </a:xfrm>
          <a:prstGeom prst="roundRect">
            <a:avLst/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391400" y="4038600"/>
            <a:ext cx="1524000" cy="914400"/>
          </a:xfrm>
          <a:prstGeom prst="roundRect">
            <a:avLst/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772400" y="4191000"/>
            <a:ext cx="1524000" cy="914400"/>
          </a:xfrm>
          <a:prstGeom prst="roundRect">
            <a:avLst/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КЛАСТЕРЫ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rgbClr val="000000"/>
                </a:solidFill>
                <a:latin typeface="Arial"/>
                <a:cs typeface="Arial"/>
              </a:rPr>
              <a:t>АКТУАЛЬНОГО ОБРАЗОВАНИЯ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962400" y="4419600"/>
            <a:ext cx="1447800" cy="457200"/>
          </a:xfrm>
          <a:prstGeom prst="roundRect">
            <a:avLst/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191000" y="4572000"/>
            <a:ext cx="1447800" cy="457200"/>
          </a:xfrm>
          <a:prstGeom prst="roundRect">
            <a:avLst/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419600" y="4724400"/>
            <a:ext cx="1447800" cy="533400"/>
          </a:xfrm>
          <a:prstGeom prst="roundRect">
            <a:avLst/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rgbClr val="000000"/>
                </a:solidFill>
                <a:latin typeface="Arial"/>
                <a:cs typeface="Arial"/>
              </a:rPr>
              <a:t>ИНСТИТУТЫ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АКТУАЛЬНОГО ОБРАЗОВАНИЯ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676400" y="5638800"/>
            <a:ext cx="1524000" cy="990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СОВЕТ САМОУПРАВЛЕНИЯ </a:t>
            </a: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ОБРАЗОВАТЕЛЬНОГО</a:t>
            </a: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 СООБЩЕСТВА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5181600" y="5257800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3" idx="2"/>
          </p:cNvCxnSpPr>
          <p:nvPr/>
        </p:nvCxnSpPr>
        <p:spPr>
          <a:xfrm>
            <a:off x="8534400" y="5105400"/>
            <a:ext cx="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V="1">
            <a:off x="1752600" y="2362200"/>
            <a:ext cx="0" cy="32766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1905000" y="2362200"/>
            <a:ext cx="0" cy="16764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V="1">
            <a:off x="4343400" y="3886200"/>
            <a:ext cx="0" cy="5334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5486400" y="3962400"/>
            <a:ext cx="160020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 flipH="1" flipV="1">
            <a:off x="5105400" y="3733800"/>
            <a:ext cx="381000" cy="2286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>
            <a:stCxn id="14" idx="2"/>
          </p:cNvCxnSpPr>
          <p:nvPr/>
        </p:nvCxnSpPr>
        <p:spPr>
          <a:xfrm flipH="1">
            <a:off x="3200400" y="3429000"/>
            <a:ext cx="2286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114"/>
          <p:cNvCxnSpPr/>
          <p:nvPr/>
        </p:nvCxnSpPr>
        <p:spPr>
          <a:xfrm flipH="1">
            <a:off x="2895600" y="1600200"/>
            <a:ext cx="1524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 стрелкой 126"/>
          <p:cNvCxnSpPr>
            <a:endCxn id="16" idx="3"/>
          </p:cNvCxnSpPr>
          <p:nvPr/>
        </p:nvCxnSpPr>
        <p:spPr>
          <a:xfrm flipH="1">
            <a:off x="10134600" y="2895600"/>
            <a:ext cx="1524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>
            <a:stCxn id="12" idx="3"/>
          </p:cNvCxnSpPr>
          <p:nvPr/>
        </p:nvCxnSpPr>
        <p:spPr>
          <a:xfrm>
            <a:off x="5562600" y="12192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/>
          <p:nvPr/>
        </p:nvCxnSpPr>
        <p:spPr>
          <a:xfrm flipV="1">
            <a:off x="5029200" y="1371600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Прямая соединительная линия 143"/>
          <p:cNvCxnSpPr/>
          <p:nvPr/>
        </p:nvCxnSpPr>
        <p:spPr>
          <a:xfrm flipV="1">
            <a:off x="5943600" y="12954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 flipV="1">
            <a:off x="6858000" y="12954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/>
          <p:nvPr/>
        </p:nvCxnSpPr>
        <p:spPr>
          <a:xfrm flipV="1">
            <a:off x="7924800" y="12954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 flipV="1">
            <a:off x="8991600" y="12954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/>
          <p:cNvCxnSpPr/>
          <p:nvPr/>
        </p:nvCxnSpPr>
        <p:spPr>
          <a:xfrm flipV="1">
            <a:off x="9906000" y="1295400"/>
            <a:ext cx="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/>
          <p:nvPr/>
        </p:nvCxnSpPr>
        <p:spPr>
          <a:xfrm>
            <a:off x="8305800" y="3276600"/>
            <a:ext cx="0" cy="533400"/>
          </a:xfrm>
          <a:prstGeom prst="straightConnector1">
            <a:avLst/>
          </a:prstGeom>
          <a:ln w="19050">
            <a:solidFill>
              <a:srgbClr val="99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/>
          <p:nvPr/>
        </p:nvCxnSpPr>
        <p:spPr>
          <a:xfrm flipV="1">
            <a:off x="5181600" y="2057400"/>
            <a:ext cx="0" cy="609600"/>
          </a:xfrm>
          <a:prstGeom prst="line">
            <a:avLst/>
          </a:prstGeom>
          <a:ln w="3810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 стрелкой 155"/>
          <p:cNvCxnSpPr/>
          <p:nvPr/>
        </p:nvCxnSpPr>
        <p:spPr>
          <a:xfrm>
            <a:off x="5181600" y="2667000"/>
            <a:ext cx="609600" cy="0"/>
          </a:xfrm>
          <a:prstGeom prst="straightConnector1">
            <a:avLst/>
          </a:prstGeom>
          <a:ln w="38100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 flipV="1">
            <a:off x="6172200" y="3276600"/>
            <a:ext cx="0" cy="1219200"/>
          </a:xfrm>
          <a:prstGeom prst="line">
            <a:avLst/>
          </a:prstGeom>
          <a:ln w="19050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 стрелкой 159"/>
          <p:cNvCxnSpPr/>
          <p:nvPr/>
        </p:nvCxnSpPr>
        <p:spPr>
          <a:xfrm flipH="1">
            <a:off x="5638800" y="4495800"/>
            <a:ext cx="533400" cy="152400"/>
          </a:xfrm>
          <a:prstGeom prst="straightConnector1">
            <a:avLst/>
          </a:prstGeom>
          <a:ln w="19050">
            <a:solidFill>
              <a:srgbClr val="99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/>
          <p:nvPr/>
        </p:nvCxnSpPr>
        <p:spPr>
          <a:xfrm flipV="1">
            <a:off x="4876800" y="2057400"/>
            <a:ext cx="0" cy="609600"/>
          </a:xfrm>
          <a:prstGeom prst="line">
            <a:avLst/>
          </a:prstGeom>
          <a:ln w="3810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/>
          <p:nvPr/>
        </p:nvCxnSpPr>
        <p:spPr>
          <a:xfrm flipH="1" flipV="1">
            <a:off x="4876800" y="2667000"/>
            <a:ext cx="990600" cy="838200"/>
          </a:xfrm>
          <a:prstGeom prst="line">
            <a:avLst/>
          </a:prstGeom>
          <a:ln w="3810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/>
          <p:cNvCxnSpPr/>
          <p:nvPr/>
        </p:nvCxnSpPr>
        <p:spPr>
          <a:xfrm flipH="1">
            <a:off x="5867400" y="3505200"/>
            <a:ext cx="2133600" cy="0"/>
          </a:xfrm>
          <a:prstGeom prst="line">
            <a:avLst/>
          </a:prstGeom>
          <a:ln w="3810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 стрелкой 167"/>
          <p:cNvCxnSpPr/>
          <p:nvPr/>
        </p:nvCxnSpPr>
        <p:spPr>
          <a:xfrm>
            <a:off x="8001000" y="3505200"/>
            <a:ext cx="0" cy="304800"/>
          </a:xfrm>
          <a:prstGeom prst="straightConnector1">
            <a:avLst/>
          </a:prstGeom>
          <a:ln w="38100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715000" y="990600"/>
            <a:ext cx="4419600" cy="3810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"/>
              </a:rPr>
              <a:t>РЕГИОНАЛЬНЫЕ  ОРГАНЫ  УПРАВЛЕНИЯ</a:t>
            </a:r>
          </a:p>
        </p:txBody>
      </p:sp>
      <p:cxnSp>
        <p:nvCxnSpPr>
          <p:cNvPr id="177" name="Прямая со стрелкой 176"/>
          <p:cNvCxnSpPr>
            <a:endCxn id="18" idx="5"/>
          </p:cNvCxnSpPr>
          <p:nvPr/>
        </p:nvCxnSpPr>
        <p:spPr>
          <a:xfrm flipV="1">
            <a:off x="4267201" y="1827214"/>
            <a:ext cx="15875" cy="114458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/>
          <p:nvPr/>
        </p:nvCxnSpPr>
        <p:spPr>
          <a:xfrm flipV="1">
            <a:off x="5943600" y="1905000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/>
          <p:cNvCxnSpPr/>
          <p:nvPr/>
        </p:nvCxnSpPr>
        <p:spPr>
          <a:xfrm flipV="1">
            <a:off x="6858000" y="1905000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/>
          <p:cNvCxnSpPr/>
          <p:nvPr/>
        </p:nvCxnSpPr>
        <p:spPr>
          <a:xfrm flipV="1">
            <a:off x="7924800" y="1905000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/>
          <p:cNvCxnSpPr/>
          <p:nvPr/>
        </p:nvCxnSpPr>
        <p:spPr>
          <a:xfrm flipV="1">
            <a:off x="9067800" y="1905000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/>
          <p:cNvCxnSpPr/>
          <p:nvPr/>
        </p:nvCxnSpPr>
        <p:spPr>
          <a:xfrm flipV="1">
            <a:off x="9906000" y="1905000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Прямая со стрелкой 187"/>
          <p:cNvCxnSpPr/>
          <p:nvPr/>
        </p:nvCxnSpPr>
        <p:spPr>
          <a:xfrm>
            <a:off x="2895600" y="2209800"/>
            <a:ext cx="28956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Овал 191"/>
          <p:cNvSpPr/>
          <p:nvPr/>
        </p:nvSpPr>
        <p:spPr>
          <a:xfrm>
            <a:off x="1752600" y="762000"/>
            <a:ext cx="2362200" cy="4572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cs typeface="Arial"/>
              </a:rPr>
              <a:t>С О Ц И У М</a:t>
            </a:r>
          </a:p>
        </p:txBody>
      </p:sp>
      <p:cxnSp>
        <p:nvCxnSpPr>
          <p:cNvPr id="193" name="Прямая со стрелкой 192"/>
          <p:cNvCxnSpPr/>
          <p:nvPr/>
        </p:nvCxnSpPr>
        <p:spPr>
          <a:xfrm>
            <a:off x="3352800" y="1219200"/>
            <a:ext cx="152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Прямая со стрелкой 194"/>
          <p:cNvCxnSpPr/>
          <p:nvPr/>
        </p:nvCxnSpPr>
        <p:spPr>
          <a:xfrm>
            <a:off x="3200400" y="6400800"/>
            <a:ext cx="11430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 стрелкой 205"/>
          <p:cNvCxnSpPr/>
          <p:nvPr/>
        </p:nvCxnSpPr>
        <p:spPr>
          <a:xfrm>
            <a:off x="3200400" y="4267200"/>
            <a:ext cx="38862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я со стрелкой 207"/>
          <p:cNvCxnSpPr>
            <a:endCxn id="24" idx="1"/>
          </p:cNvCxnSpPr>
          <p:nvPr/>
        </p:nvCxnSpPr>
        <p:spPr>
          <a:xfrm>
            <a:off x="3200400" y="4648200"/>
            <a:ext cx="7620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Прямая со стрелкой 209"/>
          <p:cNvCxnSpPr/>
          <p:nvPr/>
        </p:nvCxnSpPr>
        <p:spPr>
          <a:xfrm>
            <a:off x="5867400" y="4876800"/>
            <a:ext cx="15240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Прямая со стрелкой 211"/>
          <p:cNvCxnSpPr/>
          <p:nvPr/>
        </p:nvCxnSpPr>
        <p:spPr>
          <a:xfrm>
            <a:off x="3200400" y="2819400"/>
            <a:ext cx="2590800" cy="0"/>
          </a:xfrm>
          <a:prstGeom prst="straightConnector1">
            <a:avLst/>
          </a:prstGeom>
          <a:ln w="19050">
            <a:solidFill>
              <a:srgbClr val="9966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Прямая соединительная линия 215"/>
          <p:cNvCxnSpPr/>
          <p:nvPr/>
        </p:nvCxnSpPr>
        <p:spPr>
          <a:xfrm flipV="1">
            <a:off x="5867400" y="3505200"/>
            <a:ext cx="0" cy="914400"/>
          </a:xfrm>
          <a:prstGeom prst="line">
            <a:avLst/>
          </a:prstGeom>
          <a:ln w="3810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Прямая со стрелкой 217"/>
          <p:cNvCxnSpPr/>
          <p:nvPr/>
        </p:nvCxnSpPr>
        <p:spPr>
          <a:xfrm flipH="1">
            <a:off x="5410200" y="4419600"/>
            <a:ext cx="457200" cy="76200"/>
          </a:xfrm>
          <a:prstGeom prst="straightConnector1">
            <a:avLst/>
          </a:prstGeom>
          <a:ln w="38100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648200" y="1447800"/>
            <a:ext cx="990600" cy="6096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rgbClr val="000000"/>
                </a:solidFill>
                <a:latin typeface="Arial"/>
                <a:cs typeface="Arial"/>
              </a:rPr>
              <a:t>Управление </a:t>
            </a:r>
            <a:r>
              <a:rPr lang="ru-RU" sz="900" dirty="0">
                <a:solidFill>
                  <a:srgbClr val="000000"/>
                </a:solidFill>
                <a:latin typeface="Arial"/>
                <a:cs typeface="Arial"/>
              </a:rPr>
              <a:t>актуального образования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67200" y="1066800"/>
            <a:ext cx="1295400" cy="3048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ОБРАЗОВАНИЕМ</a:t>
            </a:r>
          </a:p>
        </p:txBody>
      </p:sp>
      <p:cxnSp>
        <p:nvCxnSpPr>
          <p:cNvPr id="226" name="Прямая со стрелкой 225"/>
          <p:cNvCxnSpPr/>
          <p:nvPr/>
        </p:nvCxnSpPr>
        <p:spPr>
          <a:xfrm>
            <a:off x="2895600" y="1981200"/>
            <a:ext cx="17526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Прямая со стрелкой 236"/>
          <p:cNvCxnSpPr>
            <a:endCxn id="17" idx="0"/>
          </p:cNvCxnSpPr>
          <p:nvPr/>
        </p:nvCxnSpPr>
        <p:spPr>
          <a:xfrm flipH="1">
            <a:off x="2209800" y="1219200"/>
            <a:ext cx="1524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Прямая со стрелкой 260"/>
          <p:cNvCxnSpPr>
            <a:endCxn id="20" idx="0"/>
          </p:cNvCxnSpPr>
          <p:nvPr/>
        </p:nvCxnSpPr>
        <p:spPr>
          <a:xfrm>
            <a:off x="2514600" y="3810000"/>
            <a:ext cx="0" cy="2286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Прямая со стрелкой 263"/>
          <p:cNvCxnSpPr/>
          <p:nvPr/>
        </p:nvCxnSpPr>
        <p:spPr>
          <a:xfrm flipV="1">
            <a:off x="2133600" y="2362200"/>
            <a:ext cx="0" cy="3048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Прямая со стрелкой 265"/>
          <p:cNvCxnSpPr/>
          <p:nvPr/>
        </p:nvCxnSpPr>
        <p:spPr>
          <a:xfrm flipV="1">
            <a:off x="5181600" y="3048000"/>
            <a:ext cx="609600" cy="152400"/>
          </a:xfrm>
          <a:prstGeom prst="straightConnector1">
            <a:avLst/>
          </a:prstGeom>
          <a:ln w="19050">
            <a:solidFill>
              <a:srgbClr val="9966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Прямоугольник 300"/>
          <p:cNvSpPr/>
          <p:nvPr/>
        </p:nvSpPr>
        <p:spPr>
          <a:xfrm>
            <a:off x="4724400" y="5486400"/>
            <a:ext cx="4419600" cy="2286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02" name="Прямоугольник 301"/>
          <p:cNvSpPr/>
          <p:nvPr/>
        </p:nvSpPr>
        <p:spPr>
          <a:xfrm>
            <a:off x="4953000" y="5638800"/>
            <a:ext cx="4495800" cy="2286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306" name="Прямая со стрелкой 305"/>
          <p:cNvCxnSpPr/>
          <p:nvPr/>
        </p:nvCxnSpPr>
        <p:spPr>
          <a:xfrm>
            <a:off x="7467600" y="6019800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Прямоугольник 302"/>
          <p:cNvSpPr/>
          <p:nvPr/>
        </p:nvSpPr>
        <p:spPr>
          <a:xfrm>
            <a:off x="5181600" y="5791200"/>
            <a:ext cx="4495800" cy="2286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rgbClr val="000000"/>
                </a:solidFill>
                <a:latin typeface="Arial"/>
                <a:cs typeface="Arial"/>
              </a:rPr>
              <a:t>ПРОГРАММЫ</a:t>
            </a:r>
            <a:r>
              <a:rPr lang="ru-RU" sz="1000" dirty="0">
                <a:solidFill>
                  <a:srgbClr val="000000"/>
                </a:solidFill>
                <a:latin typeface="Arial"/>
                <a:cs typeface="Arial"/>
              </a:rPr>
              <a:t>  АКТУАЛЬНОГО  ОБРАЗОВАНИЯ</a:t>
            </a:r>
          </a:p>
        </p:txBody>
      </p:sp>
      <p:cxnSp>
        <p:nvCxnSpPr>
          <p:cNvPr id="308" name="Прямая со стрелкой 307"/>
          <p:cNvCxnSpPr/>
          <p:nvPr/>
        </p:nvCxnSpPr>
        <p:spPr>
          <a:xfrm flipV="1">
            <a:off x="2514600" y="5334000"/>
            <a:ext cx="0" cy="3048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Прямая со стрелкой 311"/>
          <p:cNvCxnSpPr>
            <a:stCxn id="18" idx="6"/>
          </p:cNvCxnSpPr>
          <p:nvPr/>
        </p:nvCxnSpPr>
        <p:spPr>
          <a:xfrm>
            <a:off x="4495800" y="1638300"/>
            <a:ext cx="1524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Прямая соединительная линия 321"/>
          <p:cNvCxnSpPr/>
          <p:nvPr/>
        </p:nvCxnSpPr>
        <p:spPr>
          <a:xfrm>
            <a:off x="3810000" y="1905000"/>
            <a:ext cx="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Прямая со стрелкой 323"/>
          <p:cNvCxnSpPr/>
          <p:nvPr/>
        </p:nvCxnSpPr>
        <p:spPr>
          <a:xfrm>
            <a:off x="3810000" y="2362200"/>
            <a:ext cx="19812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Прямая соединительная линия 334"/>
          <p:cNvCxnSpPr/>
          <p:nvPr/>
        </p:nvCxnSpPr>
        <p:spPr>
          <a:xfrm>
            <a:off x="10287000" y="2286000"/>
            <a:ext cx="0" cy="609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Прямая со стрелкой 339"/>
          <p:cNvCxnSpPr>
            <a:endCxn id="6" idx="3"/>
          </p:cNvCxnSpPr>
          <p:nvPr/>
        </p:nvCxnSpPr>
        <p:spPr>
          <a:xfrm flipH="1">
            <a:off x="10134600" y="2286000"/>
            <a:ext cx="1524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Прямая со стрелкой 343"/>
          <p:cNvCxnSpPr/>
          <p:nvPr/>
        </p:nvCxnSpPr>
        <p:spPr>
          <a:xfrm flipH="1">
            <a:off x="3200400" y="3733800"/>
            <a:ext cx="4572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Прямая со стрелкой 347"/>
          <p:cNvCxnSpPr/>
          <p:nvPr/>
        </p:nvCxnSpPr>
        <p:spPr>
          <a:xfrm flipH="1" flipV="1">
            <a:off x="2895600" y="2362200"/>
            <a:ext cx="990600" cy="685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524000" y="0"/>
            <a:ext cx="9144000" cy="6858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800000"/>
                </a:solidFill>
                <a:latin typeface="Arial"/>
                <a:cs typeface="Arial"/>
              </a:rPr>
              <a:t>	Модель  организационной  структуры региональной  системы  актуального 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864235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Прямоугольник 129"/>
          <p:cNvSpPr/>
          <p:nvPr/>
        </p:nvSpPr>
        <p:spPr>
          <a:xfrm>
            <a:off x="1524000" y="0"/>
            <a:ext cx="9144000" cy="4572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877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"/>
            <a:ext cx="9144000" cy="512763"/>
          </a:xfrm>
        </p:spPr>
        <p:txBody>
          <a:bodyPr/>
          <a:lstStyle/>
          <a:p>
            <a:r>
              <a:rPr lang="ru-RU" altLang="ru-RU" sz="1100" b="1">
                <a:solidFill>
                  <a:srgbClr val="993300"/>
                </a:solidFill>
              </a:rPr>
              <a:t>Модель образовательного процесса в Молодёжной академии жизнетворчества и общественного  развития  (МАЖОР)</a:t>
            </a:r>
          </a:p>
        </p:txBody>
      </p:sp>
      <p:sp>
        <p:nvSpPr>
          <p:cNvPr id="288772" name="Rectangle 5"/>
          <p:cNvSpPr>
            <a:spLocks noChangeArrowheads="1"/>
          </p:cNvSpPr>
          <p:nvPr/>
        </p:nvSpPr>
        <p:spPr bwMode="auto">
          <a:xfrm>
            <a:off x="1630364" y="512764"/>
            <a:ext cx="8713787" cy="619283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773" name="Oval 6"/>
          <p:cNvSpPr>
            <a:spLocks noChangeArrowheads="1"/>
          </p:cNvSpPr>
          <p:nvPr/>
        </p:nvSpPr>
        <p:spPr bwMode="auto">
          <a:xfrm>
            <a:off x="2566989" y="549276"/>
            <a:ext cx="7058025" cy="5903913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774" name="Rectangle 7"/>
          <p:cNvSpPr>
            <a:spLocks noChangeArrowheads="1"/>
          </p:cNvSpPr>
          <p:nvPr/>
        </p:nvSpPr>
        <p:spPr bwMode="auto">
          <a:xfrm>
            <a:off x="3575050" y="5229226"/>
            <a:ext cx="4897438" cy="936625"/>
          </a:xfrm>
          <a:prstGeom prst="rect">
            <a:avLst/>
          </a:prstGeom>
          <a:solidFill>
            <a:srgbClr val="FFCC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48167" name="Rectangle 8"/>
          <p:cNvSpPr>
            <a:spLocks noChangeArrowheads="1"/>
          </p:cNvSpPr>
          <p:nvPr/>
        </p:nvSpPr>
        <p:spPr bwMode="auto">
          <a:xfrm>
            <a:off x="3935413" y="4076700"/>
            <a:ext cx="4176712" cy="1130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48168" name="Rectangle 9"/>
          <p:cNvSpPr>
            <a:spLocks noChangeArrowheads="1"/>
          </p:cNvSpPr>
          <p:nvPr/>
        </p:nvSpPr>
        <p:spPr bwMode="auto">
          <a:xfrm>
            <a:off x="4151313" y="2924175"/>
            <a:ext cx="3744912" cy="1130300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48169" name="Rectangle 10"/>
          <p:cNvSpPr>
            <a:spLocks noChangeArrowheads="1"/>
          </p:cNvSpPr>
          <p:nvPr/>
        </p:nvSpPr>
        <p:spPr bwMode="auto">
          <a:xfrm>
            <a:off x="4295775" y="1557339"/>
            <a:ext cx="3455988" cy="136683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48170" name="Rectangle 11"/>
          <p:cNvSpPr>
            <a:spLocks noChangeArrowheads="1"/>
          </p:cNvSpPr>
          <p:nvPr/>
        </p:nvSpPr>
        <p:spPr bwMode="auto">
          <a:xfrm>
            <a:off x="4656139" y="908050"/>
            <a:ext cx="2592387" cy="649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altLang="ru-RU" sz="10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779" name="Line 22"/>
          <p:cNvSpPr>
            <a:spLocks noChangeShapeType="1"/>
          </p:cNvSpPr>
          <p:nvPr/>
        </p:nvSpPr>
        <p:spPr bwMode="auto">
          <a:xfrm flipV="1">
            <a:off x="4295776" y="5084764"/>
            <a:ext cx="1368425" cy="1152525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80" name="Line 23"/>
          <p:cNvSpPr>
            <a:spLocks noChangeShapeType="1"/>
          </p:cNvSpPr>
          <p:nvPr/>
        </p:nvSpPr>
        <p:spPr bwMode="auto">
          <a:xfrm flipV="1">
            <a:off x="5735639" y="4005263"/>
            <a:ext cx="504825" cy="10795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81" name="Line 24"/>
          <p:cNvSpPr>
            <a:spLocks noChangeShapeType="1"/>
          </p:cNvSpPr>
          <p:nvPr/>
        </p:nvSpPr>
        <p:spPr bwMode="auto">
          <a:xfrm flipH="1" flipV="1">
            <a:off x="5880101" y="2852739"/>
            <a:ext cx="360363" cy="936625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82" name="Line 26"/>
          <p:cNvSpPr>
            <a:spLocks noChangeShapeType="1"/>
          </p:cNvSpPr>
          <p:nvPr/>
        </p:nvSpPr>
        <p:spPr bwMode="auto">
          <a:xfrm flipH="1" flipV="1">
            <a:off x="4511676" y="1484314"/>
            <a:ext cx="1152525" cy="936625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83" name="Rectangle 29"/>
          <p:cNvSpPr>
            <a:spLocks noChangeArrowheads="1"/>
          </p:cNvSpPr>
          <p:nvPr/>
        </p:nvSpPr>
        <p:spPr bwMode="auto">
          <a:xfrm>
            <a:off x="6240464" y="4724401"/>
            <a:ext cx="433387" cy="144463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Курс 5</a:t>
            </a:r>
          </a:p>
        </p:txBody>
      </p:sp>
      <p:sp>
        <p:nvSpPr>
          <p:cNvPr id="288784" name="Rectangle 31"/>
          <p:cNvSpPr>
            <a:spLocks noChangeArrowheads="1"/>
          </p:cNvSpPr>
          <p:nvPr/>
        </p:nvSpPr>
        <p:spPr bwMode="auto">
          <a:xfrm>
            <a:off x="6743700" y="4724401"/>
            <a:ext cx="433388" cy="14446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Курс 6</a:t>
            </a:r>
          </a:p>
        </p:txBody>
      </p:sp>
      <p:sp>
        <p:nvSpPr>
          <p:cNvPr id="288785" name="Rectangle 32"/>
          <p:cNvSpPr>
            <a:spLocks noChangeArrowheads="1"/>
          </p:cNvSpPr>
          <p:nvPr/>
        </p:nvSpPr>
        <p:spPr bwMode="auto">
          <a:xfrm>
            <a:off x="7248525" y="4724401"/>
            <a:ext cx="433388" cy="144463"/>
          </a:xfrm>
          <a:prstGeom prst="rect">
            <a:avLst/>
          </a:prstGeom>
          <a:solidFill>
            <a:srgbClr val="CC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Курс 7</a:t>
            </a:r>
          </a:p>
        </p:txBody>
      </p:sp>
      <p:sp>
        <p:nvSpPr>
          <p:cNvPr id="288786" name="Rectangle 33"/>
          <p:cNvSpPr>
            <a:spLocks noChangeArrowheads="1"/>
          </p:cNvSpPr>
          <p:nvPr/>
        </p:nvSpPr>
        <p:spPr bwMode="auto">
          <a:xfrm>
            <a:off x="5232400" y="4724401"/>
            <a:ext cx="433388" cy="144463"/>
          </a:xfrm>
          <a:prstGeom prst="rect">
            <a:avLst/>
          </a:prstGeom>
          <a:solidFill>
            <a:srgbClr val="3399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Курс 3</a:t>
            </a:r>
          </a:p>
        </p:txBody>
      </p:sp>
      <p:sp>
        <p:nvSpPr>
          <p:cNvPr id="288787" name="Rectangle 34"/>
          <p:cNvSpPr>
            <a:spLocks noChangeArrowheads="1"/>
          </p:cNvSpPr>
          <p:nvPr/>
        </p:nvSpPr>
        <p:spPr bwMode="auto">
          <a:xfrm>
            <a:off x="4727575" y="4724401"/>
            <a:ext cx="433388" cy="144463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Курс 2</a:t>
            </a:r>
          </a:p>
        </p:txBody>
      </p:sp>
      <p:sp>
        <p:nvSpPr>
          <p:cNvPr id="288788" name="Rectangle 35"/>
          <p:cNvSpPr>
            <a:spLocks noChangeArrowheads="1"/>
          </p:cNvSpPr>
          <p:nvPr/>
        </p:nvSpPr>
        <p:spPr bwMode="auto">
          <a:xfrm>
            <a:off x="4224339" y="4724401"/>
            <a:ext cx="433387" cy="144463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Курс 1</a:t>
            </a:r>
          </a:p>
        </p:txBody>
      </p:sp>
      <p:sp>
        <p:nvSpPr>
          <p:cNvPr id="288789" name="Rectangle 36"/>
          <p:cNvSpPr>
            <a:spLocks noChangeArrowheads="1"/>
          </p:cNvSpPr>
          <p:nvPr/>
        </p:nvSpPr>
        <p:spPr bwMode="auto">
          <a:xfrm>
            <a:off x="5735639" y="4724401"/>
            <a:ext cx="433387" cy="1444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Курс 4</a:t>
            </a:r>
          </a:p>
        </p:txBody>
      </p:sp>
      <p:sp>
        <p:nvSpPr>
          <p:cNvPr id="288790" name="Rectangle 37"/>
          <p:cNvSpPr>
            <a:spLocks noChangeArrowheads="1"/>
          </p:cNvSpPr>
          <p:nvPr/>
        </p:nvSpPr>
        <p:spPr bwMode="auto">
          <a:xfrm>
            <a:off x="4151314" y="4292601"/>
            <a:ext cx="936625" cy="288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Практические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работы</a:t>
            </a:r>
          </a:p>
        </p:txBody>
      </p:sp>
      <p:sp>
        <p:nvSpPr>
          <p:cNvPr id="288791" name="Rectangle 40"/>
          <p:cNvSpPr>
            <a:spLocks noChangeArrowheads="1"/>
          </p:cNvSpPr>
          <p:nvPr/>
        </p:nvSpPr>
        <p:spPr bwMode="auto">
          <a:xfrm>
            <a:off x="6959601" y="4292601"/>
            <a:ext cx="936625" cy="288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Теоретические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работы</a:t>
            </a:r>
          </a:p>
        </p:txBody>
      </p:sp>
      <p:sp>
        <p:nvSpPr>
          <p:cNvPr id="288792" name="Rectangle 41"/>
          <p:cNvSpPr>
            <a:spLocks noChangeArrowheads="1"/>
          </p:cNvSpPr>
          <p:nvPr/>
        </p:nvSpPr>
        <p:spPr bwMode="auto">
          <a:xfrm>
            <a:off x="6096001" y="3141663"/>
            <a:ext cx="1800225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Определение ролей и функций</a:t>
            </a:r>
          </a:p>
        </p:txBody>
      </p:sp>
      <p:sp>
        <p:nvSpPr>
          <p:cNvPr id="288793" name="Line 44"/>
          <p:cNvSpPr>
            <a:spLocks noChangeShapeType="1"/>
          </p:cNvSpPr>
          <p:nvPr/>
        </p:nvSpPr>
        <p:spPr bwMode="auto">
          <a:xfrm>
            <a:off x="4295776" y="4652963"/>
            <a:ext cx="33131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94" name="Line 45"/>
          <p:cNvSpPr>
            <a:spLocks noChangeShapeType="1"/>
          </p:cNvSpPr>
          <p:nvPr/>
        </p:nvSpPr>
        <p:spPr bwMode="auto">
          <a:xfrm>
            <a:off x="4295775" y="4652964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95" name="Line 46"/>
          <p:cNvSpPr>
            <a:spLocks noChangeShapeType="1"/>
          </p:cNvSpPr>
          <p:nvPr/>
        </p:nvSpPr>
        <p:spPr bwMode="auto">
          <a:xfrm>
            <a:off x="4943475" y="4652964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96" name="Line 47"/>
          <p:cNvSpPr>
            <a:spLocks noChangeShapeType="1"/>
          </p:cNvSpPr>
          <p:nvPr/>
        </p:nvSpPr>
        <p:spPr bwMode="auto">
          <a:xfrm>
            <a:off x="5448300" y="4652964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97" name="Line 48"/>
          <p:cNvSpPr>
            <a:spLocks noChangeShapeType="1"/>
          </p:cNvSpPr>
          <p:nvPr/>
        </p:nvSpPr>
        <p:spPr bwMode="auto">
          <a:xfrm>
            <a:off x="5951538" y="4652964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98" name="Line 49"/>
          <p:cNvSpPr>
            <a:spLocks noChangeShapeType="1"/>
          </p:cNvSpPr>
          <p:nvPr/>
        </p:nvSpPr>
        <p:spPr bwMode="auto">
          <a:xfrm>
            <a:off x="6456363" y="4652964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799" name="Line 50"/>
          <p:cNvSpPr>
            <a:spLocks noChangeShapeType="1"/>
          </p:cNvSpPr>
          <p:nvPr/>
        </p:nvSpPr>
        <p:spPr bwMode="auto">
          <a:xfrm>
            <a:off x="6959600" y="4652964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00" name="Line 51"/>
          <p:cNvSpPr>
            <a:spLocks noChangeShapeType="1"/>
          </p:cNvSpPr>
          <p:nvPr/>
        </p:nvSpPr>
        <p:spPr bwMode="auto">
          <a:xfrm>
            <a:off x="7608888" y="4652964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01" name="Line 52"/>
          <p:cNvSpPr>
            <a:spLocks noChangeShapeType="1"/>
          </p:cNvSpPr>
          <p:nvPr/>
        </p:nvSpPr>
        <p:spPr bwMode="auto">
          <a:xfrm flipV="1">
            <a:off x="4656138" y="458152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02" name="Line 53"/>
          <p:cNvSpPr>
            <a:spLocks noChangeShapeType="1"/>
          </p:cNvSpPr>
          <p:nvPr/>
        </p:nvSpPr>
        <p:spPr bwMode="auto">
          <a:xfrm flipV="1">
            <a:off x="6096000" y="4508501"/>
            <a:ext cx="0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03" name="Line 54"/>
          <p:cNvSpPr>
            <a:spLocks noChangeShapeType="1"/>
          </p:cNvSpPr>
          <p:nvPr/>
        </p:nvSpPr>
        <p:spPr bwMode="auto">
          <a:xfrm flipV="1">
            <a:off x="7391400" y="458152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04" name="Line 55"/>
          <p:cNvSpPr>
            <a:spLocks noChangeShapeType="1"/>
          </p:cNvSpPr>
          <p:nvPr/>
        </p:nvSpPr>
        <p:spPr bwMode="auto">
          <a:xfrm>
            <a:off x="5087939" y="4437063"/>
            <a:ext cx="5032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05" name="Line 56"/>
          <p:cNvSpPr>
            <a:spLocks noChangeShapeType="1"/>
          </p:cNvSpPr>
          <p:nvPr/>
        </p:nvSpPr>
        <p:spPr bwMode="auto">
          <a:xfrm>
            <a:off x="6527800" y="4437063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06" name="Rectangle 59"/>
          <p:cNvSpPr>
            <a:spLocks noChangeArrowheads="1"/>
          </p:cNvSpPr>
          <p:nvPr/>
        </p:nvSpPr>
        <p:spPr bwMode="auto">
          <a:xfrm>
            <a:off x="6024564" y="5084763"/>
            <a:ext cx="936625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ЭКЗАМЕН</a:t>
            </a:r>
          </a:p>
        </p:txBody>
      </p:sp>
      <p:sp>
        <p:nvSpPr>
          <p:cNvPr id="288807" name="Rectangle 60"/>
          <p:cNvSpPr>
            <a:spLocks noChangeArrowheads="1"/>
          </p:cNvSpPr>
          <p:nvPr/>
        </p:nvSpPr>
        <p:spPr bwMode="auto">
          <a:xfrm>
            <a:off x="4295776" y="6092825"/>
            <a:ext cx="1439863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СОБЕСЕДОВАНИЕ</a:t>
            </a:r>
          </a:p>
        </p:txBody>
      </p:sp>
      <p:sp>
        <p:nvSpPr>
          <p:cNvPr id="288808" name="Rectangle 61"/>
          <p:cNvSpPr>
            <a:spLocks noChangeArrowheads="1"/>
          </p:cNvSpPr>
          <p:nvPr/>
        </p:nvSpPr>
        <p:spPr bwMode="auto">
          <a:xfrm>
            <a:off x="5880101" y="5805488"/>
            <a:ext cx="936625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ДИАГНОСТИКА</a:t>
            </a:r>
          </a:p>
        </p:txBody>
      </p:sp>
      <p:sp>
        <p:nvSpPr>
          <p:cNvPr id="288809" name="Rectangle 62"/>
          <p:cNvSpPr>
            <a:spLocks noChangeArrowheads="1"/>
          </p:cNvSpPr>
          <p:nvPr/>
        </p:nvSpPr>
        <p:spPr bwMode="auto">
          <a:xfrm>
            <a:off x="7032626" y="5805488"/>
            <a:ext cx="1368425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КОНСУЛЬТИРОВАНИЕ</a:t>
            </a:r>
          </a:p>
        </p:txBody>
      </p:sp>
      <p:sp>
        <p:nvSpPr>
          <p:cNvPr id="288810" name="Rectangle 63"/>
          <p:cNvSpPr>
            <a:spLocks noChangeArrowheads="1"/>
          </p:cNvSpPr>
          <p:nvPr/>
        </p:nvSpPr>
        <p:spPr bwMode="auto">
          <a:xfrm>
            <a:off x="4800600" y="5445125"/>
            <a:ext cx="3024188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КУРС  ГУМАНИСТИЧЕСКОЙ  ФИЛОСОФИИ</a:t>
            </a:r>
          </a:p>
        </p:txBody>
      </p:sp>
      <p:sp>
        <p:nvSpPr>
          <p:cNvPr id="121873" name="AutoShape 17"/>
          <p:cNvSpPr>
            <a:spLocks noChangeArrowheads="1"/>
          </p:cNvSpPr>
          <p:nvPr/>
        </p:nvSpPr>
        <p:spPr bwMode="auto">
          <a:xfrm>
            <a:off x="4008439" y="6021388"/>
            <a:ext cx="503237" cy="431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>
              <a:solidFill>
                <a:srgbClr val="000000"/>
              </a:solidFill>
              <a:latin typeface="Tahoma" pitchFamily="34" charset="0"/>
              <a:cs typeface="Arial"/>
            </a:endParaRPr>
          </a:p>
        </p:txBody>
      </p:sp>
      <p:sp>
        <p:nvSpPr>
          <p:cNvPr id="288812" name="Line 64"/>
          <p:cNvSpPr>
            <a:spLocks noChangeShapeType="1"/>
          </p:cNvSpPr>
          <p:nvPr/>
        </p:nvSpPr>
        <p:spPr bwMode="auto">
          <a:xfrm flipV="1">
            <a:off x="5375275" y="5949951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13" name="Line 65"/>
          <p:cNvSpPr>
            <a:spLocks noChangeShapeType="1"/>
          </p:cNvSpPr>
          <p:nvPr/>
        </p:nvSpPr>
        <p:spPr bwMode="auto">
          <a:xfrm>
            <a:off x="5375276" y="5949950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14" name="Line 66"/>
          <p:cNvSpPr>
            <a:spLocks noChangeShapeType="1"/>
          </p:cNvSpPr>
          <p:nvPr/>
        </p:nvSpPr>
        <p:spPr bwMode="auto">
          <a:xfrm flipV="1">
            <a:off x="6816725" y="5949950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15" name="Line 67"/>
          <p:cNvSpPr>
            <a:spLocks noChangeShapeType="1"/>
          </p:cNvSpPr>
          <p:nvPr/>
        </p:nvSpPr>
        <p:spPr bwMode="auto">
          <a:xfrm flipV="1">
            <a:off x="8112125" y="5516564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16" name="Line 68"/>
          <p:cNvSpPr>
            <a:spLocks noChangeShapeType="1"/>
          </p:cNvSpPr>
          <p:nvPr/>
        </p:nvSpPr>
        <p:spPr bwMode="auto">
          <a:xfrm flipH="1">
            <a:off x="7824789" y="5516563"/>
            <a:ext cx="2873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17" name="Line 69"/>
          <p:cNvSpPr>
            <a:spLocks noChangeShapeType="1"/>
          </p:cNvSpPr>
          <p:nvPr/>
        </p:nvSpPr>
        <p:spPr bwMode="auto">
          <a:xfrm flipV="1">
            <a:off x="6527800" y="5300663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18" name="Rectangle 71"/>
          <p:cNvSpPr>
            <a:spLocks noChangeArrowheads="1"/>
          </p:cNvSpPr>
          <p:nvPr/>
        </p:nvSpPr>
        <p:spPr bwMode="auto">
          <a:xfrm>
            <a:off x="6096000" y="1844676"/>
            <a:ext cx="1512888" cy="36036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Руководство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реализацией проекта</a:t>
            </a:r>
          </a:p>
        </p:txBody>
      </p:sp>
      <p:sp>
        <p:nvSpPr>
          <p:cNvPr id="288819" name="Rectangle 73"/>
          <p:cNvSpPr>
            <a:spLocks noChangeArrowheads="1"/>
          </p:cNvSpPr>
          <p:nvPr/>
        </p:nvSpPr>
        <p:spPr bwMode="auto">
          <a:xfrm>
            <a:off x="6888164" y="3500438"/>
            <a:ext cx="865187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Выбор проекта</a:t>
            </a:r>
          </a:p>
        </p:txBody>
      </p:sp>
      <p:sp>
        <p:nvSpPr>
          <p:cNvPr id="288820" name="Rectangle 74"/>
          <p:cNvSpPr>
            <a:spLocks noChangeArrowheads="1"/>
          </p:cNvSpPr>
          <p:nvPr/>
        </p:nvSpPr>
        <p:spPr bwMode="auto">
          <a:xfrm>
            <a:off x="5591176" y="4292600"/>
            <a:ext cx="936625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ЭКЗАМЕНЫ</a:t>
            </a:r>
          </a:p>
        </p:txBody>
      </p:sp>
      <p:sp>
        <p:nvSpPr>
          <p:cNvPr id="288821" name="Rectangle 75"/>
          <p:cNvSpPr>
            <a:spLocks noChangeArrowheads="1"/>
          </p:cNvSpPr>
          <p:nvPr/>
        </p:nvSpPr>
        <p:spPr bwMode="auto">
          <a:xfrm>
            <a:off x="5159375" y="1412875"/>
            <a:ext cx="1728788" cy="287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ПРЕЗЕНТАЦИЯ ПРОЕКТА</a:t>
            </a:r>
          </a:p>
        </p:txBody>
      </p:sp>
      <p:sp>
        <p:nvSpPr>
          <p:cNvPr id="288822" name="Rectangle 77"/>
          <p:cNvSpPr>
            <a:spLocks noChangeArrowheads="1"/>
          </p:cNvSpPr>
          <p:nvPr/>
        </p:nvSpPr>
        <p:spPr bwMode="auto">
          <a:xfrm>
            <a:off x="6311901" y="2349500"/>
            <a:ext cx="1368425" cy="287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Консультации по выбору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лидерского  проекта</a:t>
            </a:r>
          </a:p>
        </p:txBody>
      </p:sp>
      <p:sp>
        <p:nvSpPr>
          <p:cNvPr id="288823" name="Rectangle 78"/>
          <p:cNvSpPr>
            <a:spLocks noChangeArrowheads="1"/>
          </p:cNvSpPr>
          <p:nvPr/>
        </p:nvSpPr>
        <p:spPr bwMode="auto">
          <a:xfrm>
            <a:off x="4440239" y="2060575"/>
            <a:ext cx="1150937" cy="287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Презентация идеи</a:t>
            </a: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288824" name="Cloud"/>
          <p:cNvSpPr>
            <a:spLocks noChangeAspect="1" noEditPoints="1" noChangeArrowheads="1"/>
          </p:cNvSpPr>
          <p:nvPr/>
        </p:nvSpPr>
        <p:spPr bwMode="auto">
          <a:xfrm>
            <a:off x="1797051" y="620713"/>
            <a:ext cx="1851025" cy="8636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9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ВОПЛОЩЁННАЯ ИДЕЯ</a:t>
            </a:r>
          </a:p>
        </p:txBody>
      </p:sp>
      <p:sp>
        <p:nvSpPr>
          <p:cNvPr id="288825" name="Rectangle 83"/>
          <p:cNvSpPr>
            <a:spLocks noChangeArrowheads="1"/>
          </p:cNvSpPr>
          <p:nvPr/>
        </p:nvSpPr>
        <p:spPr bwMode="auto">
          <a:xfrm>
            <a:off x="2351089" y="5661026"/>
            <a:ext cx="1152525" cy="360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1-я ступень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подготовительная</a:t>
            </a:r>
          </a:p>
        </p:txBody>
      </p:sp>
      <p:sp>
        <p:nvSpPr>
          <p:cNvPr id="288826" name="Rectangle 84"/>
          <p:cNvSpPr>
            <a:spLocks noChangeArrowheads="1"/>
          </p:cNvSpPr>
          <p:nvPr/>
        </p:nvSpPr>
        <p:spPr bwMode="auto">
          <a:xfrm rot="10800000">
            <a:off x="3359151" y="4076700"/>
            <a:ext cx="504825" cy="1081088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2-я ступень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индивидуальная</a:t>
            </a:r>
          </a:p>
        </p:txBody>
      </p:sp>
      <p:sp>
        <p:nvSpPr>
          <p:cNvPr id="288827" name="Rectangle 85"/>
          <p:cNvSpPr>
            <a:spLocks noChangeArrowheads="1"/>
          </p:cNvSpPr>
          <p:nvPr/>
        </p:nvSpPr>
        <p:spPr bwMode="auto">
          <a:xfrm rot="-5400000">
            <a:off x="3467101" y="3392489"/>
            <a:ext cx="720725" cy="504825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3-я ступень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групповая</a:t>
            </a:r>
          </a:p>
        </p:txBody>
      </p:sp>
      <p:sp>
        <p:nvSpPr>
          <p:cNvPr id="288828" name="Rectangle 86"/>
          <p:cNvSpPr>
            <a:spLocks noChangeArrowheads="1"/>
          </p:cNvSpPr>
          <p:nvPr/>
        </p:nvSpPr>
        <p:spPr bwMode="auto">
          <a:xfrm>
            <a:off x="3503614" y="1989138"/>
            <a:ext cx="720725" cy="360362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4-я ступень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лидерская</a:t>
            </a:r>
          </a:p>
        </p:txBody>
      </p:sp>
      <p:sp>
        <p:nvSpPr>
          <p:cNvPr id="288829" name="Rectangle 87"/>
          <p:cNvSpPr>
            <a:spLocks noChangeArrowheads="1"/>
          </p:cNvSpPr>
          <p:nvPr/>
        </p:nvSpPr>
        <p:spPr bwMode="auto">
          <a:xfrm>
            <a:off x="7319963" y="1087439"/>
            <a:ext cx="792162" cy="325437"/>
          </a:xfrm>
          <a:prstGeom prst="rect">
            <a:avLst/>
          </a:pr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5-я ступень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Академ-клуб</a:t>
            </a:r>
          </a:p>
        </p:txBody>
      </p:sp>
      <p:sp>
        <p:nvSpPr>
          <p:cNvPr id="348222" name="Rectangle 88"/>
          <p:cNvSpPr>
            <a:spLocks noChangeArrowheads="1"/>
          </p:cNvSpPr>
          <p:nvPr/>
        </p:nvSpPr>
        <p:spPr bwMode="auto">
          <a:xfrm>
            <a:off x="4511676" y="4941888"/>
            <a:ext cx="792163" cy="215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000" b="1" i="1" dirty="0">
                <a:solidFill>
                  <a:srgbClr val="000000"/>
                </a:solidFill>
                <a:latin typeface="Tahoma" pitchFamily="34" charset="0"/>
              </a:rPr>
              <a:t>СТУДЕНТ</a:t>
            </a:r>
          </a:p>
        </p:txBody>
      </p:sp>
      <p:sp>
        <p:nvSpPr>
          <p:cNvPr id="288831" name="Line 89"/>
          <p:cNvSpPr>
            <a:spLocks noChangeShapeType="1"/>
          </p:cNvSpPr>
          <p:nvPr/>
        </p:nvSpPr>
        <p:spPr bwMode="auto">
          <a:xfrm flipV="1">
            <a:off x="4872038" y="4149726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32" name="Line 90"/>
          <p:cNvSpPr>
            <a:spLocks noChangeShapeType="1"/>
          </p:cNvSpPr>
          <p:nvPr/>
        </p:nvSpPr>
        <p:spPr bwMode="auto">
          <a:xfrm flipV="1">
            <a:off x="7175500" y="4149726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8225" name="Rectangle 91"/>
          <p:cNvSpPr>
            <a:spLocks noChangeArrowheads="1"/>
          </p:cNvSpPr>
          <p:nvPr/>
        </p:nvSpPr>
        <p:spPr bwMode="auto">
          <a:xfrm>
            <a:off x="5016500" y="3716338"/>
            <a:ext cx="647700" cy="14446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000" b="1" i="1" dirty="0">
                <a:solidFill>
                  <a:srgbClr val="000000"/>
                </a:solidFill>
                <a:latin typeface="Tahoma" pitchFamily="34" charset="0"/>
              </a:rPr>
              <a:t>МАСТЕР</a:t>
            </a:r>
          </a:p>
        </p:txBody>
      </p:sp>
      <p:sp>
        <p:nvSpPr>
          <p:cNvPr id="288834" name="Line 92"/>
          <p:cNvSpPr>
            <a:spLocks noChangeShapeType="1"/>
          </p:cNvSpPr>
          <p:nvPr/>
        </p:nvSpPr>
        <p:spPr bwMode="auto">
          <a:xfrm>
            <a:off x="5880101" y="3573463"/>
            <a:ext cx="10080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1875" name="AutoShape 19"/>
          <p:cNvSpPr>
            <a:spLocks noChangeArrowheads="1"/>
          </p:cNvSpPr>
          <p:nvPr/>
        </p:nvSpPr>
        <p:spPr bwMode="auto">
          <a:xfrm>
            <a:off x="5735638" y="3429000"/>
            <a:ext cx="862012" cy="7191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>
              <a:solidFill>
                <a:srgbClr val="000000"/>
              </a:solidFill>
              <a:latin typeface="Tahoma" pitchFamily="34" charset="0"/>
              <a:cs typeface="Arial"/>
            </a:endParaRPr>
          </a:p>
        </p:txBody>
      </p:sp>
      <p:sp>
        <p:nvSpPr>
          <p:cNvPr id="288836" name="Rectangle 42"/>
          <p:cNvSpPr>
            <a:spLocks noChangeArrowheads="1"/>
          </p:cNvSpPr>
          <p:nvPr/>
        </p:nvSpPr>
        <p:spPr bwMode="auto">
          <a:xfrm>
            <a:off x="4583114" y="3933826"/>
            <a:ext cx="2808287" cy="2143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ПУБЛИКАЦИИ  В  АЛЬМАНАХЕ</a:t>
            </a:r>
          </a:p>
        </p:txBody>
      </p:sp>
      <p:sp>
        <p:nvSpPr>
          <p:cNvPr id="288837" name="Rectangle 72"/>
          <p:cNvSpPr>
            <a:spLocks noChangeArrowheads="1"/>
          </p:cNvSpPr>
          <p:nvPr/>
        </p:nvSpPr>
        <p:spPr bwMode="auto">
          <a:xfrm>
            <a:off x="4151313" y="3429000"/>
            <a:ext cx="1873250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Консультации по выбору проекта</a:t>
            </a:r>
          </a:p>
        </p:txBody>
      </p:sp>
      <p:sp>
        <p:nvSpPr>
          <p:cNvPr id="288838" name="Line 94"/>
          <p:cNvSpPr>
            <a:spLocks noChangeShapeType="1"/>
          </p:cNvSpPr>
          <p:nvPr/>
        </p:nvSpPr>
        <p:spPr bwMode="auto">
          <a:xfrm flipV="1">
            <a:off x="7248525" y="3357564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39" name="Line 95"/>
          <p:cNvSpPr>
            <a:spLocks noChangeShapeType="1"/>
          </p:cNvSpPr>
          <p:nvPr/>
        </p:nvSpPr>
        <p:spPr bwMode="auto">
          <a:xfrm flipV="1">
            <a:off x="4800600" y="3644901"/>
            <a:ext cx="0" cy="288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40" name="Line 96"/>
          <p:cNvSpPr>
            <a:spLocks noChangeShapeType="1"/>
          </p:cNvSpPr>
          <p:nvPr/>
        </p:nvSpPr>
        <p:spPr bwMode="auto">
          <a:xfrm>
            <a:off x="4511675" y="4868864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41" name="Line 97"/>
          <p:cNvSpPr>
            <a:spLocks noChangeShapeType="1"/>
          </p:cNvSpPr>
          <p:nvPr/>
        </p:nvSpPr>
        <p:spPr bwMode="auto">
          <a:xfrm>
            <a:off x="4511675" y="4941888"/>
            <a:ext cx="29527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1874" name="AutoShape 18"/>
          <p:cNvSpPr>
            <a:spLocks noChangeArrowheads="1"/>
          </p:cNvSpPr>
          <p:nvPr/>
        </p:nvSpPr>
        <p:spPr bwMode="auto">
          <a:xfrm>
            <a:off x="5303839" y="4797426"/>
            <a:ext cx="719137" cy="576263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>
              <a:solidFill>
                <a:srgbClr val="000000"/>
              </a:solidFill>
              <a:latin typeface="Tahoma" pitchFamily="34" charset="0"/>
              <a:cs typeface="Arial"/>
            </a:endParaRPr>
          </a:p>
        </p:txBody>
      </p:sp>
      <p:sp>
        <p:nvSpPr>
          <p:cNvPr id="288843" name="Line 98"/>
          <p:cNvSpPr>
            <a:spLocks noChangeShapeType="1"/>
          </p:cNvSpPr>
          <p:nvPr/>
        </p:nvSpPr>
        <p:spPr bwMode="auto">
          <a:xfrm flipV="1">
            <a:off x="7464425" y="4868864"/>
            <a:ext cx="0" cy="73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44" name="Line 99"/>
          <p:cNvSpPr>
            <a:spLocks noChangeShapeType="1"/>
          </p:cNvSpPr>
          <p:nvPr/>
        </p:nvSpPr>
        <p:spPr bwMode="auto">
          <a:xfrm flipV="1">
            <a:off x="6527800" y="4941889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45" name="Line 100"/>
          <p:cNvSpPr>
            <a:spLocks noChangeShapeType="1"/>
          </p:cNvSpPr>
          <p:nvPr/>
        </p:nvSpPr>
        <p:spPr bwMode="auto">
          <a:xfrm flipV="1">
            <a:off x="6959600" y="2997201"/>
            <a:ext cx="0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46" name="Line 102"/>
          <p:cNvSpPr>
            <a:spLocks noChangeShapeType="1"/>
          </p:cNvSpPr>
          <p:nvPr/>
        </p:nvSpPr>
        <p:spPr bwMode="auto">
          <a:xfrm flipV="1">
            <a:off x="6959600" y="2636838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8239" name="Rectangle 105"/>
          <p:cNvSpPr>
            <a:spLocks noChangeArrowheads="1"/>
          </p:cNvSpPr>
          <p:nvPr/>
        </p:nvSpPr>
        <p:spPr bwMode="auto">
          <a:xfrm>
            <a:off x="4440238" y="2420939"/>
            <a:ext cx="647700" cy="287337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000" b="1" i="1" dirty="0">
                <a:solidFill>
                  <a:srgbClr val="000000"/>
                </a:solidFill>
                <a:latin typeface="Tahoma" pitchFamily="34" charset="0"/>
              </a:rPr>
              <a:t>ЛИДЕР</a:t>
            </a:r>
          </a:p>
        </p:txBody>
      </p:sp>
      <p:sp>
        <p:nvSpPr>
          <p:cNvPr id="288848" name="Line 107"/>
          <p:cNvSpPr>
            <a:spLocks noChangeShapeType="1"/>
          </p:cNvSpPr>
          <p:nvPr/>
        </p:nvSpPr>
        <p:spPr bwMode="auto">
          <a:xfrm flipH="1">
            <a:off x="5375276" y="2492375"/>
            <a:ext cx="9366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1876" name="AutoShape 20"/>
          <p:cNvSpPr>
            <a:spLocks noChangeArrowheads="1"/>
          </p:cNvSpPr>
          <p:nvPr/>
        </p:nvSpPr>
        <p:spPr bwMode="auto">
          <a:xfrm>
            <a:off x="5159375" y="2205038"/>
            <a:ext cx="1150938" cy="1008062"/>
          </a:xfrm>
          <a:prstGeom prst="star5">
            <a:avLst/>
          </a:prstGeom>
          <a:solidFill>
            <a:srgbClr val="FF0000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>
              <a:solidFill>
                <a:srgbClr val="000000"/>
              </a:solidFill>
              <a:latin typeface="Tahoma" pitchFamily="34" charset="0"/>
              <a:cs typeface="Arial"/>
            </a:endParaRPr>
          </a:p>
        </p:txBody>
      </p:sp>
      <p:sp>
        <p:nvSpPr>
          <p:cNvPr id="288850" name="Rectangle 70"/>
          <p:cNvSpPr>
            <a:spLocks noChangeArrowheads="1"/>
          </p:cNvSpPr>
          <p:nvPr/>
        </p:nvSpPr>
        <p:spPr bwMode="auto">
          <a:xfrm>
            <a:off x="4943475" y="2781300"/>
            <a:ext cx="2736850" cy="2159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УЧАСТИЕ  В  РЕАЛИЗАЦИИ  ПРОЕКТА</a:t>
            </a:r>
          </a:p>
        </p:txBody>
      </p:sp>
      <p:sp>
        <p:nvSpPr>
          <p:cNvPr id="288851" name="Line 108"/>
          <p:cNvSpPr>
            <a:spLocks noChangeShapeType="1"/>
          </p:cNvSpPr>
          <p:nvPr/>
        </p:nvSpPr>
        <p:spPr bwMode="auto">
          <a:xfrm flipV="1">
            <a:off x="5375275" y="2349501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52" name="Line 109"/>
          <p:cNvSpPr>
            <a:spLocks noChangeShapeType="1"/>
          </p:cNvSpPr>
          <p:nvPr/>
        </p:nvSpPr>
        <p:spPr bwMode="auto">
          <a:xfrm>
            <a:off x="5591176" y="2133600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53" name="Line 110"/>
          <p:cNvSpPr>
            <a:spLocks noChangeShapeType="1"/>
          </p:cNvSpPr>
          <p:nvPr/>
        </p:nvSpPr>
        <p:spPr bwMode="auto">
          <a:xfrm flipV="1">
            <a:off x="6743700" y="1700213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8246" name="Rectangle 111"/>
          <p:cNvSpPr>
            <a:spLocks noChangeArrowheads="1"/>
          </p:cNvSpPr>
          <p:nvPr/>
        </p:nvSpPr>
        <p:spPr bwMode="auto">
          <a:xfrm>
            <a:off x="4943475" y="981076"/>
            <a:ext cx="1130300" cy="1444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1000" b="1" i="1">
                <a:solidFill>
                  <a:srgbClr val="000000"/>
                </a:solidFill>
                <a:latin typeface="Tahoma" pitchFamily="34" charset="0"/>
              </a:rPr>
              <a:t>МАГИСТР</a:t>
            </a:r>
          </a:p>
        </p:txBody>
      </p:sp>
      <p:sp>
        <p:nvSpPr>
          <p:cNvPr id="288855" name="Rectangle 112"/>
          <p:cNvSpPr>
            <a:spLocks noChangeArrowheads="1"/>
          </p:cNvSpPr>
          <p:nvPr/>
        </p:nvSpPr>
        <p:spPr bwMode="auto">
          <a:xfrm>
            <a:off x="5951539" y="981075"/>
            <a:ext cx="1201737" cy="28733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Консультирование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проектов</a:t>
            </a:r>
          </a:p>
        </p:txBody>
      </p:sp>
      <p:sp>
        <p:nvSpPr>
          <p:cNvPr id="288856" name="Line 113"/>
          <p:cNvSpPr>
            <a:spLocks noChangeShapeType="1"/>
          </p:cNvSpPr>
          <p:nvPr/>
        </p:nvSpPr>
        <p:spPr bwMode="auto">
          <a:xfrm flipV="1">
            <a:off x="6167438" y="1268413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57" name="Rectangle 114"/>
          <p:cNvSpPr>
            <a:spLocks noChangeArrowheads="1"/>
          </p:cNvSpPr>
          <p:nvPr/>
        </p:nvSpPr>
        <p:spPr bwMode="auto">
          <a:xfrm>
            <a:off x="3071813" y="1557339"/>
            <a:ext cx="360362" cy="3959225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О Б Щ Е С Т В Е Н Н Ы Е    П О Т Р Е Б Н О СТ И </a:t>
            </a:r>
          </a:p>
        </p:txBody>
      </p:sp>
      <p:sp>
        <p:nvSpPr>
          <p:cNvPr id="288858" name="Rectangle 115"/>
          <p:cNvSpPr>
            <a:spLocks noChangeArrowheads="1"/>
          </p:cNvSpPr>
          <p:nvPr/>
        </p:nvSpPr>
        <p:spPr bwMode="auto">
          <a:xfrm>
            <a:off x="8688388" y="1412875"/>
            <a:ext cx="360362" cy="403225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О Б Щ Е С Т В Е Н Н Ы Е    Р Е С У Р С Ы</a:t>
            </a:r>
          </a:p>
        </p:txBody>
      </p:sp>
      <p:sp>
        <p:nvSpPr>
          <p:cNvPr id="288859" name="Rectangle 116"/>
          <p:cNvSpPr>
            <a:spLocks noChangeArrowheads="1"/>
          </p:cNvSpPr>
          <p:nvPr/>
        </p:nvSpPr>
        <p:spPr bwMode="auto">
          <a:xfrm>
            <a:off x="1774826" y="4437064"/>
            <a:ext cx="1152525" cy="287337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Бытовые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60" name="Rectangle 117"/>
          <p:cNvSpPr>
            <a:spLocks noChangeArrowheads="1"/>
          </p:cNvSpPr>
          <p:nvPr/>
        </p:nvSpPr>
        <p:spPr bwMode="auto">
          <a:xfrm>
            <a:off x="1774826" y="3357564"/>
            <a:ext cx="1152525" cy="287337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Экологические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61" name="Rectangle 118"/>
          <p:cNvSpPr>
            <a:spLocks noChangeArrowheads="1"/>
          </p:cNvSpPr>
          <p:nvPr/>
        </p:nvSpPr>
        <p:spPr bwMode="auto">
          <a:xfrm>
            <a:off x="1774826" y="3933825"/>
            <a:ext cx="1152525" cy="287338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Эстетические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62" name="Rectangle 119"/>
          <p:cNvSpPr>
            <a:spLocks noChangeArrowheads="1"/>
          </p:cNvSpPr>
          <p:nvPr/>
        </p:nvSpPr>
        <p:spPr bwMode="auto">
          <a:xfrm>
            <a:off x="1774826" y="2852739"/>
            <a:ext cx="1152525" cy="288925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Гуманитарные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63" name="Rectangle 120"/>
          <p:cNvSpPr>
            <a:spLocks noChangeArrowheads="1"/>
          </p:cNvSpPr>
          <p:nvPr/>
        </p:nvSpPr>
        <p:spPr bwMode="auto">
          <a:xfrm>
            <a:off x="1774826" y="1844676"/>
            <a:ext cx="1152525" cy="288925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9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Образовательные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9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64" name="Line 121"/>
          <p:cNvSpPr>
            <a:spLocks noChangeShapeType="1"/>
          </p:cNvSpPr>
          <p:nvPr/>
        </p:nvSpPr>
        <p:spPr bwMode="auto">
          <a:xfrm flipH="1">
            <a:off x="3432175" y="3141663"/>
            <a:ext cx="719138" cy="0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65" name="Line 122"/>
          <p:cNvSpPr>
            <a:spLocks noChangeShapeType="1"/>
          </p:cNvSpPr>
          <p:nvPr/>
        </p:nvSpPr>
        <p:spPr bwMode="auto">
          <a:xfrm flipH="1">
            <a:off x="3432175" y="2563814"/>
            <a:ext cx="863600" cy="1587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66" name="Rectangle 123"/>
          <p:cNvSpPr>
            <a:spLocks noChangeArrowheads="1"/>
          </p:cNvSpPr>
          <p:nvPr/>
        </p:nvSpPr>
        <p:spPr bwMode="auto">
          <a:xfrm>
            <a:off x="9191626" y="3141664"/>
            <a:ext cx="1058863" cy="288925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Социальные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67" name="Line 124"/>
          <p:cNvSpPr>
            <a:spLocks noChangeShapeType="1"/>
          </p:cNvSpPr>
          <p:nvPr/>
        </p:nvSpPr>
        <p:spPr bwMode="auto">
          <a:xfrm>
            <a:off x="2927351" y="2492375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68" name="Line 125"/>
          <p:cNvSpPr>
            <a:spLocks noChangeShapeType="1"/>
          </p:cNvSpPr>
          <p:nvPr/>
        </p:nvSpPr>
        <p:spPr bwMode="auto">
          <a:xfrm>
            <a:off x="2927351" y="2997200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69" name="Line 126"/>
          <p:cNvSpPr>
            <a:spLocks noChangeShapeType="1"/>
          </p:cNvSpPr>
          <p:nvPr/>
        </p:nvSpPr>
        <p:spPr bwMode="auto">
          <a:xfrm>
            <a:off x="2927351" y="3500438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70" name="Line 127"/>
          <p:cNvSpPr>
            <a:spLocks noChangeShapeType="1"/>
          </p:cNvSpPr>
          <p:nvPr/>
        </p:nvSpPr>
        <p:spPr bwMode="auto">
          <a:xfrm>
            <a:off x="2927351" y="4076700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71" name="Line 128"/>
          <p:cNvSpPr>
            <a:spLocks noChangeShapeType="1"/>
          </p:cNvSpPr>
          <p:nvPr/>
        </p:nvSpPr>
        <p:spPr bwMode="auto">
          <a:xfrm>
            <a:off x="2927351" y="5084763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72" name="Rectangle 129"/>
          <p:cNvSpPr>
            <a:spLocks noChangeArrowheads="1"/>
          </p:cNvSpPr>
          <p:nvPr/>
        </p:nvSpPr>
        <p:spPr bwMode="auto">
          <a:xfrm>
            <a:off x="9191625" y="2636839"/>
            <a:ext cx="1081088" cy="287337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Политические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73" name="Rectangle 130"/>
          <p:cNvSpPr>
            <a:spLocks noChangeArrowheads="1"/>
          </p:cNvSpPr>
          <p:nvPr/>
        </p:nvSpPr>
        <p:spPr bwMode="auto">
          <a:xfrm>
            <a:off x="9191625" y="2205039"/>
            <a:ext cx="1081088" cy="287337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9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800" b="1">
                <a:solidFill>
                  <a:srgbClr val="000000"/>
                </a:solidFill>
                <a:latin typeface="Tahoma" pitchFamily="34" charset="0"/>
              </a:rPr>
              <a:t>Информационные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74" name="Rectangle 131"/>
          <p:cNvSpPr>
            <a:spLocks noChangeArrowheads="1"/>
          </p:cNvSpPr>
          <p:nvPr/>
        </p:nvSpPr>
        <p:spPr bwMode="auto">
          <a:xfrm>
            <a:off x="9191625" y="1773239"/>
            <a:ext cx="1081088" cy="287337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Личностные </a:t>
            </a:r>
          </a:p>
        </p:txBody>
      </p:sp>
      <p:sp>
        <p:nvSpPr>
          <p:cNvPr id="288875" name="Rectangle 132"/>
          <p:cNvSpPr>
            <a:spLocks noChangeArrowheads="1"/>
          </p:cNvSpPr>
          <p:nvPr/>
        </p:nvSpPr>
        <p:spPr bwMode="auto">
          <a:xfrm>
            <a:off x="9191625" y="3644900"/>
            <a:ext cx="1081088" cy="287338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Научные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76" name="Rectangle 133"/>
          <p:cNvSpPr>
            <a:spLocks noChangeArrowheads="1"/>
          </p:cNvSpPr>
          <p:nvPr/>
        </p:nvSpPr>
        <p:spPr bwMode="auto">
          <a:xfrm>
            <a:off x="9191625" y="4149725"/>
            <a:ext cx="1081088" cy="287338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Культурные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77" name="Rectangle 134"/>
          <p:cNvSpPr>
            <a:spLocks noChangeArrowheads="1"/>
          </p:cNvSpPr>
          <p:nvPr/>
        </p:nvSpPr>
        <p:spPr bwMode="auto">
          <a:xfrm>
            <a:off x="9191625" y="4652964"/>
            <a:ext cx="1081088" cy="287337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Материальные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8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78" name="Rectangle 135"/>
          <p:cNvSpPr>
            <a:spLocks noChangeArrowheads="1"/>
          </p:cNvSpPr>
          <p:nvPr/>
        </p:nvSpPr>
        <p:spPr bwMode="auto">
          <a:xfrm>
            <a:off x="5159375" y="692151"/>
            <a:ext cx="1657350" cy="144463"/>
          </a:xfrm>
          <a:prstGeom prst="rect">
            <a:avLst/>
          </a:prstGeom>
          <a:solidFill>
            <a:srgbClr val="FFFF66"/>
          </a:solidFill>
          <a:ln w="2857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СРЕДА  АКАДЕМИИ</a:t>
            </a:r>
          </a:p>
        </p:txBody>
      </p:sp>
      <p:sp>
        <p:nvSpPr>
          <p:cNvPr id="288879" name="Rectangle 136"/>
          <p:cNvSpPr>
            <a:spLocks noChangeArrowheads="1"/>
          </p:cNvSpPr>
          <p:nvPr/>
        </p:nvSpPr>
        <p:spPr bwMode="auto">
          <a:xfrm>
            <a:off x="8616950" y="692150"/>
            <a:ext cx="15827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000000"/>
                </a:solidFill>
                <a:latin typeface="Tahoma" pitchFamily="34" charset="0"/>
              </a:rPr>
              <a:t>СОЦИАЛЬНАЯ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>
                <a:solidFill>
                  <a:srgbClr val="000000"/>
                </a:solidFill>
                <a:latin typeface="Tahoma" pitchFamily="34" charset="0"/>
              </a:rPr>
              <a:t>СРЕДА</a:t>
            </a:r>
          </a:p>
        </p:txBody>
      </p:sp>
      <p:sp>
        <p:nvSpPr>
          <p:cNvPr id="288880" name="Line 137"/>
          <p:cNvSpPr>
            <a:spLocks noChangeShapeType="1"/>
          </p:cNvSpPr>
          <p:nvPr/>
        </p:nvSpPr>
        <p:spPr bwMode="auto">
          <a:xfrm flipH="1" flipV="1">
            <a:off x="7751764" y="2492375"/>
            <a:ext cx="936625" cy="0"/>
          </a:xfrm>
          <a:prstGeom prst="line">
            <a:avLst/>
          </a:prstGeom>
          <a:noFill/>
          <a:ln w="76200">
            <a:solidFill>
              <a:srgbClr val="FF7C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81" name="Line 138"/>
          <p:cNvSpPr>
            <a:spLocks noChangeShapeType="1"/>
          </p:cNvSpPr>
          <p:nvPr/>
        </p:nvSpPr>
        <p:spPr bwMode="auto">
          <a:xfrm flipH="1">
            <a:off x="7896226" y="3500438"/>
            <a:ext cx="792163" cy="0"/>
          </a:xfrm>
          <a:prstGeom prst="line">
            <a:avLst/>
          </a:prstGeom>
          <a:noFill/>
          <a:ln w="76200">
            <a:solidFill>
              <a:srgbClr val="FF7C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82" name="Line 140"/>
          <p:cNvSpPr>
            <a:spLocks noChangeShapeType="1"/>
          </p:cNvSpPr>
          <p:nvPr/>
        </p:nvSpPr>
        <p:spPr bwMode="auto">
          <a:xfrm flipH="1">
            <a:off x="9048751" y="1916113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83" name="Line 141"/>
          <p:cNvSpPr>
            <a:spLocks noChangeShapeType="1"/>
          </p:cNvSpPr>
          <p:nvPr/>
        </p:nvSpPr>
        <p:spPr bwMode="auto">
          <a:xfrm flipH="1">
            <a:off x="9048751" y="2349500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84" name="Line 142"/>
          <p:cNvSpPr>
            <a:spLocks noChangeShapeType="1"/>
          </p:cNvSpPr>
          <p:nvPr/>
        </p:nvSpPr>
        <p:spPr bwMode="auto">
          <a:xfrm flipH="1">
            <a:off x="9048751" y="2781300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85" name="Line 144"/>
          <p:cNvSpPr>
            <a:spLocks noChangeShapeType="1"/>
          </p:cNvSpPr>
          <p:nvPr/>
        </p:nvSpPr>
        <p:spPr bwMode="auto">
          <a:xfrm flipH="1">
            <a:off x="9048751" y="3284538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86" name="Line 145"/>
          <p:cNvSpPr>
            <a:spLocks noChangeShapeType="1"/>
          </p:cNvSpPr>
          <p:nvPr/>
        </p:nvSpPr>
        <p:spPr bwMode="auto">
          <a:xfrm flipH="1">
            <a:off x="9048751" y="3789363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87" name="Line 146"/>
          <p:cNvSpPr>
            <a:spLocks noChangeShapeType="1"/>
          </p:cNvSpPr>
          <p:nvPr/>
        </p:nvSpPr>
        <p:spPr bwMode="auto">
          <a:xfrm flipH="1">
            <a:off x="9048751" y="4292600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88" name="Line 147"/>
          <p:cNvSpPr>
            <a:spLocks noChangeShapeType="1"/>
          </p:cNvSpPr>
          <p:nvPr/>
        </p:nvSpPr>
        <p:spPr bwMode="auto">
          <a:xfrm flipH="1">
            <a:off x="9048751" y="4797425"/>
            <a:ext cx="1428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89" name="Rectangle 148"/>
          <p:cNvSpPr>
            <a:spLocks noChangeArrowheads="1"/>
          </p:cNvSpPr>
          <p:nvPr/>
        </p:nvSpPr>
        <p:spPr bwMode="auto">
          <a:xfrm>
            <a:off x="1774825" y="2349500"/>
            <a:ext cx="1131888" cy="287338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  <a:latin typeface="Tahoma" pitchFamily="34" charset="0"/>
              </a:rPr>
              <a:t>Инновационные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90" name="Line 149"/>
          <p:cNvSpPr>
            <a:spLocks noChangeShapeType="1"/>
          </p:cNvSpPr>
          <p:nvPr/>
        </p:nvSpPr>
        <p:spPr bwMode="auto">
          <a:xfrm>
            <a:off x="2927351" y="1989138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91" name="Rectangle 150"/>
          <p:cNvSpPr>
            <a:spLocks noChangeArrowheads="1"/>
          </p:cNvSpPr>
          <p:nvPr/>
        </p:nvSpPr>
        <p:spPr bwMode="auto">
          <a:xfrm>
            <a:off x="3648075" y="5661026"/>
            <a:ext cx="863600" cy="288925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 i="1">
                <a:solidFill>
                  <a:srgbClr val="000000"/>
                </a:solidFill>
                <a:latin typeface="Tahoma" pitchFamily="34" charset="0"/>
              </a:rPr>
              <a:t>АБИТУРИЕНТ</a:t>
            </a:r>
          </a:p>
        </p:txBody>
      </p:sp>
      <p:sp>
        <p:nvSpPr>
          <p:cNvPr id="288892" name="Rectangle 151"/>
          <p:cNvSpPr>
            <a:spLocks noChangeArrowheads="1"/>
          </p:cNvSpPr>
          <p:nvPr/>
        </p:nvSpPr>
        <p:spPr bwMode="auto">
          <a:xfrm>
            <a:off x="1774826" y="4941889"/>
            <a:ext cx="1152525" cy="287337"/>
          </a:xfrm>
          <a:prstGeom prst="rect">
            <a:avLst/>
          </a:prstGeom>
          <a:solidFill>
            <a:srgbClr val="99FF9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900" b="1">
              <a:solidFill>
                <a:srgbClr val="000000"/>
              </a:solidFill>
              <a:latin typeface="Tahom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  <a:latin typeface="Tahoma" pitchFamily="34" charset="0"/>
              </a:rPr>
              <a:t>Производственные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9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8893" name="Line 152"/>
          <p:cNvSpPr>
            <a:spLocks noChangeShapeType="1"/>
          </p:cNvSpPr>
          <p:nvPr/>
        </p:nvSpPr>
        <p:spPr bwMode="auto">
          <a:xfrm>
            <a:off x="2927351" y="4581525"/>
            <a:ext cx="144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94" name="Line 153"/>
          <p:cNvSpPr>
            <a:spLocks noChangeShapeType="1"/>
          </p:cNvSpPr>
          <p:nvPr/>
        </p:nvSpPr>
        <p:spPr bwMode="auto">
          <a:xfrm flipH="1">
            <a:off x="8112126" y="4581525"/>
            <a:ext cx="576263" cy="0"/>
          </a:xfrm>
          <a:prstGeom prst="line">
            <a:avLst/>
          </a:prstGeom>
          <a:noFill/>
          <a:ln w="76200">
            <a:solidFill>
              <a:srgbClr val="FF7C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95" name="Line 154"/>
          <p:cNvSpPr>
            <a:spLocks noChangeShapeType="1"/>
          </p:cNvSpPr>
          <p:nvPr/>
        </p:nvSpPr>
        <p:spPr bwMode="auto">
          <a:xfrm>
            <a:off x="7032625" y="1268413"/>
            <a:ext cx="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8896" name="Line 27"/>
          <p:cNvSpPr>
            <a:spLocks noChangeShapeType="1"/>
          </p:cNvSpPr>
          <p:nvPr/>
        </p:nvSpPr>
        <p:spPr bwMode="auto">
          <a:xfrm flipH="1" flipV="1">
            <a:off x="3575051" y="1125538"/>
            <a:ext cx="1008063" cy="4318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1877" name="AutoShape 21"/>
          <p:cNvSpPr>
            <a:spLocks noChangeArrowheads="1"/>
          </p:cNvSpPr>
          <p:nvPr/>
        </p:nvSpPr>
        <p:spPr bwMode="auto">
          <a:xfrm>
            <a:off x="4079876" y="692151"/>
            <a:ext cx="1368425" cy="1152525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>
              <a:solidFill>
                <a:srgbClr val="000000"/>
              </a:solidFill>
              <a:latin typeface="Tahoma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1573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6"/>
          <p:cNvSpPr>
            <a:spLocks noChangeArrowheads="1"/>
          </p:cNvSpPr>
          <p:nvPr/>
        </p:nvSpPr>
        <p:spPr bwMode="auto">
          <a:xfrm>
            <a:off x="4367214" y="188914"/>
            <a:ext cx="6300787" cy="6669087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pic>
        <p:nvPicPr>
          <p:cNvPr id="289795" name="Picture 3" descr="Содержание - 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124201"/>
            <a:ext cx="1047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6" name="Picture 4" descr="Содержание - коп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1"/>
            <a:ext cx="525780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7" name="Picture 5" descr="Содержание - коп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0" r="5786"/>
          <a:stretch>
            <a:fillRect/>
          </a:stretch>
        </p:blipFill>
        <p:spPr bwMode="auto">
          <a:xfrm>
            <a:off x="4079777" y="419894"/>
            <a:ext cx="6480175" cy="60721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71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9" y="0"/>
            <a:ext cx="2232025" cy="6858000"/>
          </a:xfrm>
          <a:solidFill>
            <a:srgbClr val="FFFFCC"/>
          </a:solidFill>
        </p:spPr>
        <p:txBody>
          <a:bodyPr/>
          <a:lstStyle/>
          <a:p>
            <a:pPr algn="l">
              <a:defRPr/>
            </a:pPr>
            <a:r>
              <a:rPr lang="ru-RU" altLang="ru-RU" sz="1600" b="1" dirty="0">
                <a:solidFill>
                  <a:srgbClr val="993300"/>
                </a:solidFill>
                <a:latin typeface="+mn-lt"/>
                <a:cs typeface="Times New Roman" pitchFamily="18" charset="0"/>
              </a:rPr>
              <a:t>МОДЕЛЬ </a:t>
            </a:r>
            <a:br>
              <a:rPr lang="ru-RU" altLang="ru-RU" sz="1600" b="1" dirty="0">
                <a:solidFill>
                  <a:srgbClr val="993300"/>
                </a:solidFill>
                <a:latin typeface="+mn-lt"/>
                <a:cs typeface="Times New Roman" pitchFamily="18" charset="0"/>
              </a:rPr>
            </a:br>
            <a:r>
              <a:rPr lang="ru-RU" altLang="ru-RU" sz="1600" b="1" dirty="0">
                <a:solidFill>
                  <a:srgbClr val="993300"/>
                </a:solidFill>
                <a:latin typeface="+mn-lt"/>
                <a:cs typeface="Times New Roman" pitchFamily="18" charset="0"/>
              </a:rPr>
              <a:t>СОДЕРЖАНИЯ </a:t>
            </a:r>
            <a:br>
              <a:rPr lang="ru-RU" altLang="ru-RU" sz="1600" b="1" dirty="0">
                <a:solidFill>
                  <a:srgbClr val="993300"/>
                </a:solidFill>
                <a:latin typeface="+mn-lt"/>
                <a:cs typeface="Times New Roman" pitchFamily="18" charset="0"/>
              </a:rPr>
            </a:br>
            <a:r>
              <a:rPr lang="ru-RU" altLang="ru-RU" sz="1600" b="1" dirty="0">
                <a:solidFill>
                  <a:srgbClr val="993300"/>
                </a:solidFill>
                <a:latin typeface="+mn-lt"/>
                <a:cs typeface="Times New Roman" pitchFamily="18" charset="0"/>
              </a:rPr>
              <a:t>АКТУАЛЬНОГО </a:t>
            </a:r>
            <a:br>
              <a:rPr lang="ru-RU" altLang="ru-RU" sz="1600" b="1" dirty="0">
                <a:solidFill>
                  <a:srgbClr val="993300"/>
                </a:solidFill>
                <a:latin typeface="+mn-lt"/>
                <a:cs typeface="Times New Roman" pitchFamily="18" charset="0"/>
              </a:rPr>
            </a:br>
            <a:r>
              <a:rPr lang="ru-RU" altLang="ru-RU" sz="1600" b="1" dirty="0">
                <a:solidFill>
                  <a:srgbClr val="993300"/>
                </a:solidFill>
                <a:latin typeface="+mn-lt"/>
                <a:cs typeface="Times New Roman" pitchFamily="18" charset="0"/>
              </a:rPr>
              <a:t>ОБРАЗОВАНИЯ</a:t>
            </a:r>
            <a:br>
              <a:rPr lang="ru-RU" altLang="ru-RU" sz="1600" b="1" dirty="0">
                <a:solidFill>
                  <a:srgbClr val="993300"/>
                </a:solidFill>
                <a:latin typeface="+mn-lt"/>
                <a:cs typeface="Times New Roman" pitchFamily="18" charset="0"/>
              </a:rPr>
            </a:br>
            <a:r>
              <a:rPr lang="ru-RU" altLang="ru-RU" sz="16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solidFill>
                  <a:srgbClr val="993300"/>
                </a:solidFill>
              </a:rPr>
              <a:t>МОЛОДЁЖНОЙ  АКАДЕМИИ ЖИЗНЕТВОРЧЕСТВА</a:t>
            </a:r>
            <a:br>
              <a:rPr lang="ru-RU" altLang="ru-RU" sz="1400" b="1" dirty="0">
                <a:solidFill>
                  <a:srgbClr val="993300"/>
                </a:solidFill>
              </a:rPr>
            </a:br>
            <a:r>
              <a:rPr lang="ru-RU" altLang="ru-RU" sz="1400" b="1" dirty="0">
                <a:solidFill>
                  <a:srgbClr val="993300"/>
                </a:solidFill>
              </a:rPr>
              <a:t>И ОБЩЕСТВЕННОГО</a:t>
            </a:r>
            <a:br>
              <a:rPr lang="ru-RU" altLang="ru-RU" sz="1400" b="1" dirty="0">
                <a:solidFill>
                  <a:srgbClr val="993300"/>
                </a:solidFill>
              </a:rPr>
            </a:br>
            <a:r>
              <a:rPr lang="ru-RU" altLang="ru-RU" sz="1400" b="1" dirty="0">
                <a:solidFill>
                  <a:srgbClr val="993300"/>
                </a:solidFill>
              </a:rPr>
              <a:t>РАЗВИТИЯ</a:t>
            </a:r>
            <a:br>
              <a:rPr lang="ru-RU" altLang="ru-RU" sz="1400" b="1" dirty="0">
                <a:solidFill>
                  <a:srgbClr val="993300"/>
                </a:solidFill>
              </a:rPr>
            </a:br>
            <a:r>
              <a:rPr lang="ru-RU" altLang="ru-RU" sz="1500" dirty="0">
                <a:solidFill>
                  <a:srgbClr val="993300"/>
                </a:solidFill>
              </a:rPr>
              <a:t/>
            </a:r>
            <a:br>
              <a:rPr lang="ru-RU" altLang="ru-RU" sz="1500" dirty="0">
                <a:solidFill>
                  <a:srgbClr val="993300"/>
                </a:solidFill>
              </a:rPr>
            </a:br>
            <a:r>
              <a:rPr lang="ru-RU" altLang="ru-RU" sz="2400" b="1" dirty="0">
                <a:solidFill>
                  <a:srgbClr val="993300"/>
                </a:solidFill>
              </a:rPr>
              <a:t>(МАЖОР)</a:t>
            </a:r>
            <a:endParaRPr lang="ru-RU" altLang="ru-RU" sz="1600" b="1" dirty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Трапеция 1"/>
          <p:cNvSpPr/>
          <p:nvPr/>
        </p:nvSpPr>
        <p:spPr>
          <a:xfrm rot="13227530">
            <a:off x="8007888" y="1934316"/>
            <a:ext cx="1941620" cy="304544"/>
          </a:xfrm>
          <a:prstGeom prst="trapezoid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383058">
            <a:off x="8050181" y="1937703"/>
            <a:ext cx="1779759" cy="29777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КРАСОТА В ПРИРОДЕ </a:t>
            </a:r>
          </a:p>
          <a:p>
            <a:pPr algn="ctr"/>
            <a:r>
              <a:rPr lang="ru-RU" sz="800" b="1" dirty="0">
                <a:solidFill>
                  <a:srgbClr val="000000"/>
                </a:solidFill>
                <a:latin typeface="Arial"/>
                <a:cs typeface="Arial"/>
              </a:rPr>
              <a:t>И ИСКУССТВЕ</a:t>
            </a:r>
          </a:p>
        </p:txBody>
      </p:sp>
    </p:spTree>
    <p:extLst>
      <p:ext uri="{BB962C8B-B14F-4D97-AF65-F5344CB8AC3E}">
        <p14:creationId xmlns:p14="http://schemas.microsoft.com/office/powerpoint/2010/main" val="5021194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Прямоугольник 154"/>
          <p:cNvSpPr/>
          <p:nvPr/>
        </p:nvSpPr>
        <p:spPr>
          <a:xfrm>
            <a:off x="1524000" y="0"/>
            <a:ext cx="9144000" cy="9144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0819" name="Rectangle 4"/>
          <p:cNvSpPr>
            <a:spLocks noGrp="1" noChangeArrowheads="1"/>
          </p:cNvSpPr>
          <p:nvPr>
            <p:ph type="title"/>
          </p:nvPr>
        </p:nvSpPr>
        <p:spPr>
          <a:xfrm>
            <a:off x="2790826" y="76201"/>
            <a:ext cx="7419975" cy="760413"/>
          </a:xfrm>
        </p:spPr>
        <p:txBody>
          <a:bodyPr/>
          <a:lstStyle/>
          <a:p>
            <a:pPr algn="l" eaLnBrk="1" hangingPunct="1"/>
            <a:r>
              <a:rPr lang="ru-RU" altLang="ru-RU" sz="1800" b="1">
                <a:solidFill>
                  <a:srgbClr val="993300"/>
                </a:solidFill>
              </a:rPr>
              <a:t>Проект открытой среды </a:t>
            </a:r>
            <a:br>
              <a:rPr lang="ru-RU" altLang="ru-RU" sz="1800" b="1">
                <a:solidFill>
                  <a:srgbClr val="993300"/>
                </a:solidFill>
              </a:rPr>
            </a:br>
            <a:r>
              <a:rPr lang="ru-RU" altLang="ru-RU" sz="1800" b="1">
                <a:solidFill>
                  <a:srgbClr val="993300"/>
                </a:solidFill>
              </a:rPr>
              <a:t>центра социально-профессионального самоопределения</a:t>
            </a:r>
          </a:p>
        </p:txBody>
      </p:sp>
      <p:grpSp>
        <p:nvGrpSpPr>
          <p:cNvPr id="290820" name="Group 5"/>
          <p:cNvGrpSpPr>
            <a:grpSpLocks noChangeAspect="1"/>
          </p:cNvGrpSpPr>
          <p:nvPr/>
        </p:nvGrpSpPr>
        <p:grpSpPr bwMode="auto">
          <a:xfrm>
            <a:off x="1919289" y="1052513"/>
            <a:ext cx="8599487" cy="5256212"/>
            <a:chOff x="4864" y="2535"/>
            <a:chExt cx="7110" cy="4346"/>
          </a:xfrm>
        </p:grpSpPr>
        <p:sp>
          <p:nvSpPr>
            <p:cNvPr id="290836" name="AutoShape 6"/>
            <p:cNvSpPr>
              <a:spLocks noChangeAspect="1" noChangeArrowheads="1"/>
            </p:cNvSpPr>
            <p:nvPr/>
          </p:nvSpPr>
          <p:spPr bwMode="auto">
            <a:xfrm>
              <a:off x="4864" y="2535"/>
              <a:ext cx="7110" cy="423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37" name="Oval 7"/>
            <p:cNvSpPr>
              <a:spLocks noChangeArrowheads="1"/>
            </p:cNvSpPr>
            <p:nvPr/>
          </p:nvSpPr>
          <p:spPr bwMode="auto">
            <a:xfrm>
              <a:off x="6124" y="3075"/>
              <a:ext cx="4680" cy="3150"/>
            </a:xfrm>
            <a:prstGeom prst="ellipse">
              <a:avLst/>
            </a:prstGeom>
            <a:solidFill>
              <a:srgbClr val="CCFFCC"/>
            </a:solidFill>
            <a:ln w="381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38" name="Rectangle 8"/>
            <p:cNvSpPr>
              <a:spLocks noChangeArrowheads="1"/>
            </p:cNvSpPr>
            <p:nvPr/>
          </p:nvSpPr>
          <p:spPr bwMode="auto">
            <a:xfrm>
              <a:off x="7474" y="3255"/>
              <a:ext cx="2070" cy="18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1100" b="1">
                  <a:solidFill>
                    <a:srgbClr val="800000"/>
                  </a:solidFill>
                  <a:latin typeface="Times New Roman" pitchFamily="18" charset="0"/>
                </a:rPr>
                <a:t>ПРОФОРИЕНТАЦИОННЫЙ ЦЕНТР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39" name="Rectangle 9"/>
            <p:cNvSpPr>
              <a:spLocks noChangeArrowheads="1"/>
            </p:cNvSpPr>
            <p:nvPr/>
          </p:nvSpPr>
          <p:spPr bwMode="auto">
            <a:xfrm>
              <a:off x="6304" y="4155"/>
              <a:ext cx="1710" cy="2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ВРЕМЕННЫЕ   ТЕМАТИЧЕСКИЕ  ВЫСТАВКИ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40" name="Rectangle 10"/>
            <p:cNvSpPr>
              <a:spLocks noChangeArrowheads="1"/>
            </p:cNvSpPr>
            <p:nvPr/>
          </p:nvSpPr>
          <p:spPr bwMode="auto">
            <a:xfrm>
              <a:off x="6304" y="4875"/>
              <a:ext cx="1980" cy="27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МАСТЕРСКАЯ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Times New Roman" pitchFamily="18" charset="0"/>
                </a:rPr>
                <a:t>НАУЧНО-ТЕХНИЧЕСКОГО</a:t>
              </a: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ru-RU" altLang="ru-RU" sz="800" b="1">
                  <a:solidFill>
                    <a:srgbClr val="000000"/>
                  </a:solidFill>
                  <a:latin typeface="Times New Roman" pitchFamily="18" charset="0"/>
                </a:rPr>
                <a:t>ТВОРЧЕСТВА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41" name="Rectangle 11"/>
            <p:cNvSpPr>
              <a:spLocks noChangeArrowheads="1"/>
            </p:cNvSpPr>
            <p:nvPr/>
          </p:nvSpPr>
          <p:spPr bwMode="auto">
            <a:xfrm>
              <a:off x="6574" y="3795"/>
              <a:ext cx="1440" cy="2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СТЕНДЫ  ПРЕДПРИЯТИЙ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И  ВУЗОВ  (СУЗОВ)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42" name="Rectangle 12"/>
            <p:cNvSpPr>
              <a:spLocks noChangeArrowheads="1"/>
            </p:cNvSpPr>
            <p:nvPr/>
          </p:nvSpPr>
          <p:spPr bwMode="auto">
            <a:xfrm>
              <a:off x="6304" y="4515"/>
              <a:ext cx="1710" cy="2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ВЫСТАВКИ  ТВОРЧЕСТВА   УЧАЩИХСЯ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43" name="Rectangle 13"/>
            <p:cNvSpPr>
              <a:spLocks noChangeArrowheads="1"/>
            </p:cNvSpPr>
            <p:nvPr/>
          </p:nvSpPr>
          <p:spPr bwMode="auto">
            <a:xfrm rot="5400000">
              <a:off x="8014" y="4335"/>
              <a:ext cx="1350" cy="27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1000" b="1">
                  <a:solidFill>
                    <a:srgbClr val="000000"/>
                  </a:solidFill>
                  <a:latin typeface="Times New Roman" pitchFamily="18" charset="0"/>
                </a:rPr>
                <a:t>МЕДИА  ГРУППА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44" name="Rectangle 14"/>
            <p:cNvSpPr>
              <a:spLocks noChangeArrowheads="1"/>
            </p:cNvSpPr>
            <p:nvPr/>
          </p:nvSpPr>
          <p:spPr bwMode="auto">
            <a:xfrm>
              <a:off x="8914" y="3795"/>
              <a:ext cx="1440" cy="27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ИНТЕРНЕТ-ПОРТАЛ 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45" name="Rectangle 15"/>
            <p:cNvSpPr>
              <a:spLocks noChangeArrowheads="1"/>
            </p:cNvSpPr>
            <p:nvPr/>
          </p:nvSpPr>
          <p:spPr bwMode="auto">
            <a:xfrm>
              <a:off x="8914" y="4155"/>
              <a:ext cx="1710" cy="27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ИЗДАТЕЛЬСКИЙ ЦЕНТР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46" name="Rectangle 16"/>
            <p:cNvSpPr>
              <a:spLocks noChangeArrowheads="1"/>
            </p:cNvSpPr>
            <p:nvPr/>
          </p:nvSpPr>
          <p:spPr bwMode="auto">
            <a:xfrm>
              <a:off x="8914" y="4515"/>
              <a:ext cx="1710" cy="27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ИНФОРМАЦИОННО-РЕСУРСНЫЙ ЦЕНТР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47" name="Rectangle 17"/>
            <p:cNvSpPr>
              <a:spLocks noChangeArrowheads="1"/>
            </p:cNvSpPr>
            <p:nvPr/>
          </p:nvSpPr>
          <p:spPr bwMode="auto">
            <a:xfrm>
              <a:off x="8914" y="4875"/>
              <a:ext cx="1710" cy="270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ФОТО- ВИДЕО ЦЕНТР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48" name="Rectangle 18"/>
            <p:cNvSpPr>
              <a:spLocks noChangeArrowheads="1"/>
            </p:cNvSpPr>
            <p:nvPr/>
          </p:nvSpPr>
          <p:spPr bwMode="auto">
            <a:xfrm>
              <a:off x="6934" y="5235"/>
              <a:ext cx="1350" cy="54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900" b="1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МЕТОДИЧЕСКИЙ КАБИНЕТ ДЛЯ РАБОТЫ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С ПЕДАГОГАМИ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49" name="Rectangle 19"/>
            <p:cNvSpPr>
              <a:spLocks noChangeArrowheads="1"/>
            </p:cNvSpPr>
            <p:nvPr/>
          </p:nvSpPr>
          <p:spPr bwMode="auto">
            <a:xfrm>
              <a:off x="8554" y="5415"/>
              <a:ext cx="1530" cy="36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КАБИНЕТ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Times New Roman" pitchFamily="18" charset="0"/>
                </a:rPr>
                <a:t>ПРОФКОНСУЛЬТИРОВАНИЯ</a:t>
              </a:r>
              <a:endParaRPr lang="ru-RU" altLang="ru-RU" sz="800">
                <a:solidFill>
                  <a:srgbClr val="000000"/>
                </a:solidFill>
              </a:endParaRPr>
            </a:p>
          </p:txBody>
        </p:sp>
        <p:sp>
          <p:nvSpPr>
            <p:cNvPr id="290850" name="Rectangle 20"/>
            <p:cNvSpPr>
              <a:spLocks noChangeArrowheads="1"/>
            </p:cNvSpPr>
            <p:nvPr/>
          </p:nvSpPr>
          <p:spPr bwMode="auto">
            <a:xfrm>
              <a:off x="10624" y="3525"/>
              <a:ext cx="1350" cy="27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51" name="Rectangle 21"/>
            <p:cNvSpPr>
              <a:spLocks noChangeArrowheads="1"/>
            </p:cNvSpPr>
            <p:nvPr/>
          </p:nvSpPr>
          <p:spPr bwMode="auto">
            <a:xfrm>
              <a:off x="4864" y="3255"/>
              <a:ext cx="1620" cy="27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52" name="Rectangle 22"/>
            <p:cNvSpPr>
              <a:spLocks noChangeArrowheads="1"/>
            </p:cNvSpPr>
            <p:nvPr/>
          </p:nvSpPr>
          <p:spPr bwMode="auto">
            <a:xfrm>
              <a:off x="4954" y="3165"/>
              <a:ext cx="1620" cy="27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53" name="Rectangle 23"/>
            <p:cNvSpPr>
              <a:spLocks noChangeArrowheads="1"/>
            </p:cNvSpPr>
            <p:nvPr/>
          </p:nvSpPr>
          <p:spPr bwMode="auto">
            <a:xfrm>
              <a:off x="5044" y="3075"/>
              <a:ext cx="1620" cy="27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ПРЕДПРИЯТИЯ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И   УЧРЕЖДЕНИЯ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54" name="Rectangle 24"/>
            <p:cNvSpPr>
              <a:spLocks noChangeArrowheads="1"/>
            </p:cNvSpPr>
            <p:nvPr/>
          </p:nvSpPr>
          <p:spPr bwMode="auto">
            <a:xfrm rot="5400000">
              <a:off x="3379" y="5100"/>
              <a:ext cx="3150" cy="18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1000" b="1">
                  <a:solidFill>
                    <a:srgbClr val="000000"/>
                  </a:solidFill>
                  <a:latin typeface="Times New Roman" pitchFamily="18" charset="0"/>
                </a:rPr>
                <a:t>СРЕДНИЕ   ПРОФЕССИОНАЛЬНЫЕ    ЗАВЕДЕНИЯ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55" name="Rectangle 25"/>
            <p:cNvSpPr>
              <a:spLocks noChangeArrowheads="1"/>
            </p:cNvSpPr>
            <p:nvPr/>
          </p:nvSpPr>
          <p:spPr bwMode="auto">
            <a:xfrm rot="5400000">
              <a:off x="7699" y="4200"/>
              <a:ext cx="990" cy="1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1000" b="1">
                  <a:solidFill>
                    <a:srgbClr val="000000"/>
                  </a:solidFill>
                  <a:latin typeface="Times New Roman" pitchFamily="18" charset="0"/>
                </a:rPr>
                <a:t>ЭКСПОЗИЦИИ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353320" name="Rectangle 26"/>
            <p:cNvSpPr>
              <a:spLocks noChangeArrowheads="1"/>
            </p:cNvSpPr>
            <p:nvPr/>
          </p:nvSpPr>
          <p:spPr bwMode="auto">
            <a:xfrm>
              <a:off x="6484" y="2535"/>
              <a:ext cx="4501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ru-RU" altLang="ru-RU" sz="1000" b="1" dirty="0">
                  <a:solidFill>
                    <a:srgbClr val="000000"/>
                  </a:solidFill>
                  <a:latin typeface="Arial"/>
                </a:rPr>
                <a:t>ОРГАНЫ    УПРАВЛЕНИЯ </a:t>
              </a:r>
              <a:r>
                <a:rPr lang="ru-RU" altLang="ru-RU" sz="1000" dirty="0">
                  <a:solidFill>
                    <a:srgbClr val="000000"/>
                  </a:solidFill>
                  <a:latin typeface="Arial"/>
                </a:rPr>
                <a:t>(МИНИСТЕРСТВА, ДЕПАРТАМЕНТЫ И Т.П.)</a:t>
              </a:r>
              <a:endParaRPr lang="ru-RU" altLang="ru-RU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0857" name="Rectangle 28"/>
            <p:cNvSpPr>
              <a:spLocks noChangeArrowheads="1"/>
            </p:cNvSpPr>
            <p:nvPr/>
          </p:nvSpPr>
          <p:spPr bwMode="auto">
            <a:xfrm rot="10800000">
              <a:off x="7024" y="2805"/>
              <a:ext cx="1080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ТЕРРИТОРИЯМИ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58" name="Rectangle 29"/>
            <p:cNvSpPr>
              <a:spLocks noChangeArrowheads="1"/>
            </p:cNvSpPr>
            <p:nvPr/>
          </p:nvSpPr>
          <p:spPr bwMode="auto">
            <a:xfrm rot="10800000">
              <a:off x="8644" y="2805"/>
              <a:ext cx="1890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МОЛОДЁЖНОЙ   ПОЛИТИКОЙ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59" name="Rectangle 30"/>
            <p:cNvSpPr>
              <a:spLocks noChangeArrowheads="1"/>
            </p:cNvSpPr>
            <p:nvPr/>
          </p:nvSpPr>
          <p:spPr bwMode="auto">
            <a:xfrm rot="10800000">
              <a:off x="10714" y="2805"/>
              <a:ext cx="1260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60" name="Rectangle 31"/>
            <p:cNvSpPr>
              <a:spLocks noChangeArrowheads="1"/>
            </p:cNvSpPr>
            <p:nvPr/>
          </p:nvSpPr>
          <p:spPr bwMode="auto">
            <a:xfrm>
              <a:off x="10444" y="3435"/>
              <a:ext cx="1440" cy="27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61" name="Rectangle 32"/>
            <p:cNvSpPr>
              <a:spLocks noChangeArrowheads="1"/>
            </p:cNvSpPr>
            <p:nvPr/>
          </p:nvSpPr>
          <p:spPr bwMode="auto">
            <a:xfrm>
              <a:off x="10354" y="3345"/>
              <a:ext cx="1440" cy="27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Times New Roman" pitchFamily="18" charset="0"/>
                </a:rPr>
                <a:t>ОБЩЕОБРАЗОВАТЕЛЬНЫЕ</a:t>
              </a: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 УЧРЕЖДЕНИЯ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353326" name="Rectangle 33"/>
            <p:cNvSpPr>
              <a:spLocks noChangeArrowheads="1"/>
            </p:cNvSpPr>
            <p:nvPr/>
          </p:nvSpPr>
          <p:spPr bwMode="auto">
            <a:xfrm rot="5400000">
              <a:off x="10760" y="4829"/>
              <a:ext cx="1348" cy="18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ru-RU" altLang="ru-RU" sz="1000" b="1" dirty="0">
                  <a:solidFill>
                    <a:srgbClr val="000000"/>
                  </a:solidFill>
                  <a:latin typeface="Arial"/>
                </a:rPr>
                <a:t>Р О Д И Т Е Л И</a:t>
              </a:r>
              <a:endParaRPr lang="ru-RU" altLang="ru-RU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3327" name="Rectangle 34"/>
            <p:cNvSpPr>
              <a:spLocks noChangeArrowheads="1"/>
            </p:cNvSpPr>
            <p:nvPr/>
          </p:nvSpPr>
          <p:spPr bwMode="auto">
            <a:xfrm rot="5400000">
              <a:off x="10444" y="4605"/>
              <a:ext cx="1440" cy="18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ru-RU" altLang="ru-RU" sz="1000" b="1" dirty="0">
                  <a:solidFill>
                    <a:srgbClr val="000000"/>
                  </a:solidFill>
                  <a:latin typeface="Arial"/>
                </a:rPr>
                <a:t>П Е Д А Г О Г И</a:t>
              </a:r>
              <a:endParaRPr lang="ru-RU" altLang="ru-RU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0864" name="Oval 35"/>
            <p:cNvSpPr>
              <a:spLocks noChangeArrowheads="1"/>
            </p:cNvSpPr>
            <p:nvPr/>
          </p:nvSpPr>
          <p:spPr bwMode="auto">
            <a:xfrm>
              <a:off x="9904" y="5865"/>
              <a:ext cx="1620" cy="72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65" name="Oval 36"/>
            <p:cNvSpPr>
              <a:spLocks noChangeArrowheads="1"/>
            </p:cNvSpPr>
            <p:nvPr/>
          </p:nvSpPr>
          <p:spPr bwMode="auto">
            <a:xfrm>
              <a:off x="5404" y="6045"/>
              <a:ext cx="1530" cy="54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66" name="Rectangle 37"/>
            <p:cNvSpPr>
              <a:spLocks noChangeArrowheads="1"/>
            </p:cNvSpPr>
            <p:nvPr/>
          </p:nvSpPr>
          <p:spPr bwMode="auto">
            <a:xfrm rot="10800000">
              <a:off x="8194" y="6405"/>
              <a:ext cx="540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67" name="Rectangle 38"/>
            <p:cNvSpPr>
              <a:spLocks noChangeArrowheads="1"/>
            </p:cNvSpPr>
            <p:nvPr/>
          </p:nvSpPr>
          <p:spPr bwMode="auto">
            <a:xfrm rot="10800000">
              <a:off x="7114" y="6315"/>
              <a:ext cx="990" cy="27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353332" name="Rectangle 39"/>
            <p:cNvSpPr>
              <a:spLocks noChangeArrowheads="1"/>
            </p:cNvSpPr>
            <p:nvPr/>
          </p:nvSpPr>
          <p:spPr bwMode="auto">
            <a:xfrm rot="5400000">
              <a:off x="10444" y="5234"/>
              <a:ext cx="2792" cy="27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latin typeface="Arial"/>
                </a:rPr>
                <a:t>У  Ч  А  Щ  И  Е  С  Я</a:t>
              </a:r>
              <a:endParaRPr lang="ru-RU" altLang="ru-RU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0869" name="Rectangle 40"/>
            <p:cNvSpPr>
              <a:spLocks noChangeArrowheads="1"/>
            </p:cNvSpPr>
            <p:nvPr/>
          </p:nvSpPr>
          <p:spPr bwMode="auto">
            <a:xfrm rot="5400000">
              <a:off x="5224" y="5325"/>
              <a:ext cx="540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1000" b="1">
                  <a:solidFill>
                    <a:srgbClr val="000000"/>
                  </a:solidFill>
                  <a:latin typeface="Times New Roman" pitchFamily="18" charset="0"/>
                </a:rPr>
                <a:t>МУЗЕИ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70" name="Rectangle 41"/>
            <p:cNvSpPr>
              <a:spLocks noChangeArrowheads="1"/>
            </p:cNvSpPr>
            <p:nvPr/>
          </p:nvSpPr>
          <p:spPr bwMode="auto">
            <a:xfrm rot="10800000">
              <a:off x="10084" y="6045"/>
              <a:ext cx="1260" cy="36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CCFF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71" name="Rectangle 42"/>
            <p:cNvSpPr>
              <a:spLocks noChangeArrowheads="1"/>
            </p:cNvSpPr>
            <p:nvPr/>
          </p:nvSpPr>
          <p:spPr bwMode="auto">
            <a:xfrm rot="10800000">
              <a:off x="5674" y="6135"/>
              <a:ext cx="990" cy="3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872" name="Line 43"/>
            <p:cNvSpPr>
              <a:spLocks noChangeShapeType="1"/>
            </p:cNvSpPr>
            <p:nvPr/>
          </p:nvSpPr>
          <p:spPr bwMode="auto">
            <a:xfrm>
              <a:off x="8014" y="397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73" name="Line 44"/>
            <p:cNvSpPr>
              <a:spLocks noChangeShapeType="1"/>
            </p:cNvSpPr>
            <p:nvPr/>
          </p:nvSpPr>
          <p:spPr bwMode="auto">
            <a:xfrm>
              <a:off x="8014" y="433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74" name="Line 45"/>
            <p:cNvSpPr>
              <a:spLocks noChangeShapeType="1"/>
            </p:cNvSpPr>
            <p:nvPr/>
          </p:nvSpPr>
          <p:spPr bwMode="auto">
            <a:xfrm>
              <a:off x="8014" y="460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75" name="Line 46"/>
            <p:cNvSpPr>
              <a:spLocks noChangeShapeType="1"/>
            </p:cNvSpPr>
            <p:nvPr/>
          </p:nvSpPr>
          <p:spPr bwMode="auto">
            <a:xfrm flipV="1">
              <a:off x="7024" y="4785"/>
              <a:ext cx="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76" name="Line 47"/>
            <p:cNvSpPr>
              <a:spLocks noChangeShapeType="1"/>
            </p:cNvSpPr>
            <p:nvPr/>
          </p:nvSpPr>
          <p:spPr bwMode="auto">
            <a:xfrm>
              <a:off x="8824" y="3975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77" name="Line 48"/>
            <p:cNvSpPr>
              <a:spLocks noChangeShapeType="1"/>
            </p:cNvSpPr>
            <p:nvPr/>
          </p:nvSpPr>
          <p:spPr bwMode="auto">
            <a:xfrm>
              <a:off x="8824" y="4335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78" name="Line 49"/>
            <p:cNvSpPr>
              <a:spLocks noChangeShapeType="1"/>
            </p:cNvSpPr>
            <p:nvPr/>
          </p:nvSpPr>
          <p:spPr bwMode="auto">
            <a:xfrm>
              <a:off x="8824" y="4605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79" name="Line 50"/>
            <p:cNvSpPr>
              <a:spLocks noChangeShapeType="1"/>
            </p:cNvSpPr>
            <p:nvPr/>
          </p:nvSpPr>
          <p:spPr bwMode="auto">
            <a:xfrm>
              <a:off x="8824" y="4965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80" name="Line 51"/>
            <p:cNvSpPr>
              <a:spLocks noChangeShapeType="1"/>
            </p:cNvSpPr>
            <p:nvPr/>
          </p:nvSpPr>
          <p:spPr bwMode="auto">
            <a:xfrm>
              <a:off x="6664" y="3255"/>
              <a:ext cx="360" cy="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81" name="Line 52"/>
            <p:cNvSpPr>
              <a:spLocks noChangeShapeType="1"/>
            </p:cNvSpPr>
            <p:nvPr/>
          </p:nvSpPr>
          <p:spPr bwMode="auto">
            <a:xfrm>
              <a:off x="7024" y="3255"/>
              <a:ext cx="1" cy="54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82" name="Line 53"/>
            <p:cNvSpPr>
              <a:spLocks noChangeShapeType="1"/>
            </p:cNvSpPr>
            <p:nvPr/>
          </p:nvSpPr>
          <p:spPr bwMode="auto">
            <a:xfrm>
              <a:off x="5314" y="3975"/>
              <a:ext cx="1260" cy="1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83" name="Line 54"/>
            <p:cNvSpPr>
              <a:spLocks noChangeShapeType="1"/>
            </p:cNvSpPr>
            <p:nvPr/>
          </p:nvSpPr>
          <p:spPr bwMode="auto">
            <a:xfrm>
              <a:off x="8284" y="5325"/>
              <a:ext cx="279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84" name="Line 55"/>
            <p:cNvSpPr>
              <a:spLocks noChangeShapeType="1"/>
            </p:cNvSpPr>
            <p:nvPr/>
          </p:nvSpPr>
          <p:spPr bwMode="auto">
            <a:xfrm>
              <a:off x="9454" y="6045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85" name="Line 56"/>
            <p:cNvSpPr>
              <a:spLocks noChangeShapeType="1"/>
            </p:cNvSpPr>
            <p:nvPr/>
          </p:nvSpPr>
          <p:spPr bwMode="auto">
            <a:xfrm>
              <a:off x="8734" y="3525"/>
              <a:ext cx="126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86" name="Line 57"/>
            <p:cNvSpPr>
              <a:spLocks noChangeShapeType="1"/>
            </p:cNvSpPr>
            <p:nvPr/>
          </p:nvSpPr>
          <p:spPr bwMode="auto">
            <a:xfrm>
              <a:off x="8734" y="3705"/>
              <a:ext cx="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87" name="Line 58"/>
            <p:cNvSpPr>
              <a:spLocks noChangeShapeType="1"/>
            </p:cNvSpPr>
            <p:nvPr/>
          </p:nvSpPr>
          <p:spPr bwMode="auto">
            <a:xfrm>
              <a:off x="8194" y="3435"/>
              <a:ext cx="180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88" name="Line 59"/>
            <p:cNvSpPr>
              <a:spLocks noChangeShapeType="1"/>
            </p:cNvSpPr>
            <p:nvPr/>
          </p:nvSpPr>
          <p:spPr bwMode="auto">
            <a:xfrm flipV="1">
              <a:off x="5674" y="5865"/>
              <a:ext cx="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5610" name="Line 60"/>
            <p:cNvSpPr>
              <a:spLocks noChangeShapeType="1"/>
            </p:cNvSpPr>
            <p:nvPr/>
          </p:nvSpPr>
          <p:spPr bwMode="auto">
            <a:xfrm flipH="1">
              <a:off x="9544" y="3165"/>
              <a:ext cx="269" cy="91"/>
            </a:xfrm>
            <a:prstGeom prst="line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90" name="Line 61"/>
            <p:cNvSpPr>
              <a:spLocks noChangeShapeType="1"/>
            </p:cNvSpPr>
            <p:nvPr/>
          </p:nvSpPr>
          <p:spPr bwMode="auto">
            <a:xfrm>
              <a:off x="8284" y="2715"/>
              <a:ext cx="1" cy="36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91" name="Line 62"/>
            <p:cNvSpPr>
              <a:spLocks noChangeShapeType="1"/>
            </p:cNvSpPr>
            <p:nvPr/>
          </p:nvSpPr>
          <p:spPr bwMode="auto">
            <a:xfrm flipV="1">
              <a:off x="8464" y="2715"/>
              <a:ext cx="1" cy="360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92" name="Line 63"/>
            <p:cNvSpPr>
              <a:spLocks noChangeShapeType="1"/>
            </p:cNvSpPr>
            <p:nvPr/>
          </p:nvSpPr>
          <p:spPr bwMode="auto">
            <a:xfrm flipH="1">
              <a:off x="5764" y="2625"/>
              <a:ext cx="72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93" name="Line 64"/>
            <p:cNvSpPr>
              <a:spLocks noChangeShapeType="1"/>
            </p:cNvSpPr>
            <p:nvPr/>
          </p:nvSpPr>
          <p:spPr bwMode="auto">
            <a:xfrm>
              <a:off x="10984" y="2625"/>
              <a:ext cx="27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94" name="Line 65"/>
            <p:cNvSpPr>
              <a:spLocks noChangeShapeType="1"/>
            </p:cNvSpPr>
            <p:nvPr/>
          </p:nvSpPr>
          <p:spPr bwMode="auto">
            <a:xfrm>
              <a:off x="7384" y="6045"/>
              <a:ext cx="1" cy="270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95" name="Line 66"/>
            <p:cNvSpPr>
              <a:spLocks noChangeShapeType="1"/>
            </p:cNvSpPr>
            <p:nvPr/>
          </p:nvSpPr>
          <p:spPr bwMode="auto">
            <a:xfrm flipV="1">
              <a:off x="7744" y="6135"/>
              <a:ext cx="1" cy="180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96" name="Line 67"/>
            <p:cNvSpPr>
              <a:spLocks noChangeShapeType="1"/>
            </p:cNvSpPr>
            <p:nvPr/>
          </p:nvSpPr>
          <p:spPr bwMode="auto">
            <a:xfrm>
              <a:off x="9634" y="6585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97" name="Line 68"/>
            <p:cNvSpPr>
              <a:spLocks noChangeShapeType="1"/>
            </p:cNvSpPr>
            <p:nvPr/>
          </p:nvSpPr>
          <p:spPr bwMode="auto">
            <a:xfrm>
              <a:off x="5044" y="487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98" name="Line 69"/>
            <p:cNvSpPr>
              <a:spLocks noChangeShapeType="1"/>
            </p:cNvSpPr>
            <p:nvPr/>
          </p:nvSpPr>
          <p:spPr bwMode="auto">
            <a:xfrm flipH="1">
              <a:off x="5044" y="496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899" name="Line 70"/>
            <p:cNvSpPr>
              <a:spLocks noChangeShapeType="1"/>
            </p:cNvSpPr>
            <p:nvPr/>
          </p:nvSpPr>
          <p:spPr bwMode="auto">
            <a:xfrm>
              <a:off x="6844" y="5145"/>
              <a:ext cx="1" cy="10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00" name="Line 71"/>
            <p:cNvSpPr>
              <a:spLocks noChangeShapeType="1"/>
            </p:cNvSpPr>
            <p:nvPr/>
          </p:nvSpPr>
          <p:spPr bwMode="auto">
            <a:xfrm>
              <a:off x="9634" y="5775"/>
              <a:ext cx="1" cy="36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01" name="Line 72"/>
            <p:cNvSpPr>
              <a:spLocks noChangeShapeType="1"/>
            </p:cNvSpPr>
            <p:nvPr/>
          </p:nvSpPr>
          <p:spPr bwMode="auto">
            <a:xfrm>
              <a:off x="9634" y="6135"/>
              <a:ext cx="270" cy="9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02" name="Line 73"/>
            <p:cNvSpPr>
              <a:spLocks noChangeShapeType="1"/>
            </p:cNvSpPr>
            <p:nvPr/>
          </p:nvSpPr>
          <p:spPr bwMode="auto">
            <a:xfrm>
              <a:off x="8464" y="4335"/>
              <a:ext cx="1" cy="18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03" name="Line 74"/>
            <p:cNvSpPr>
              <a:spLocks noChangeShapeType="1"/>
            </p:cNvSpPr>
            <p:nvPr/>
          </p:nvSpPr>
          <p:spPr bwMode="auto">
            <a:xfrm>
              <a:off x="5494" y="2985"/>
              <a:ext cx="0" cy="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04" name="Line 75"/>
            <p:cNvSpPr>
              <a:spLocks noChangeShapeType="1"/>
            </p:cNvSpPr>
            <p:nvPr/>
          </p:nvSpPr>
          <p:spPr bwMode="auto">
            <a:xfrm>
              <a:off x="11614" y="2985"/>
              <a:ext cx="1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05" name="Line 76"/>
            <p:cNvSpPr>
              <a:spLocks noChangeShapeType="1"/>
            </p:cNvSpPr>
            <p:nvPr/>
          </p:nvSpPr>
          <p:spPr bwMode="auto">
            <a:xfrm>
              <a:off x="5944" y="4335"/>
              <a:ext cx="36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06" name="Line 77"/>
            <p:cNvSpPr>
              <a:spLocks noChangeShapeType="1"/>
            </p:cNvSpPr>
            <p:nvPr/>
          </p:nvSpPr>
          <p:spPr bwMode="auto">
            <a:xfrm flipH="1">
              <a:off x="6844" y="6675"/>
              <a:ext cx="486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07" name="Line 78"/>
            <p:cNvSpPr>
              <a:spLocks noChangeShapeType="1"/>
            </p:cNvSpPr>
            <p:nvPr/>
          </p:nvSpPr>
          <p:spPr bwMode="auto">
            <a:xfrm flipH="1" flipV="1">
              <a:off x="6664" y="6495"/>
              <a:ext cx="18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08" name="Line 79"/>
            <p:cNvSpPr>
              <a:spLocks noChangeShapeType="1"/>
            </p:cNvSpPr>
            <p:nvPr/>
          </p:nvSpPr>
          <p:spPr bwMode="auto">
            <a:xfrm>
              <a:off x="5584" y="4155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09" name="Line 80"/>
            <p:cNvSpPr>
              <a:spLocks noChangeShapeType="1"/>
            </p:cNvSpPr>
            <p:nvPr/>
          </p:nvSpPr>
          <p:spPr bwMode="auto">
            <a:xfrm>
              <a:off x="5584" y="4245"/>
              <a:ext cx="72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10" name="Rectangle 81"/>
            <p:cNvSpPr>
              <a:spLocks noChangeArrowheads="1"/>
            </p:cNvSpPr>
            <p:nvPr/>
          </p:nvSpPr>
          <p:spPr bwMode="auto">
            <a:xfrm rot="-5400000">
              <a:off x="5009" y="4390"/>
              <a:ext cx="969" cy="18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1000" b="1">
                  <a:solidFill>
                    <a:srgbClr val="000000"/>
                  </a:solidFill>
                  <a:latin typeface="Times New Roman" pitchFamily="18" charset="0"/>
                </a:rPr>
                <a:t>БИБЛИОТЕКИ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911" name="Rectangle 82"/>
            <p:cNvSpPr>
              <a:spLocks noChangeArrowheads="1"/>
            </p:cNvSpPr>
            <p:nvPr/>
          </p:nvSpPr>
          <p:spPr bwMode="auto">
            <a:xfrm rot="-5400000">
              <a:off x="4234" y="4785"/>
              <a:ext cx="1980" cy="1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1000" b="1">
                  <a:solidFill>
                    <a:srgbClr val="000000"/>
                  </a:solidFill>
                  <a:latin typeface="Times New Roman" pitchFamily="18" charset="0"/>
                </a:rPr>
                <a:t>ВЫСШИЕ УЧЕБНЫЕ ЗАВЕДЕНИЯ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912" name="Line 83"/>
            <p:cNvSpPr>
              <a:spLocks noChangeShapeType="1"/>
            </p:cNvSpPr>
            <p:nvPr/>
          </p:nvSpPr>
          <p:spPr bwMode="auto">
            <a:xfrm>
              <a:off x="8734" y="3525"/>
              <a:ext cx="1" cy="27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13" name="Line 84"/>
            <p:cNvSpPr>
              <a:spLocks noChangeShapeType="1"/>
            </p:cNvSpPr>
            <p:nvPr/>
          </p:nvSpPr>
          <p:spPr bwMode="auto">
            <a:xfrm>
              <a:off x="9994" y="3525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14" name="Line 85"/>
            <p:cNvSpPr>
              <a:spLocks noChangeShapeType="1"/>
            </p:cNvSpPr>
            <p:nvPr/>
          </p:nvSpPr>
          <p:spPr bwMode="auto">
            <a:xfrm>
              <a:off x="11164" y="3795"/>
              <a:ext cx="1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15" name="Line 86"/>
            <p:cNvSpPr>
              <a:spLocks noChangeShapeType="1"/>
            </p:cNvSpPr>
            <p:nvPr/>
          </p:nvSpPr>
          <p:spPr bwMode="auto">
            <a:xfrm>
              <a:off x="11794" y="3795"/>
              <a:ext cx="1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5637" name="Rectangle 87"/>
            <p:cNvSpPr>
              <a:spLocks noChangeArrowheads="1"/>
            </p:cNvSpPr>
            <p:nvPr/>
          </p:nvSpPr>
          <p:spPr bwMode="auto">
            <a:xfrm>
              <a:off x="9993" y="3074"/>
              <a:ext cx="1529" cy="18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00" b="1" dirty="0">
                  <a:solidFill>
                    <a:srgbClr val="000000"/>
                  </a:solidFill>
                  <a:latin typeface="Times New Roman" pitchFamily="18" charset="0"/>
                  <a:cs typeface="Arial"/>
                </a:rPr>
                <a:t>НАУЧНЫЕ   ЦЕНТРЫ</a:t>
              </a:r>
              <a:endParaRPr lang="ru-RU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17" name="Rectangle 88"/>
            <p:cNvSpPr>
              <a:spLocks noChangeArrowheads="1"/>
            </p:cNvSpPr>
            <p:nvPr/>
          </p:nvSpPr>
          <p:spPr bwMode="auto">
            <a:xfrm>
              <a:off x="8824" y="6315"/>
              <a:ext cx="990" cy="270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900" b="1">
                  <a:solidFill>
                    <a:srgbClr val="000000"/>
                  </a:solidFill>
                  <a:latin typeface="Times New Roman" pitchFamily="18" charset="0"/>
                </a:rPr>
                <a:t>МЕТОДИЧЕСКИЕ ЦЕНТРЫ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918" name="Line 89"/>
            <p:cNvSpPr>
              <a:spLocks noChangeShapeType="1"/>
            </p:cNvSpPr>
            <p:nvPr/>
          </p:nvSpPr>
          <p:spPr bwMode="auto">
            <a:xfrm>
              <a:off x="8464" y="4335"/>
              <a:ext cx="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19" name="Line 90"/>
            <p:cNvSpPr>
              <a:spLocks noChangeShapeType="1"/>
            </p:cNvSpPr>
            <p:nvPr/>
          </p:nvSpPr>
          <p:spPr bwMode="auto">
            <a:xfrm>
              <a:off x="8464" y="622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20" name="Line 91"/>
            <p:cNvSpPr>
              <a:spLocks noChangeShapeType="1"/>
            </p:cNvSpPr>
            <p:nvPr/>
          </p:nvSpPr>
          <p:spPr bwMode="auto">
            <a:xfrm flipV="1">
              <a:off x="9004" y="5955"/>
              <a:ext cx="1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21" name="Line 92"/>
            <p:cNvSpPr>
              <a:spLocks noChangeShapeType="1"/>
            </p:cNvSpPr>
            <p:nvPr/>
          </p:nvSpPr>
          <p:spPr bwMode="auto">
            <a:xfrm flipH="1">
              <a:off x="7834" y="5955"/>
              <a:ext cx="14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22" name="Line 93"/>
            <p:cNvSpPr>
              <a:spLocks noChangeShapeType="1"/>
            </p:cNvSpPr>
            <p:nvPr/>
          </p:nvSpPr>
          <p:spPr bwMode="auto">
            <a:xfrm flipV="1">
              <a:off x="7834" y="577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23" name="Line 94"/>
            <p:cNvSpPr>
              <a:spLocks noChangeShapeType="1"/>
            </p:cNvSpPr>
            <p:nvPr/>
          </p:nvSpPr>
          <p:spPr bwMode="auto">
            <a:xfrm flipV="1">
              <a:off x="9274" y="577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24" name="Line 95"/>
            <p:cNvSpPr>
              <a:spLocks noChangeShapeType="1"/>
            </p:cNvSpPr>
            <p:nvPr/>
          </p:nvSpPr>
          <p:spPr bwMode="auto">
            <a:xfrm flipH="1">
              <a:off x="6664" y="3165"/>
              <a:ext cx="540" cy="1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25" name="Line 96"/>
            <p:cNvSpPr>
              <a:spLocks noChangeShapeType="1"/>
            </p:cNvSpPr>
            <p:nvPr/>
          </p:nvSpPr>
          <p:spPr bwMode="auto">
            <a:xfrm flipH="1">
              <a:off x="11524" y="6225"/>
              <a:ext cx="180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26" name="Line 97"/>
            <p:cNvSpPr>
              <a:spLocks noChangeShapeType="1"/>
            </p:cNvSpPr>
            <p:nvPr/>
          </p:nvSpPr>
          <p:spPr bwMode="auto">
            <a:xfrm flipH="1">
              <a:off x="10084" y="5505"/>
              <a:ext cx="126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27" name="Line 98"/>
            <p:cNvSpPr>
              <a:spLocks noChangeShapeType="1"/>
            </p:cNvSpPr>
            <p:nvPr/>
          </p:nvSpPr>
          <p:spPr bwMode="auto">
            <a:xfrm flipH="1">
              <a:off x="10084" y="5685"/>
              <a:ext cx="162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28" name="Line 99"/>
            <p:cNvSpPr>
              <a:spLocks noChangeShapeType="1"/>
            </p:cNvSpPr>
            <p:nvPr/>
          </p:nvSpPr>
          <p:spPr bwMode="auto">
            <a:xfrm>
              <a:off x="11254" y="4155"/>
              <a:ext cx="45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29" name="Line 100"/>
            <p:cNvSpPr>
              <a:spLocks noChangeShapeType="1"/>
            </p:cNvSpPr>
            <p:nvPr/>
          </p:nvSpPr>
          <p:spPr bwMode="auto">
            <a:xfrm>
              <a:off x="11254" y="4425"/>
              <a:ext cx="9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30" name="Line 101"/>
            <p:cNvSpPr>
              <a:spLocks noChangeShapeType="1"/>
            </p:cNvSpPr>
            <p:nvPr/>
          </p:nvSpPr>
          <p:spPr bwMode="auto">
            <a:xfrm>
              <a:off x="11524" y="4875"/>
              <a:ext cx="18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31" name="Line 102"/>
            <p:cNvSpPr>
              <a:spLocks noChangeShapeType="1"/>
            </p:cNvSpPr>
            <p:nvPr/>
          </p:nvSpPr>
          <p:spPr bwMode="auto">
            <a:xfrm>
              <a:off x="9994" y="3435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32" name="Line 103"/>
            <p:cNvSpPr>
              <a:spLocks noChangeShapeType="1"/>
            </p:cNvSpPr>
            <p:nvPr/>
          </p:nvSpPr>
          <p:spPr bwMode="auto">
            <a:xfrm>
              <a:off x="8194" y="3435"/>
              <a:ext cx="0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33" name="Line 104"/>
            <p:cNvSpPr>
              <a:spLocks noChangeShapeType="1"/>
            </p:cNvSpPr>
            <p:nvPr/>
          </p:nvSpPr>
          <p:spPr bwMode="auto">
            <a:xfrm flipV="1">
              <a:off x="5944" y="4335"/>
              <a:ext cx="1" cy="9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34" name="Line 105"/>
            <p:cNvSpPr>
              <a:spLocks noChangeShapeType="1"/>
            </p:cNvSpPr>
            <p:nvPr/>
          </p:nvSpPr>
          <p:spPr bwMode="auto">
            <a:xfrm>
              <a:off x="5764" y="3525"/>
              <a:ext cx="1" cy="261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35" name="Line 106"/>
            <p:cNvSpPr>
              <a:spLocks noChangeShapeType="1"/>
            </p:cNvSpPr>
            <p:nvPr/>
          </p:nvSpPr>
          <p:spPr bwMode="auto">
            <a:xfrm>
              <a:off x="5674" y="3525"/>
              <a:ext cx="1" cy="252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36" name="Line 107"/>
            <p:cNvSpPr>
              <a:spLocks noChangeShapeType="1"/>
            </p:cNvSpPr>
            <p:nvPr/>
          </p:nvSpPr>
          <p:spPr bwMode="auto">
            <a:xfrm flipH="1">
              <a:off x="5314" y="6045"/>
              <a:ext cx="360" cy="1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37" name="Line 108"/>
            <p:cNvSpPr>
              <a:spLocks noChangeShapeType="1"/>
            </p:cNvSpPr>
            <p:nvPr/>
          </p:nvSpPr>
          <p:spPr bwMode="auto">
            <a:xfrm>
              <a:off x="5314" y="6045"/>
              <a:ext cx="26" cy="836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38" name="Line 109"/>
            <p:cNvSpPr>
              <a:spLocks noChangeShapeType="1"/>
            </p:cNvSpPr>
            <p:nvPr/>
          </p:nvSpPr>
          <p:spPr bwMode="auto">
            <a:xfrm>
              <a:off x="5044" y="3795"/>
              <a:ext cx="45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39" name="Line 110"/>
            <p:cNvSpPr>
              <a:spLocks noChangeShapeType="1"/>
            </p:cNvSpPr>
            <p:nvPr/>
          </p:nvSpPr>
          <p:spPr bwMode="auto">
            <a:xfrm>
              <a:off x="5494" y="3795"/>
              <a:ext cx="0" cy="9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40" name="Line 111"/>
            <p:cNvSpPr>
              <a:spLocks noChangeShapeType="1"/>
            </p:cNvSpPr>
            <p:nvPr/>
          </p:nvSpPr>
          <p:spPr bwMode="auto">
            <a:xfrm>
              <a:off x="5494" y="3885"/>
              <a:ext cx="1080" cy="1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41" name="Oval 112"/>
            <p:cNvSpPr>
              <a:spLocks noChangeArrowheads="1"/>
            </p:cNvSpPr>
            <p:nvPr/>
          </p:nvSpPr>
          <p:spPr bwMode="auto">
            <a:xfrm>
              <a:off x="5797" y="5595"/>
              <a:ext cx="945" cy="36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ru-RU" altLang="ru-RU" sz="800" b="1">
                  <a:solidFill>
                    <a:srgbClr val="000000"/>
                  </a:solidFill>
                  <a:latin typeface="Times New Roman" pitchFamily="18" charset="0"/>
                </a:rPr>
                <a:t>ПРАКТИКА</a:t>
              </a:r>
              <a:endParaRPr lang="ru-RU" altLang="ru-RU" sz="1800">
                <a:solidFill>
                  <a:srgbClr val="000000"/>
                </a:solidFill>
              </a:endParaRPr>
            </a:p>
          </p:txBody>
        </p:sp>
        <p:sp>
          <p:nvSpPr>
            <p:cNvPr id="290942" name="Line 113"/>
            <p:cNvSpPr>
              <a:spLocks noChangeShapeType="1"/>
            </p:cNvSpPr>
            <p:nvPr/>
          </p:nvSpPr>
          <p:spPr bwMode="auto">
            <a:xfrm flipV="1">
              <a:off x="7024" y="6135"/>
              <a:ext cx="1" cy="5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43" name="Line 114"/>
            <p:cNvSpPr>
              <a:spLocks noChangeShapeType="1"/>
            </p:cNvSpPr>
            <p:nvPr/>
          </p:nvSpPr>
          <p:spPr bwMode="auto">
            <a:xfrm flipH="1" flipV="1">
              <a:off x="6574" y="5865"/>
              <a:ext cx="450" cy="27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44" name="Line 115"/>
            <p:cNvSpPr>
              <a:spLocks noChangeShapeType="1"/>
            </p:cNvSpPr>
            <p:nvPr/>
          </p:nvSpPr>
          <p:spPr bwMode="auto">
            <a:xfrm>
              <a:off x="5854" y="3525"/>
              <a:ext cx="1" cy="198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45" name="Line 116"/>
            <p:cNvSpPr>
              <a:spLocks noChangeShapeType="1"/>
            </p:cNvSpPr>
            <p:nvPr/>
          </p:nvSpPr>
          <p:spPr bwMode="auto">
            <a:xfrm>
              <a:off x="5854" y="5505"/>
              <a:ext cx="90" cy="18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46" name="Line 117"/>
            <p:cNvSpPr>
              <a:spLocks noChangeShapeType="1"/>
            </p:cNvSpPr>
            <p:nvPr/>
          </p:nvSpPr>
          <p:spPr bwMode="auto">
            <a:xfrm>
              <a:off x="5044" y="5955"/>
              <a:ext cx="810" cy="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47" name="Line 118"/>
            <p:cNvSpPr>
              <a:spLocks noChangeShapeType="1"/>
            </p:cNvSpPr>
            <p:nvPr/>
          </p:nvSpPr>
          <p:spPr bwMode="auto">
            <a:xfrm flipV="1">
              <a:off x="5854" y="5865"/>
              <a:ext cx="90" cy="9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48" name="Line 119"/>
            <p:cNvSpPr>
              <a:spLocks noChangeShapeType="1"/>
            </p:cNvSpPr>
            <p:nvPr/>
          </p:nvSpPr>
          <p:spPr bwMode="auto">
            <a:xfrm flipH="1">
              <a:off x="5044" y="3705"/>
              <a:ext cx="1260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49" name="Line 120"/>
            <p:cNvSpPr>
              <a:spLocks noChangeShapeType="1"/>
            </p:cNvSpPr>
            <p:nvPr/>
          </p:nvSpPr>
          <p:spPr bwMode="auto">
            <a:xfrm>
              <a:off x="5314" y="5775"/>
              <a:ext cx="540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50" name="Line 121"/>
            <p:cNvSpPr>
              <a:spLocks noChangeShapeType="1"/>
            </p:cNvSpPr>
            <p:nvPr/>
          </p:nvSpPr>
          <p:spPr bwMode="auto">
            <a:xfrm>
              <a:off x="5224" y="5865"/>
              <a:ext cx="1" cy="27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51" name="Line 122"/>
            <p:cNvSpPr>
              <a:spLocks noChangeShapeType="1"/>
            </p:cNvSpPr>
            <p:nvPr/>
          </p:nvSpPr>
          <p:spPr bwMode="auto">
            <a:xfrm>
              <a:off x="5224" y="6135"/>
              <a:ext cx="270" cy="9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52" name="Line 123"/>
            <p:cNvSpPr>
              <a:spLocks noChangeShapeType="1"/>
            </p:cNvSpPr>
            <p:nvPr/>
          </p:nvSpPr>
          <p:spPr bwMode="auto">
            <a:xfrm flipV="1">
              <a:off x="5404" y="6495"/>
              <a:ext cx="180" cy="9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53" name="Line 124"/>
            <p:cNvSpPr>
              <a:spLocks noChangeShapeType="1"/>
            </p:cNvSpPr>
            <p:nvPr/>
          </p:nvSpPr>
          <p:spPr bwMode="auto">
            <a:xfrm>
              <a:off x="6304" y="3705"/>
              <a:ext cx="180" cy="9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54" name="Line 125"/>
            <p:cNvSpPr>
              <a:spLocks noChangeShapeType="1"/>
            </p:cNvSpPr>
            <p:nvPr/>
          </p:nvSpPr>
          <p:spPr bwMode="auto">
            <a:xfrm>
              <a:off x="7204" y="3165"/>
              <a:ext cx="180" cy="90"/>
            </a:xfrm>
            <a:prstGeom prst="line">
              <a:avLst/>
            </a:prstGeom>
            <a:noFill/>
            <a:ln w="57150">
              <a:solidFill>
                <a:srgbClr val="3399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55" name="Line 126"/>
            <p:cNvSpPr>
              <a:spLocks noChangeShapeType="1"/>
            </p:cNvSpPr>
            <p:nvPr/>
          </p:nvSpPr>
          <p:spPr bwMode="auto">
            <a:xfrm flipV="1">
              <a:off x="5224" y="3525"/>
              <a:ext cx="1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56" name="Line 127"/>
            <p:cNvSpPr>
              <a:spLocks noChangeShapeType="1"/>
            </p:cNvSpPr>
            <p:nvPr/>
          </p:nvSpPr>
          <p:spPr bwMode="auto">
            <a:xfrm>
              <a:off x="5224" y="370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57" name="Line 128"/>
            <p:cNvSpPr>
              <a:spLocks noChangeShapeType="1"/>
            </p:cNvSpPr>
            <p:nvPr/>
          </p:nvSpPr>
          <p:spPr bwMode="auto">
            <a:xfrm flipV="1">
              <a:off x="4954" y="3525"/>
              <a:ext cx="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58" name="Line 129"/>
            <p:cNvSpPr>
              <a:spLocks noChangeShapeType="1"/>
            </p:cNvSpPr>
            <p:nvPr/>
          </p:nvSpPr>
          <p:spPr bwMode="auto">
            <a:xfrm>
              <a:off x="4954" y="3615"/>
              <a:ext cx="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59" name="Line 130"/>
            <p:cNvSpPr>
              <a:spLocks noChangeShapeType="1"/>
            </p:cNvSpPr>
            <p:nvPr/>
          </p:nvSpPr>
          <p:spPr bwMode="auto">
            <a:xfrm>
              <a:off x="4954" y="3615"/>
              <a:ext cx="0" cy="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5681" name="Line 131"/>
            <p:cNvSpPr>
              <a:spLocks noChangeShapeType="1"/>
            </p:cNvSpPr>
            <p:nvPr/>
          </p:nvSpPr>
          <p:spPr bwMode="auto">
            <a:xfrm>
              <a:off x="9814" y="3165"/>
              <a:ext cx="180" cy="0"/>
            </a:xfrm>
            <a:prstGeom prst="line">
              <a:avLst/>
            </a:pr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61" name="Line 132"/>
            <p:cNvSpPr>
              <a:spLocks noChangeShapeType="1"/>
            </p:cNvSpPr>
            <p:nvPr/>
          </p:nvSpPr>
          <p:spPr bwMode="auto">
            <a:xfrm flipH="1">
              <a:off x="5044" y="6585"/>
              <a:ext cx="36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62" name="Line 133"/>
            <p:cNvSpPr>
              <a:spLocks noChangeShapeType="1"/>
            </p:cNvSpPr>
            <p:nvPr/>
          </p:nvSpPr>
          <p:spPr bwMode="auto">
            <a:xfrm flipH="1">
              <a:off x="5314" y="5055"/>
              <a:ext cx="63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63" name="Line 134"/>
            <p:cNvSpPr>
              <a:spLocks noChangeShapeType="1"/>
            </p:cNvSpPr>
            <p:nvPr/>
          </p:nvSpPr>
          <p:spPr bwMode="auto">
            <a:xfrm flipV="1">
              <a:off x="5944" y="5055"/>
              <a:ext cx="270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64" name="Line 135"/>
            <p:cNvSpPr>
              <a:spLocks noChangeShapeType="1"/>
            </p:cNvSpPr>
            <p:nvPr/>
          </p:nvSpPr>
          <p:spPr bwMode="auto">
            <a:xfrm flipH="1">
              <a:off x="5584" y="5325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65" name="Line 136"/>
            <p:cNvSpPr>
              <a:spLocks noChangeShapeType="1"/>
            </p:cNvSpPr>
            <p:nvPr/>
          </p:nvSpPr>
          <p:spPr bwMode="auto">
            <a:xfrm>
              <a:off x="5764" y="262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66" name="Line 137"/>
            <p:cNvSpPr>
              <a:spLocks noChangeShapeType="1"/>
            </p:cNvSpPr>
            <p:nvPr/>
          </p:nvSpPr>
          <p:spPr bwMode="auto">
            <a:xfrm>
              <a:off x="7474" y="2715"/>
              <a:ext cx="0" cy="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67" name="Line 138"/>
            <p:cNvSpPr>
              <a:spLocks noChangeShapeType="1"/>
            </p:cNvSpPr>
            <p:nvPr/>
          </p:nvSpPr>
          <p:spPr bwMode="auto">
            <a:xfrm>
              <a:off x="9634" y="2715"/>
              <a:ext cx="0" cy="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68" name="Line 139"/>
            <p:cNvSpPr>
              <a:spLocks noChangeShapeType="1"/>
            </p:cNvSpPr>
            <p:nvPr/>
          </p:nvSpPr>
          <p:spPr bwMode="auto">
            <a:xfrm>
              <a:off x="11254" y="2625"/>
              <a:ext cx="0" cy="1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90969" name="Line 140"/>
            <p:cNvSpPr>
              <a:spLocks noChangeShapeType="1"/>
            </p:cNvSpPr>
            <p:nvPr/>
          </p:nvSpPr>
          <p:spPr bwMode="auto">
            <a:xfrm>
              <a:off x="10894" y="3795"/>
              <a:ext cx="1" cy="207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90821" name="Line 141"/>
          <p:cNvSpPr>
            <a:spLocks noChangeShapeType="1"/>
          </p:cNvSpPr>
          <p:nvPr/>
        </p:nvSpPr>
        <p:spPr bwMode="auto">
          <a:xfrm flipV="1">
            <a:off x="2495551" y="6308725"/>
            <a:ext cx="6264275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0822" name="Line 142"/>
          <p:cNvSpPr>
            <a:spLocks noChangeShapeType="1"/>
          </p:cNvSpPr>
          <p:nvPr/>
        </p:nvSpPr>
        <p:spPr bwMode="auto">
          <a:xfrm flipV="1">
            <a:off x="8759825" y="5949951"/>
            <a:ext cx="215900" cy="35877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0823" name="Line 143"/>
          <p:cNvSpPr>
            <a:spLocks noChangeShapeType="1"/>
          </p:cNvSpPr>
          <p:nvPr/>
        </p:nvSpPr>
        <p:spPr bwMode="auto">
          <a:xfrm>
            <a:off x="2279650" y="63087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0824" name="Rectangle 145"/>
          <p:cNvSpPr>
            <a:spLocks noChangeArrowheads="1"/>
          </p:cNvSpPr>
          <p:nvPr/>
        </p:nvSpPr>
        <p:spPr bwMode="auto">
          <a:xfrm>
            <a:off x="1703388" y="6453188"/>
            <a:ext cx="8964612" cy="4048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90825" name="Rectangle 147"/>
          <p:cNvSpPr>
            <a:spLocks noChangeArrowheads="1"/>
          </p:cNvSpPr>
          <p:nvPr/>
        </p:nvSpPr>
        <p:spPr bwMode="auto">
          <a:xfrm>
            <a:off x="10560050" y="836614"/>
            <a:ext cx="107950" cy="57610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90826" name="Rectangle 149"/>
          <p:cNvSpPr>
            <a:spLocks noChangeArrowheads="1"/>
          </p:cNvSpPr>
          <p:nvPr/>
        </p:nvSpPr>
        <p:spPr bwMode="auto">
          <a:xfrm>
            <a:off x="2855913" y="5445126"/>
            <a:ext cx="1223962" cy="3603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</a:rPr>
              <a:t>Конкурсы и олимпиады</a:t>
            </a:r>
          </a:p>
        </p:txBody>
      </p:sp>
      <p:sp>
        <p:nvSpPr>
          <p:cNvPr id="290827" name="Rectangle 150"/>
          <p:cNvSpPr>
            <a:spLocks noChangeArrowheads="1"/>
          </p:cNvSpPr>
          <p:nvPr/>
        </p:nvSpPr>
        <p:spPr bwMode="auto">
          <a:xfrm>
            <a:off x="4656139" y="5661025"/>
            <a:ext cx="1152525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</a:rPr>
              <a:t>Общественные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900" b="1">
                <a:solidFill>
                  <a:srgbClr val="000000"/>
                </a:solidFill>
              </a:rPr>
              <a:t>организации</a:t>
            </a:r>
          </a:p>
        </p:txBody>
      </p:sp>
      <p:sp>
        <p:nvSpPr>
          <p:cNvPr id="65548" name="Rectangle 151"/>
          <p:cNvSpPr>
            <a:spLocks noChangeArrowheads="1"/>
          </p:cNvSpPr>
          <p:nvPr/>
        </p:nvSpPr>
        <p:spPr bwMode="auto">
          <a:xfrm>
            <a:off x="5951539" y="5661026"/>
            <a:ext cx="649287" cy="288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СМИ</a:t>
            </a:r>
          </a:p>
        </p:txBody>
      </p:sp>
      <p:sp>
        <p:nvSpPr>
          <p:cNvPr id="290829" name="Rectangle 152"/>
          <p:cNvSpPr>
            <a:spLocks noChangeArrowheads="1"/>
          </p:cNvSpPr>
          <p:nvPr/>
        </p:nvSpPr>
        <p:spPr bwMode="auto">
          <a:xfrm>
            <a:off x="8183564" y="5300664"/>
            <a:ext cx="1563687" cy="433387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CCFF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</a:rPr>
              <a:t>Профориентационные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</a:rPr>
              <a:t>лагеря</a:t>
            </a:r>
          </a:p>
        </p:txBody>
      </p:sp>
      <p:sp>
        <p:nvSpPr>
          <p:cNvPr id="290830" name="Rectangle 155"/>
          <p:cNvSpPr>
            <a:spLocks noChangeArrowheads="1"/>
          </p:cNvSpPr>
          <p:nvPr/>
        </p:nvSpPr>
        <p:spPr bwMode="auto">
          <a:xfrm>
            <a:off x="8975725" y="1412875"/>
            <a:ext cx="1512888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</a:rPr>
              <a:t>Образованием</a:t>
            </a:r>
          </a:p>
        </p:txBody>
      </p:sp>
      <p:sp>
        <p:nvSpPr>
          <p:cNvPr id="290831" name="Rectangle 156"/>
          <p:cNvSpPr>
            <a:spLocks noChangeArrowheads="1"/>
          </p:cNvSpPr>
          <p:nvPr/>
        </p:nvSpPr>
        <p:spPr bwMode="auto">
          <a:xfrm>
            <a:off x="6456364" y="1412875"/>
            <a:ext cx="2376487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</a:rPr>
              <a:t>Молодёжной политикой</a:t>
            </a:r>
          </a:p>
        </p:txBody>
      </p:sp>
      <p:sp>
        <p:nvSpPr>
          <p:cNvPr id="290832" name="Rectangle 157"/>
          <p:cNvSpPr>
            <a:spLocks noChangeArrowheads="1"/>
          </p:cNvSpPr>
          <p:nvPr/>
        </p:nvSpPr>
        <p:spPr bwMode="auto">
          <a:xfrm>
            <a:off x="4511676" y="1412875"/>
            <a:ext cx="1419225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</a:rPr>
              <a:t>Территориями</a:t>
            </a:r>
          </a:p>
        </p:txBody>
      </p:sp>
      <p:sp>
        <p:nvSpPr>
          <p:cNvPr id="290833" name="Rectangle 158"/>
          <p:cNvSpPr>
            <a:spLocks noChangeArrowheads="1"/>
          </p:cNvSpPr>
          <p:nvPr/>
        </p:nvSpPr>
        <p:spPr bwMode="auto">
          <a:xfrm>
            <a:off x="1919288" y="1412875"/>
            <a:ext cx="2520950" cy="2159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</a:rPr>
              <a:t>Предприятиями и учреждениями</a:t>
            </a:r>
          </a:p>
        </p:txBody>
      </p:sp>
      <p:sp>
        <p:nvSpPr>
          <p:cNvPr id="65554" name="Rectangle 159"/>
          <p:cNvSpPr>
            <a:spLocks noChangeArrowheads="1"/>
          </p:cNvSpPr>
          <p:nvPr/>
        </p:nvSpPr>
        <p:spPr bwMode="auto">
          <a:xfrm rot="-5400000">
            <a:off x="2351088" y="4437063"/>
            <a:ext cx="647700" cy="2159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dirty="0">
                <a:solidFill>
                  <a:srgbClr val="000000"/>
                </a:solidFill>
                <a:latin typeface="Arial"/>
                <a:cs typeface="Arial"/>
              </a:rPr>
              <a:t>МУЗЕИ</a:t>
            </a:r>
          </a:p>
        </p:txBody>
      </p:sp>
      <p:sp>
        <p:nvSpPr>
          <p:cNvPr id="290835" name="Rectangle 162"/>
          <p:cNvSpPr>
            <a:spLocks noChangeArrowheads="1"/>
          </p:cNvSpPr>
          <p:nvPr/>
        </p:nvSpPr>
        <p:spPr bwMode="auto">
          <a:xfrm rot="-5400000">
            <a:off x="1588" y="4267200"/>
            <a:ext cx="4051300" cy="2159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000" b="1">
                <a:solidFill>
                  <a:srgbClr val="000000"/>
                </a:solidFill>
              </a:rPr>
              <a:t>СРЕДНИЕ   ПРОФЕССИОНАЛЬНЫЕ   УЧЕБНЫЕ   ЗАВЕДЕНИЯ</a:t>
            </a:r>
          </a:p>
        </p:txBody>
      </p:sp>
    </p:spTree>
    <p:extLst>
      <p:ext uri="{BB962C8B-B14F-4D97-AF65-F5344CB8AC3E}">
        <p14:creationId xmlns:p14="http://schemas.microsoft.com/office/powerpoint/2010/main" val="11763578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" b="233"/>
          <a:stretch>
            <a:fillRect/>
          </a:stretch>
        </p:blipFill>
        <p:spPr bwMode="auto">
          <a:xfrm>
            <a:off x="3124200" y="2438400"/>
            <a:ext cx="5703888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3124200"/>
            <a:ext cx="1828800" cy="270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1844" name="Picture 9" descr="http://mukzato1.ucoz.ru/foto-novosti/2019-20/dista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6" y="3575050"/>
            <a:ext cx="1965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45" name="Picture 11" descr="https://sun9-57.userapi.com/c857536/v857536493/1307bb/pt7ltplJ7_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3482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11DA5BD-513B-440D-9C03-EC22A9926EC0}"/>
              </a:ext>
            </a:extLst>
          </p:cNvPr>
          <p:cNvSpPr/>
          <p:nvPr/>
        </p:nvSpPr>
        <p:spPr>
          <a:xfrm>
            <a:off x="1524000" y="-22613"/>
            <a:ext cx="9144000" cy="179069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97F88-F642-45C6-B1AD-C1FE5862EF3C}"/>
              </a:ext>
            </a:extLst>
          </p:cNvPr>
          <p:cNvSpPr txBox="1"/>
          <p:nvPr/>
        </p:nvSpPr>
        <p:spPr>
          <a:xfrm>
            <a:off x="6969002" y="2070088"/>
            <a:ext cx="3557827" cy="4115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550"/>
              </a:spcBef>
              <a:spcAft>
                <a:spcPts val="45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Характерные черты нового типа мышления:</a:t>
            </a:r>
            <a:endParaRPr lang="ru-RU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поверхностность мышления,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пренебрежение качественным анализом,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абсолютизация методов математического анализа,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ошибки при принятии решений из-за непонимания причинно-следственных связей,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неадекватность перспективного планирования и прогностической деятельности в целом,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действия под влиянием эмоций и своих субъективных представлений.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E92A12-92C3-4948-A35F-8E287DE0D8D0}"/>
              </a:ext>
            </a:extLst>
          </p:cNvPr>
          <p:cNvSpPr txBox="1"/>
          <p:nvPr/>
        </p:nvSpPr>
        <p:spPr>
          <a:xfrm>
            <a:off x="5123069" y="4927223"/>
            <a:ext cx="1674441" cy="1263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50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Сущность явления не понимается</a:t>
            </a:r>
            <a:r>
              <a:rPr lang="ru-RU" sz="12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,     при этом память удерживает большое количество </a:t>
            </a:r>
            <a:r>
              <a:rPr lang="ru-RU" sz="12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ru-RU" sz="12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5D46C5-0DBB-433B-883E-2A54A762DBEC}"/>
              </a:ext>
            </a:extLst>
          </p:cNvPr>
          <p:cNvSpPr txBox="1"/>
          <p:nvPr/>
        </p:nvSpPr>
        <p:spPr>
          <a:xfrm>
            <a:off x="3854175" y="328559"/>
            <a:ext cx="231558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99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Людмила </a:t>
            </a:r>
            <a:r>
              <a:rPr lang="ru-RU" sz="1400" b="1" dirty="0" err="1">
                <a:solidFill>
                  <a:srgbClr val="99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Ясюкова</a:t>
            </a:r>
            <a:r>
              <a:rPr lang="ru-RU" sz="1400" b="1" dirty="0">
                <a:solidFill>
                  <a:srgbClr val="99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 </a:t>
            </a:r>
            <a:r>
              <a:rPr lang="ru-RU" sz="1200" dirty="0">
                <a:solidFill>
                  <a:srgbClr val="99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руководитель лаборатории социальной психологии факультета социологии Санкт-Петербургского государственного университета </a:t>
            </a:r>
            <a:endParaRPr lang="ru-RU" sz="1200" dirty="0">
              <a:solidFill>
                <a:srgbClr val="990000"/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01A8DA-B744-4D52-B840-DAD2C4A6E0EF}"/>
              </a:ext>
            </a:extLst>
          </p:cNvPr>
          <p:cNvSpPr txBox="1"/>
          <p:nvPr/>
        </p:nvSpPr>
        <p:spPr>
          <a:xfrm>
            <a:off x="6018442" y="542547"/>
            <a:ext cx="49320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99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«</a:t>
            </a:r>
            <a:r>
              <a:rPr lang="ru-RU" sz="2000" b="1" dirty="0">
                <a:solidFill>
                  <a:srgbClr val="99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Изменение </a:t>
            </a:r>
          </a:p>
          <a:p>
            <a:pPr>
              <a:defRPr/>
            </a:pPr>
            <a:r>
              <a:rPr lang="ru-RU" sz="2000" b="1" dirty="0">
                <a:solidFill>
                  <a:srgbClr val="99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структуры интеллекта подростков </a:t>
            </a:r>
          </a:p>
          <a:p>
            <a:pPr>
              <a:defRPr/>
            </a:pPr>
            <a:r>
              <a:rPr lang="ru-RU" sz="2000" b="1" dirty="0">
                <a:solidFill>
                  <a:srgbClr val="99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с 1990 по 2020 год</a:t>
            </a:r>
            <a:r>
              <a:rPr lang="ru-RU" sz="2000" dirty="0">
                <a:solidFill>
                  <a:srgbClr val="99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» </a:t>
            </a:r>
            <a:endParaRPr lang="ru-RU" sz="2000" dirty="0">
              <a:solidFill>
                <a:srgbClr val="990000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031792-C9CC-4978-87E1-F6C6F2B25FAA}"/>
              </a:ext>
            </a:extLst>
          </p:cNvPr>
          <p:cNvSpPr txBox="1"/>
          <p:nvPr/>
        </p:nvSpPr>
        <p:spPr>
          <a:xfrm>
            <a:off x="4162081" y="2020010"/>
            <a:ext cx="24749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spcAft>
                <a:spcPts val="150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 </a:t>
            </a:r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Амтхауэра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оценивает общий уровень интеллекта, вербальное, числовое                         и пространственное мышление, способности к логике,          объем знаний,                   внимание и память.</a:t>
            </a:r>
            <a:endParaRPr lang="ru-RU" sz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A9BCB3-6498-4991-83A3-3F7C9E3C76E8}"/>
              </a:ext>
            </a:extLst>
          </p:cNvPr>
          <p:cNvSpPr txBox="1"/>
          <p:nvPr/>
        </p:nvSpPr>
        <p:spPr>
          <a:xfrm>
            <a:off x="1644467" y="3943746"/>
            <a:ext cx="194466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1990-1995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 </a:t>
            </a:r>
          </a:p>
          <a:p>
            <a:pPr>
              <a:defRPr/>
            </a:pP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/>
            </a:endParaRPr>
          </a:p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Логическая систематизация </a:t>
            </a: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на основе </a:t>
            </a:r>
          </a:p>
          <a:p>
            <a:pPr>
              <a:defRPr/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понятийного мышления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.</a:t>
            </a:r>
            <a:endParaRPr lang="ru-RU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61FE91-F316-4EE2-9FD9-50969C210FE0}"/>
              </a:ext>
            </a:extLst>
          </p:cNvPr>
          <p:cNvSpPr txBox="1"/>
          <p:nvPr/>
        </p:nvSpPr>
        <p:spPr>
          <a:xfrm>
            <a:off x="5089639" y="4390022"/>
            <a:ext cx="2160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Формально-образные </a:t>
            </a:r>
          </a:p>
          <a:p>
            <a:pPr>
              <a:defRPr/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обобщения</a:t>
            </a:r>
            <a:r>
              <a:rPr lang="ru-RU" sz="13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 </a:t>
            </a:r>
            <a:endParaRPr lang="ru-RU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CD225663-1B49-4A0D-A10D-A257FFDD6FEC}"/>
              </a:ext>
            </a:extLst>
          </p:cNvPr>
          <p:cNvSpPr/>
          <p:nvPr/>
        </p:nvSpPr>
        <p:spPr>
          <a:xfrm>
            <a:off x="3404553" y="4143802"/>
            <a:ext cx="1578196" cy="1034233"/>
          </a:xfrm>
          <a:prstGeom prst="rightArrow">
            <a:avLst>
              <a:gd name="adj1" fmla="val 50000"/>
              <a:gd name="adj2" fmla="val 64518"/>
            </a:avLst>
          </a:prstGeom>
          <a:solidFill>
            <a:schemeClr val="accent3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b="1" dirty="0">
                <a:solidFill>
                  <a:srgbClr val="FFFFFF">
                    <a:lumMod val="65000"/>
                  </a:srgbClr>
                </a:solidFill>
                <a:latin typeface="Arial"/>
                <a:cs typeface="Arial"/>
              </a:rPr>
              <a:t>Реформа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41FD3-1601-4E3F-ADC3-9BD68A07DE10}"/>
              </a:ext>
            </a:extLst>
          </p:cNvPr>
          <p:cNvSpPr txBox="1"/>
          <p:nvPr/>
        </p:nvSpPr>
        <p:spPr>
          <a:xfrm>
            <a:off x="5134678" y="3943746"/>
            <a:ext cx="1746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1995-2020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/>
              </a:rPr>
              <a:t> </a:t>
            </a:r>
            <a:endParaRPr lang="ru-RU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1526F02-CB8B-4C9C-9494-7F62AC238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8967" y="328560"/>
            <a:ext cx="2160240" cy="29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45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24000" y="2753464"/>
            <a:ext cx="9144000" cy="355585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7890" name="Picture 2" descr="https://dic.academic.ru/pictures/wiki/files/83/Steiner_um_1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13" y="476672"/>
            <a:ext cx="2696294" cy="445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30053" y="4631469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990000"/>
                </a:solidFill>
                <a:latin typeface="Arial"/>
                <a:cs typeface="Arial"/>
              </a:rPr>
              <a:t>Рудольф Штейнер</a:t>
            </a:r>
            <a:r>
              <a:rPr lang="ru-RU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</a:p>
          <a:p>
            <a:endParaRPr lang="ru-RU" dirty="0">
              <a:solidFill>
                <a:srgbClr val="990000"/>
              </a:solidFill>
              <a:latin typeface="Arial"/>
              <a:cs typeface="Arial"/>
            </a:endParaRPr>
          </a:p>
          <a:p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(</a:t>
            </a:r>
            <a:r>
              <a:rPr lang="de-DE" sz="1400" dirty="0">
                <a:solidFill>
                  <a:srgbClr val="990000"/>
                </a:solidFill>
                <a:latin typeface="Arial"/>
                <a:cs typeface="Arial"/>
              </a:rPr>
              <a:t>Rudolf Joseph </a:t>
            </a:r>
            <a:r>
              <a:rPr lang="de-DE" sz="1400" dirty="0" err="1">
                <a:solidFill>
                  <a:srgbClr val="990000"/>
                </a:solidFill>
                <a:latin typeface="Arial"/>
                <a:cs typeface="Arial"/>
              </a:rPr>
              <a:t>Lonz</a:t>
            </a:r>
            <a:r>
              <a:rPr lang="de-DE" sz="1400" dirty="0">
                <a:solidFill>
                  <a:srgbClr val="990000"/>
                </a:solidFill>
                <a:latin typeface="Arial"/>
                <a:cs typeface="Arial"/>
              </a:rPr>
              <a:t> Steiner</a:t>
            </a:r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, 1861-1925)</a:t>
            </a:r>
          </a:p>
          <a:p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австрийский педагог, философ. </a:t>
            </a:r>
          </a:p>
          <a:p>
            <a:r>
              <a:rPr lang="ru-RU" sz="1400" b="1" dirty="0">
                <a:solidFill>
                  <a:srgbClr val="FF0000"/>
                </a:solidFill>
                <a:latin typeface="Arial"/>
                <a:cs typeface="Arial"/>
              </a:rPr>
              <a:t>Основоположник антропософии </a:t>
            </a:r>
          </a:p>
          <a:p>
            <a:r>
              <a:rPr lang="ru-RU" sz="1400" b="1" dirty="0">
                <a:solidFill>
                  <a:srgbClr val="FF0000"/>
                </a:solidFill>
                <a:latin typeface="Arial"/>
                <a:cs typeface="Arial"/>
              </a:rPr>
              <a:t>и </a:t>
            </a:r>
            <a:r>
              <a:rPr lang="ru-RU" sz="2000" b="1" dirty="0" err="1">
                <a:solidFill>
                  <a:srgbClr val="FF0000"/>
                </a:solidFill>
                <a:latin typeface="Arial"/>
                <a:cs typeface="Arial"/>
              </a:rPr>
              <a:t>вальдорфской</a:t>
            </a:r>
            <a:r>
              <a:rPr lang="ru-RU" sz="2000" b="1" dirty="0">
                <a:solidFill>
                  <a:srgbClr val="FF0000"/>
                </a:solidFill>
                <a:latin typeface="Arial"/>
                <a:cs typeface="Arial"/>
              </a:rPr>
              <a:t> педагогики</a:t>
            </a:r>
            <a:r>
              <a:rPr lang="ru-RU" b="1" dirty="0">
                <a:solidFill>
                  <a:srgbClr val="FF0000"/>
                </a:solidFill>
                <a:latin typeface="Arial"/>
                <a:cs typeface="Arial"/>
              </a:rPr>
              <a:t>. </a:t>
            </a:r>
          </a:p>
        </p:txBody>
      </p:sp>
      <p:pic>
        <p:nvPicPr>
          <p:cNvPr id="37892" name="Picture 4" descr="http://img.litmir.biz/135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65" y="4509121"/>
            <a:ext cx="1374941" cy="219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1505" y="2780929"/>
            <a:ext cx="6120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  <a:latin typeface="Arial"/>
                <a:cs typeface="Arial"/>
              </a:rPr>
              <a:t>Януш Корчак</a:t>
            </a:r>
            <a:r>
              <a:rPr lang="ru-RU" dirty="0">
                <a:solidFill>
                  <a:srgbClr val="990000"/>
                </a:solidFill>
                <a:latin typeface="Arial"/>
                <a:cs typeface="Arial"/>
              </a:rPr>
              <a:t> </a:t>
            </a:r>
          </a:p>
          <a:p>
            <a:endParaRPr lang="ru-RU" dirty="0">
              <a:solidFill>
                <a:srgbClr val="990000"/>
              </a:solidFill>
              <a:latin typeface="Arial"/>
              <a:cs typeface="Arial"/>
            </a:endParaRPr>
          </a:p>
          <a:p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(</a:t>
            </a:r>
            <a:r>
              <a:rPr lang="pl-PL" sz="1400" dirty="0">
                <a:solidFill>
                  <a:srgbClr val="990000"/>
                </a:solidFill>
                <a:latin typeface="Arial"/>
                <a:cs typeface="Arial"/>
              </a:rPr>
              <a:t>Janusz Korczak</a:t>
            </a:r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; настоящее имя </a:t>
            </a:r>
            <a:r>
              <a:rPr lang="ru-RU" sz="1400" dirty="0" err="1">
                <a:solidFill>
                  <a:srgbClr val="990000"/>
                </a:solidFill>
                <a:latin typeface="Arial"/>
                <a:cs typeface="Arial"/>
              </a:rPr>
              <a:t>Эрш</a:t>
            </a:r>
            <a:r>
              <a:rPr lang="ru-RU" sz="1400" dirty="0">
                <a:solidFill>
                  <a:srgbClr val="990000"/>
                </a:solidFill>
                <a:latin typeface="Arial"/>
                <a:cs typeface="Arial"/>
              </a:rPr>
              <a:t> Хенрик Гольдшмидт, 1878-1942) польский педагог, писатель, врач и общественный деятель.</a:t>
            </a:r>
          </a:p>
          <a:p>
            <a:r>
              <a:rPr lang="ru-RU" sz="1400" b="1" dirty="0">
                <a:solidFill>
                  <a:srgbClr val="FF0000"/>
                </a:solidFill>
                <a:latin typeface="Arial"/>
                <a:cs typeface="Arial"/>
              </a:rPr>
              <a:t>Основоположник </a:t>
            </a:r>
            <a:r>
              <a:rPr lang="ru-RU" sz="2000" b="1" dirty="0">
                <a:solidFill>
                  <a:srgbClr val="FF0000"/>
                </a:solidFill>
                <a:latin typeface="Arial"/>
                <a:cs typeface="Arial"/>
              </a:rPr>
              <a:t>гуманистической педагогики</a:t>
            </a:r>
            <a:r>
              <a:rPr lang="ru-RU" sz="1400" b="1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37896" name="Picture 8" descr="http://i.mycdn.me/i?r=AzEPZsRbOZEKgBhR0XGMT1RkmcUfkSZBkL6QuPEqFa3kvqaKTM5SRkZCeTgDn6uOy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519" y="476672"/>
            <a:ext cx="3852535" cy="263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https://img-gorod.ru/24/627/2462729_detai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78" y="260648"/>
            <a:ext cx="1573893" cy="21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4737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6B194A-3516-46C3-A139-5B148AE84C0D}"/>
              </a:ext>
            </a:extLst>
          </p:cNvPr>
          <p:cNvSpPr/>
          <p:nvPr/>
        </p:nvSpPr>
        <p:spPr>
          <a:xfrm>
            <a:off x="1524000" y="260648"/>
            <a:ext cx="9144000" cy="864096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990000"/>
                </a:solidFill>
                <a:latin typeface="Arial"/>
                <a:cs typeface="Arial"/>
              </a:rPr>
              <a:t>						РИСК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A6356-D50D-4407-B6E3-D0DCA5E564A0}"/>
              </a:ext>
            </a:extLst>
          </p:cNvPr>
          <p:cNvSpPr txBox="1"/>
          <p:nvPr/>
        </p:nvSpPr>
        <p:spPr>
          <a:xfrm>
            <a:off x="7176121" y="1385393"/>
            <a:ext cx="3418536" cy="485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Акцент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на самостоятельности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и познавательной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активности школьников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окажется на руку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только сильным,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то есть способным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и мотивированным.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В результате разрыв между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сильными и слабыми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величится! </a:t>
            </a:r>
            <a:endParaRPr lang="ru-RU" b="1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7C0454-6B71-4D77-90EB-4434DA61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61" y="0"/>
            <a:ext cx="5302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152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11203" y="1727918"/>
            <a:ext cx="51739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0000"/>
                </a:solidFill>
                <a:latin typeface="Arial"/>
                <a:cs typeface="Arial"/>
              </a:rPr>
              <a:t>В обучении детей категорически нельзя </a:t>
            </a:r>
          </a:p>
          <a:p>
            <a:r>
              <a:rPr lang="ru-RU" sz="1600" i="1" dirty="0">
                <a:solidFill>
                  <a:srgbClr val="000000"/>
                </a:solidFill>
                <a:latin typeface="Arial"/>
                <a:cs typeface="Arial"/>
              </a:rPr>
              <a:t>использовать цифровые технологии. </a:t>
            </a:r>
          </a:p>
          <a:p>
            <a:endParaRPr lang="ru-RU" sz="1600" i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sz="1600" b="1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ТОЛЬКО ЖИВАЯ СВЯЗЬ </a:t>
            </a:r>
          </a:p>
          <a:p>
            <a:r>
              <a:rPr lang="ru-RU" sz="1600" b="1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МЕЖДУ УЧИТЕЛЕМ И РЕБЁНКОМ </a:t>
            </a:r>
          </a:p>
          <a:p>
            <a:r>
              <a:rPr lang="ru-RU" sz="1600" b="1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СОЗДАЁТ УСЛОВИЯ </a:t>
            </a:r>
          </a:p>
          <a:p>
            <a:r>
              <a:rPr lang="ru-RU" sz="1600" b="1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ДЛЯ ГАРМОНИЧНОГО РАЗВИТИЯ РЕБЁНКА</a:t>
            </a:r>
            <a:r>
              <a:rPr lang="ru-RU" sz="1600" b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. </a:t>
            </a:r>
          </a:p>
          <a:p>
            <a:endParaRPr lang="ru-RU" sz="16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sz="1600" i="1" dirty="0">
                <a:solidFill>
                  <a:srgbClr val="FF0000"/>
                </a:solidFill>
                <a:latin typeface="Arial"/>
                <a:cs typeface="Arial"/>
              </a:rPr>
              <a:t>Дистанционное обучение- это </a:t>
            </a:r>
            <a:r>
              <a:rPr lang="ru-RU" sz="1600" i="1" dirty="0" err="1">
                <a:solidFill>
                  <a:srgbClr val="FF0000"/>
                </a:solidFill>
                <a:latin typeface="Arial"/>
                <a:cs typeface="Arial"/>
              </a:rPr>
              <a:t>псевдообучение</a:t>
            </a:r>
            <a:r>
              <a:rPr lang="ru-RU" sz="1600" i="1" dirty="0">
                <a:solidFill>
                  <a:srgbClr val="FF0000"/>
                </a:solidFill>
                <a:latin typeface="Arial"/>
                <a:cs typeface="Arial"/>
              </a:rPr>
              <a:t>, </a:t>
            </a:r>
          </a:p>
          <a:p>
            <a:r>
              <a:rPr lang="ru-RU" sz="1600" i="1" dirty="0">
                <a:solidFill>
                  <a:srgbClr val="FF0000"/>
                </a:solidFill>
                <a:latin typeface="Arial"/>
                <a:cs typeface="Arial"/>
              </a:rPr>
              <a:t>это ЛИКВИДАЦИЯ ОБРАЗОВАНИЯ</a:t>
            </a:r>
            <a:r>
              <a:rPr lang="ru-RU" sz="1600" i="1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endParaRPr lang="ru-RU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ru-RU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242894"/>
            <a:ext cx="9144000" cy="116988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C00000"/>
                </a:solidFill>
                <a:latin typeface="Arial"/>
                <a:cs typeface="Arial"/>
              </a:rPr>
              <a:t>				</a:t>
            </a:r>
            <a:r>
              <a:rPr lang="ru-RU" sz="2000" b="1" dirty="0">
                <a:solidFill>
                  <a:srgbClr val="C00000"/>
                </a:solidFill>
                <a:latin typeface="Arial"/>
                <a:cs typeface="Arial"/>
              </a:rPr>
              <a:t>Ольга ЧЕТВЕРИКОВА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/>
                <a:cs typeface="Arial"/>
              </a:rPr>
              <a:t>				</a:t>
            </a:r>
            <a:r>
              <a:rPr lang="ru-RU" sz="1400" b="1" dirty="0">
                <a:solidFill>
                  <a:srgbClr val="C00000"/>
                </a:solidFill>
                <a:latin typeface="Arial"/>
                <a:cs typeface="Arial"/>
              </a:rPr>
              <a:t>директор Института геополитики:</a:t>
            </a:r>
            <a:r>
              <a:rPr lang="ru-RU" sz="20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7170" name="Picture 2" descr="фото  из  свободного  доступ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873210"/>
            <a:ext cx="2857799" cy="3477170"/>
          </a:xfrm>
          <a:prstGeom prst="rect">
            <a:avLst/>
          </a:prstGeom>
          <a:solidFill>
            <a:srgbClr val="FFFFCC"/>
          </a:solidFill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775520" y="4789291"/>
            <a:ext cx="8609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Как говорил Ушинский: «</a:t>
            </a:r>
            <a:r>
              <a:rPr lang="ru-RU" b="1" i="1" dirty="0">
                <a:solidFill>
                  <a:srgbClr val="2D2D8A">
                    <a:lumMod val="75000"/>
                  </a:srgbClr>
                </a:solidFill>
                <a:latin typeface="Arial"/>
                <a:cs typeface="Arial"/>
              </a:rPr>
              <a:t>Личность воспитывается только личностью</a:t>
            </a:r>
            <a:r>
              <a:rPr lang="ru-RU" i="1" dirty="0">
                <a:solidFill>
                  <a:srgbClr val="000000"/>
                </a:solidFill>
                <a:latin typeface="Arial"/>
                <a:cs typeface="Arial"/>
              </a:rPr>
              <a:t>», ОБУЧЕНИЕ - это творческий процесс. </a:t>
            </a:r>
          </a:p>
          <a:p>
            <a:r>
              <a:rPr lang="ru-RU" i="1" dirty="0">
                <a:solidFill>
                  <a:srgbClr val="FF0000"/>
                </a:solidFill>
                <a:latin typeface="Arial"/>
                <a:cs typeface="Arial"/>
              </a:rPr>
              <a:t>Машина может сделать только машину, а не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5321170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0200" y="0"/>
            <a:ext cx="2983632" cy="6858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2867" name="Прямоугольник 1"/>
          <p:cNvSpPr>
            <a:spLocks noChangeArrowheads="1"/>
          </p:cNvSpPr>
          <p:nvPr/>
        </p:nvSpPr>
        <p:spPr bwMode="auto">
          <a:xfrm>
            <a:off x="5356225" y="812781"/>
            <a:ext cx="5311775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i="1" dirty="0">
                <a:solidFill>
                  <a:srgbClr val="000000"/>
                </a:solidFill>
              </a:rPr>
              <a:t>Если капитализм дает систему,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i="1" dirty="0">
                <a:solidFill>
                  <a:srgbClr val="000000"/>
                </a:solidFill>
              </a:rPr>
              <a:t>где главный объект освоения - реализующийся труд,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i="1" dirty="0">
                <a:solidFill>
                  <a:srgbClr val="000000"/>
                </a:solidFill>
              </a:rPr>
              <a:t>то в </a:t>
            </a:r>
            <a:r>
              <a:rPr lang="ru-RU" altLang="ru-RU" sz="1400" i="1" dirty="0" err="1">
                <a:solidFill>
                  <a:srgbClr val="000000"/>
                </a:solidFill>
              </a:rPr>
              <a:t>посткапиталистической</a:t>
            </a:r>
            <a:r>
              <a:rPr lang="ru-RU" altLang="ru-RU" sz="1400" i="1" dirty="0">
                <a:solidFill>
                  <a:srgbClr val="000000"/>
                </a:solidFill>
              </a:rPr>
              <a:t> системе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i="1" dirty="0">
                <a:solidFill>
                  <a:srgbClr val="002060"/>
                </a:solidFill>
              </a:rPr>
              <a:t>главным объектом присвоения будут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i="1" dirty="0">
                <a:solidFill>
                  <a:srgbClr val="002060"/>
                </a:solidFill>
              </a:rPr>
              <a:t>духовные факторы производства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i="1" dirty="0">
                <a:solidFill>
                  <a:srgbClr val="000000"/>
                </a:solidFill>
              </a:rPr>
              <a:t>(образование, наука и культура).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 i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i="1" dirty="0">
                <a:solidFill>
                  <a:srgbClr val="000000"/>
                </a:solidFill>
              </a:rPr>
              <a:t>Поскольку эти факторы после научно-технической революции становятся решающими,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i="1" dirty="0">
                <a:solidFill>
                  <a:srgbClr val="000000"/>
                </a:solidFill>
              </a:rPr>
              <a:t>именно их отчуждение становится главными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i="1" dirty="0">
                <a:solidFill>
                  <a:srgbClr val="000000"/>
                </a:solidFill>
              </a:rPr>
              <a:t>(их присваивают).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 i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i="1" dirty="0">
                <a:solidFill>
                  <a:srgbClr val="000000"/>
                </a:solidFill>
              </a:rPr>
              <a:t>Чтобы их присвоить нужно: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 i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i="1" dirty="0">
                <a:solidFill>
                  <a:srgbClr val="000000"/>
                </a:solidFill>
              </a:rPr>
              <a:t>1) разрушить существующую систему образования (</a:t>
            </a:r>
            <a:r>
              <a:rPr lang="ru-RU" altLang="ru-RU" sz="1400" i="1" dirty="0" err="1">
                <a:solidFill>
                  <a:srgbClr val="000000"/>
                </a:solidFill>
              </a:rPr>
              <a:t>дебилизировать</a:t>
            </a:r>
            <a:r>
              <a:rPr lang="ru-RU" altLang="ru-RU" sz="1400" i="1" dirty="0">
                <a:solidFill>
                  <a:srgbClr val="000000"/>
                </a:solidFill>
              </a:rPr>
              <a:t> её) и создать систему для элиты;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 i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i="1" dirty="0">
                <a:solidFill>
                  <a:srgbClr val="000000"/>
                </a:solidFill>
              </a:rPr>
              <a:t>2) присвоить серьезные научные исследования.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 i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i="1" dirty="0">
                <a:solidFill>
                  <a:srgbClr val="000000"/>
                </a:solidFill>
              </a:rPr>
              <a:t>Первая черта </a:t>
            </a:r>
            <a:r>
              <a:rPr lang="ru-RU" altLang="ru-RU" sz="1400" i="1" dirty="0" err="1">
                <a:solidFill>
                  <a:srgbClr val="000000"/>
                </a:solidFill>
              </a:rPr>
              <a:t>посткапиталистического</a:t>
            </a:r>
            <a:r>
              <a:rPr lang="ru-RU" altLang="ru-RU" sz="1400" i="1" dirty="0">
                <a:solidFill>
                  <a:srgbClr val="000000"/>
                </a:solidFill>
              </a:rPr>
              <a:t> общества –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i="1" dirty="0">
                <a:solidFill>
                  <a:srgbClr val="2D2D8A">
                    <a:lumMod val="75000"/>
                  </a:srgbClr>
                </a:solidFill>
              </a:rPr>
              <a:t>это жесткий контроль верхушки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i="1" dirty="0">
                <a:solidFill>
                  <a:srgbClr val="2D2D8A">
                    <a:lumMod val="75000"/>
                  </a:srgbClr>
                </a:solidFill>
              </a:rPr>
              <a:t>над информационно-научно-образовательными процессами.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92868" name="Прямоугольник 2"/>
          <p:cNvSpPr>
            <a:spLocks noChangeArrowheads="1"/>
          </p:cNvSpPr>
          <p:nvPr/>
        </p:nvSpPr>
        <p:spPr bwMode="auto">
          <a:xfrm>
            <a:off x="1887538" y="2743201"/>
            <a:ext cx="26962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dirty="0">
                <a:solidFill>
                  <a:srgbClr val="993300"/>
                </a:solidFill>
              </a:rPr>
              <a:t>Андрей ФУРСОВ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b="1" dirty="0">
                <a:solidFill>
                  <a:srgbClr val="993300"/>
                </a:solidFill>
              </a:rPr>
              <a:t>историк, социальный философ: </a:t>
            </a:r>
            <a:endParaRPr lang="ru-RU" altLang="ru-RU" sz="1800" b="1" dirty="0">
              <a:solidFill>
                <a:srgbClr val="993300"/>
              </a:solidFill>
            </a:endParaRPr>
          </a:p>
        </p:txBody>
      </p:sp>
      <p:pic>
        <p:nvPicPr>
          <p:cNvPr id="292869" name="Picture 2" descr="Фурсов А.И. Мировая борьба. Англосаксы против планеты. Второе издание, расширенно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3471863"/>
            <a:ext cx="3219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70" name="Picture 4" descr="https://avatars.mds.yandex.net/get-pdb/1906603/e367c76e-0995-4592-8211-8df51a58dd33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152401"/>
            <a:ext cx="164465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81563" y="276226"/>
            <a:ext cx="5638800" cy="632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000000"/>
                </a:solidFill>
                <a:latin typeface="Arial"/>
                <a:cs typeface="Arial"/>
              </a:rPr>
              <a:t>На смену капитализму идет новая система.</a:t>
            </a:r>
          </a:p>
        </p:txBody>
      </p:sp>
    </p:spTree>
    <p:extLst>
      <p:ext uri="{BB962C8B-B14F-4D97-AF65-F5344CB8AC3E}">
        <p14:creationId xmlns:p14="http://schemas.microsoft.com/office/powerpoint/2010/main" val="39070536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6859F6-405E-439A-AC30-8656DE9941E9}"/>
              </a:ext>
            </a:extLst>
          </p:cNvPr>
          <p:cNvSpPr/>
          <p:nvPr/>
        </p:nvSpPr>
        <p:spPr>
          <a:xfrm>
            <a:off x="1524000" y="841200"/>
            <a:ext cx="9138266" cy="193972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F36B45-C550-40A4-B5CF-86B614FF7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3611502"/>
            <a:ext cx="3990202" cy="29887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DCAA5C-D57A-48BA-A864-266F54170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28" y="3347764"/>
            <a:ext cx="4878736" cy="32524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6CA992-54CB-4567-8DC2-C1CBC3E6E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646" y="188640"/>
            <a:ext cx="5290705" cy="29767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E0B61A-D407-4AC6-8D74-7D0C17F30C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r="21571"/>
          <a:stretch/>
        </p:blipFill>
        <p:spPr>
          <a:xfrm>
            <a:off x="1847528" y="171123"/>
            <a:ext cx="1926408" cy="14524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EC8CC8-58BB-4748-923F-672F52CB1483}"/>
              </a:ext>
            </a:extLst>
          </p:cNvPr>
          <p:cNvSpPr txBox="1"/>
          <p:nvPr/>
        </p:nvSpPr>
        <p:spPr>
          <a:xfrm>
            <a:off x="1756301" y="1691069"/>
            <a:ext cx="3096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993300"/>
                </a:solidFill>
                <a:latin typeface="Calibri"/>
              </a:rPr>
              <a:t>Любовь Духанина</a:t>
            </a:r>
            <a:r>
              <a:rPr lang="ru-RU" sz="1600" dirty="0">
                <a:solidFill>
                  <a:srgbClr val="993300"/>
                </a:solidFill>
                <a:latin typeface="Calibri"/>
              </a:rPr>
              <a:t> </a:t>
            </a:r>
          </a:p>
          <a:p>
            <a:pPr>
              <a:defRPr/>
            </a:pPr>
            <a:r>
              <a:rPr lang="ru-RU" sz="1400" dirty="0">
                <a:solidFill>
                  <a:srgbClr val="993300"/>
                </a:solidFill>
                <a:latin typeface="Calibri"/>
              </a:rPr>
              <a:t>заместитель председателя комитета </a:t>
            </a:r>
          </a:p>
          <a:p>
            <a:pPr>
              <a:defRPr/>
            </a:pPr>
            <a:r>
              <a:rPr lang="ru-RU" sz="1400" dirty="0">
                <a:solidFill>
                  <a:srgbClr val="993300"/>
                </a:solidFill>
                <a:latin typeface="Calibri"/>
              </a:rPr>
              <a:t>Госдумы по образованию и науке</a:t>
            </a:r>
          </a:p>
        </p:txBody>
      </p:sp>
    </p:spTree>
    <p:extLst>
      <p:ext uri="{BB962C8B-B14F-4D97-AF65-F5344CB8AC3E}">
        <p14:creationId xmlns:p14="http://schemas.microsoft.com/office/powerpoint/2010/main" val="29398949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0CE057-A968-4A68-A9FB-484BCCA0893C}"/>
              </a:ext>
            </a:extLst>
          </p:cNvPr>
          <p:cNvSpPr/>
          <p:nvPr/>
        </p:nvSpPr>
        <p:spPr>
          <a:xfrm>
            <a:off x="1991544" y="0"/>
            <a:ext cx="4557709" cy="314096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i="1" dirty="0">
                <a:solidFill>
                  <a:srgbClr val="993300"/>
                </a:solidFill>
                <a:latin typeface="Arial"/>
                <a:cs typeface="Arial"/>
              </a:rPr>
              <a:t>За сегодняшним днём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i="1" dirty="0">
                <a:solidFill>
                  <a:srgbClr val="993300"/>
                </a:solidFill>
                <a:latin typeface="Arial"/>
                <a:cs typeface="Arial"/>
              </a:rPr>
              <a:t>неумолимо последует день завтрашний, несущий новые события,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i="1" dirty="0">
                <a:solidFill>
                  <a:srgbClr val="993300"/>
                </a:solidFill>
                <a:latin typeface="Arial"/>
                <a:cs typeface="Arial"/>
              </a:rPr>
              <a:t>факты и случаи,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i="1" dirty="0">
                <a:solidFill>
                  <a:srgbClr val="993300"/>
                </a:solidFill>
                <a:latin typeface="Arial"/>
                <a:cs typeface="Arial"/>
              </a:rPr>
              <a:t>а с ними и новые смыслы и интересы.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i="1" dirty="0">
                <a:solidFill>
                  <a:srgbClr val="993300"/>
                </a:solidFill>
                <a:latin typeface="Arial"/>
                <a:cs typeface="Arial"/>
              </a:rPr>
              <a:t>						Сергей Новиков.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58B14E-73B5-4146-9D8C-3B5FB37CA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253" y="0"/>
            <a:ext cx="41148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E36E564-DABF-4F43-9564-38AFFB7F788A}"/>
              </a:ext>
            </a:extLst>
          </p:cNvPr>
          <p:cNvSpPr/>
          <p:nvPr/>
        </p:nvSpPr>
        <p:spPr>
          <a:xfrm>
            <a:off x="10200456" y="5805264"/>
            <a:ext cx="216024" cy="266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32A29D-5CBE-4288-819F-698619B65781}"/>
              </a:ext>
            </a:extLst>
          </p:cNvPr>
          <p:cNvSpPr/>
          <p:nvPr/>
        </p:nvSpPr>
        <p:spPr>
          <a:xfrm>
            <a:off x="1991542" y="3068960"/>
            <a:ext cx="4557708" cy="378904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" name="Picture 2" descr="https://photographers.ua/thumbnails/pictures/19417/800ximg_5521.jpg">
            <a:extLst>
              <a:ext uri="{FF2B5EF4-FFF2-40B4-BE49-F238E27FC236}">
                <a16:creationId xmlns:a16="http://schemas.microsoft.com/office/drawing/2014/main" id="{7204439A-DB89-478B-98CB-A2B0BB67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220" y="3068960"/>
            <a:ext cx="4572461" cy="304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D1746E-F54F-4572-B5A7-26A1E853A7C2}"/>
              </a:ext>
            </a:extLst>
          </p:cNvPr>
          <p:cNvSpPr txBox="1"/>
          <p:nvPr/>
        </p:nvSpPr>
        <p:spPr>
          <a:xfrm>
            <a:off x="6744072" y="476672"/>
            <a:ext cx="2952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/>
                <a:cs typeface="Arial"/>
              </a:rPr>
              <a:t>Скриншот комментария</a:t>
            </a:r>
          </a:p>
        </p:txBody>
      </p:sp>
    </p:spTree>
    <p:extLst>
      <p:ext uri="{BB962C8B-B14F-4D97-AF65-F5344CB8AC3E}">
        <p14:creationId xmlns:p14="http://schemas.microsoft.com/office/powerpoint/2010/main" val="12878068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Над рекой време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0"/>
            <a:ext cx="8736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9537" y="584529"/>
            <a:ext cx="4867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prstClr val="white"/>
                </a:solidFill>
                <a:latin typeface="Calibri"/>
              </a:rPr>
              <a:t>«Над рекой времени».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07568" y="92077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white"/>
                </a:solidFill>
                <a:latin typeface="Calibri"/>
              </a:rPr>
              <a:t>Михаил </a:t>
            </a:r>
            <a:r>
              <a:rPr lang="ru-RU" sz="2400" b="1" dirty="0" err="1">
                <a:solidFill>
                  <a:prstClr val="white"/>
                </a:solidFill>
                <a:latin typeface="Calibri"/>
              </a:rPr>
              <a:t>Щрилёв</a:t>
            </a:r>
            <a:r>
              <a:rPr lang="ru-RU" sz="2400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8371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E910ED4-585C-4C7F-80E2-E8AEC6D65658}"/>
              </a:ext>
            </a:extLst>
          </p:cNvPr>
          <p:cNvSpPr/>
          <p:nvPr/>
        </p:nvSpPr>
        <p:spPr>
          <a:xfrm>
            <a:off x="6179848" y="2129701"/>
            <a:ext cx="4298100" cy="45888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0D7FC0F-8A25-4811-9679-98303CC0D657}"/>
              </a:ext>
            </a:extLst>
          </p:cNvPr>
          <p:cNvSpPr/>
          <p:nvPr/>
        </p:nvSpPr>
        <p:spPr>
          <a:xfrm>
            <a:off x="1665051" y="2129703"/>
            <a:ext cx="4347103" cy="45888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C8BC416-99B8-4C7A-B6A1-1034156F9E89}"/>
              </a:ext>
            </a:extLst>
          </p:cNvPr>
          <p:cNvSpPr/>
          <p:nvPr/>
        </p:nvSpPr>
        <p:spPr>
          <a:xfrm>
            <a:off x="1524000" y="1"/>
            <a:ext cx="9144000" cy="199910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188AC-4D2A-460F-A764-970252EB0A22}"/>
              </a:ext>
            </a:extLst>
          </p:cNvPr>
          <p:cNvSpPr txBox="1"/>
          <p:nvPr/>
        </p:nvSpPr>
        <p:spPr>
          <a:xfrm>
            <a:off x="1714053" y="4036086"/>
            <a:ext cx="4381948" cy="2585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 – человек </a:t>
            </a:r>
            <a:r>
              <a:rPr lang="ru-RU" sz="14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с твердыми убеждениями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, вечно читающий и декламирующий стихи            на вечерах, играющий в шахматы и умеющий поспорить на тему научных загадок,            верящий в силу прогресса и готовый     </a:t>
            </a:r>
            <a:r>
              <a:rPr lang="ru-RU" sz="14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посвятить жизнь профессии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основано на </a:t>
            </a:r>
            <a:r>
              <a:rPr lang="ru-RU" sz="14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фундаментальных знаниях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, обсуждениях услышанного.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Проверку своей жизнеспособности он проходил                                 </a:t>
            </a:r>
            <a:r>
              <a:rPr lang="ru-RU" sz="14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в сложных профессиональных ситуациях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D2E3A-2110-4716-9450-FBC6302B5C44}"/>
              </a:ext>
            </a:extLst>
          </p:cNvPr>
          <p:cNvSpPr txBox="1"/>
          <p:nvPr/>
        </p:nvSpPr>
        <p:spPr>
          <a:xfrm>
            <a:off x="6223620" y="4167421"/>
            <a:ext cx="4303331" cy="2355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 выглядит как конструктор «Лего», собирающийся в нужный </a:t>
            </a:r>
            <a:r>
              <a:rPr lang="ru-RU" sz="14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трансформер              с набором компетенций для каждой ситуации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Главный вопрос «обучающихся»:                        «</a:t>
            </a:r>
            <a:r>
              <a:rPr lang="ru-RU" sz="1400" b="1" i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А зачем мне это знать?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»                                Ответ «для общего кругозора»                       давно никого не устраивает. </a:t>
            </a: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«Правильный» ответ: </a:t>
            </a:r>
            <a:r>
              <a:rPr lang="ru-RU" sz="1400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чтобы дороже стоить             на рынке и устроиться в хорошую компанию</a:t>
            </a:r>
            <a:r>
              <a:rPr lang="ru-RU" sz="140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/>
              </a:rPr>
              <a:t>. </a:t>
            </a:r>
            <a:endParaRPr lang="ru-RU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CD0FC-0C72-4252-81EC-098F98710461}"/>
              </a:ext>
            </a:extLst>
          </p:cNvPr>
          <p:cNvSpPr txBox="1"/>
          <p:nvPr/>
        </p:nvSpPr>
        <p:spPr>
          <a:xfrm>
            <a:off x="3744063" y="346615"/>
            <a:ext cx="66997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993300"/>
                </a:solidFill>
                <a:latin typeface="Arial"/>
                <a:cs typeface="Arial"/>
              </a:rPr>
              <a:t>Каждый народ имеет свой особенный идеал человека </a:t>
            </a:r>
          </a:p>
          <a:p>
            <a:pPr>
              <a:defRPr/>
            </a:pPr>
            <a:r>
              <a:rPr lang="ru-RU" b="1" i="1" dirty="0">
                <a:solidFill>
                  <a:srgbClr val="993300"/>
                </a:solidFill>
                <a:latin typeface="Arial"/>
                <a:cs typeface="Arial"/>
              </a:rPr>
              <a:t>и требует от своего воспитания воспроизведения </a:t>
            </a:r>
          </a:p>
          <a:p>
            <a:pPr>
              <a:defRPr/>
            </a:pPr>
            <a:r>
              <a:rPr lang="ru-RU" b="1" i="1" dirty="0">
                <a:solidFill>
                  <a:srgbClr val="993300"/>
                </a:solidFill>
                <a:latin typeface="Arial"/>
                <a:cs typeface="Arial"/>
              </a:rPr>
              <a:t>этого идеала в отдельных личностях.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4F84C3-2043-46F5-A9BE-849FD4A28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228" y="139458"/>
            <a:ext cx="1402351" cy="175118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B2A6BC3-A0C8-4167-ABBB-A15A728D8C2C}"/>
              </a:ext>
            </a:extLst>
          </p:cNvPr>
          <p:cNvSpPr/>
          <p:nvPr/>
        </p:nvSpPr>
        <p:spPr>
          <a:xfrm>
            <a:off x="3150578" y="1528965"/>
            <a:ext cx="4536504" cy="341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400" b="1" dirty="0">
                <a:solidFill>
                  <a:srgbClr val="993300"/>
                </a:solidFill>
                <a:latin typeface="Arial"/>
                <a:cs typeface="Arial"/>
              </a:rPr>
              <a:t>Константин Дмитриевич УШИНСКИЙ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1390CD-B99E-4EB7-BEBE-3E2279BCA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896" y="2668525"/>
            <a:ext cx="892761" cy="5021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82B34A-D4CB-4103-807E-8A7BBC712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70" y="2601497"/>
            <a:ext cx="863371" cy="5692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3E94414-D655-49B9-AB15-93424D6449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01" y="2203332"/>
            <a:ext cx="2291270" cy="17941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9139E47-630A-4F0D-89D2-249FCD90F3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84" y="2372599"/>
            <a:ext cx="2986021" cy="15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907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5088</Words>
  <Application>Microsoft Office PowerPoint</Application>
  <PresentationFormat>Широкоэкранный</PresentationFormat>
  <Paragraphs>1363</Paragraphs>
  <Slides>85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85</vt:i4>
      </vt:variant>
    </vt:vector>
  </HeadingPairs>
  <TitlesOfParts>
    <vt:vector size="99" baseType="lpstr">
      <vt:lpstr>Arial</vt:lpstr>
      <vt:lpstr>Calibri</vt:lpstr>
      <vt:lpstr>Calibri Light</vt:lpstr>
      <vt:lpstr>Comic Sans MS</vt:lpstr>
      <vt:lpstr>Symbol</vt:lpstr>
      <vt:lpstr>Tahoma</vt:lpstr>
      <vt:lpstr>Times New Roman</vt:lpstr>
      <vt:lpstr>Verdana</vt:lpstr>
      <vt:lpstr>Тема Office</vt:lpstr>
      <vt:lpstr>1_Оформление по умолчанию</vt:lpstr>
      <vt:lpstr>10_Тема Office</vt:lpstr>
      <vt:lpstr>1_Тема Office</vt:lpstr>
      <vt:lpstr>11_Тема Office</vt:lpstr>
      <vt:lpstr>2_Тема Office</vt:lpstr>
      <vt:lpstr>Презентация PowerPoint</vt:lpstr>
      <vt:lpstr>                                             Эволюция технологических укладов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Татьяна ВОЕВОДИНА публицист     </vt:lpstr>
      <vt:lpstr>Презентация PowerPoint</vt:lpstr>
      <vt:lpstr>Презентация PowerPoint</vt:lpstr>
      <vt:lpstr>Презентация PowerPoint</vt:lpstr>
      <vt:lpstr>                      Ярослав КУЗЬМИНОВ  ректор Высшей школы экономики: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Совмещение учебы с работой по специальности — это единственно возможная модель обучения в ближайшем будущем…  Сейчас набирает популярность модель четырех К —  наиболее важных, долгоиграющих социальных компетенций.  </vt:lpstr>
      <vt:lpstr>Презентация PowerPoint</vt:lpstr>
      <vt:lpstr>        Евгений ЯМБУРГ        заслуженный учитель РФ,                академик РАО:</vt:lpstr>
      <vt:lpstr>      Александр Григорьевич АСМОЛОВ    академик РАО</vt:lpstr>
      <vt:lpstr>Презентация PowerPoint</vt:lpstr>
      <vt:lpstr>    Психолог Людмила ПЕТРАНОВСКАЯ </vt:lpstr>
      <vt:lpstr>Презентация PowerPoint</vt:lpstr>
      <vt:lpstr>Презентация PowerPoint</vt:lpstr>
      <vt:lpstr>Проект «Ключевые направления развития российского образования  для достижения целей и задач устойчивого развития в системе образования». 2020-2035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Академик РАН Владимир АРНОЛЬД         1937-2010  Крупнейший математик XX века.  Иностранный член  Национальной академии наук США, Американской академии искусств и наук, Американского философского общества, Европейской академии.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Джон ДЬЮИ       Из статьи «Моё педагогическое кредо», 1897 год</vt:lpstr>
      <vt:lpstr>Презентация PowerPoint</vt:lpstr>
      <vt:lpstr>Презентация PowerPoint</vt:lpstr>
      <vt:lpstr>Презентация PowerPoint</vt:lpstr>
      <vt:lpstr>Отношение к материальному обеспечению и собственности. Отношение к внешним нормам жизни.  Отношение к праву.  Отношение к правилам вежливости  и приличий. Отношение к нравственности. Отношение к миросозерцанию  и религии. Отношение к науке и знанию. Отношение к искусству. Отношение к себе самому.  Отношение к своей физической и психической жизни.  Отношение к своей личности</vt:lpstr>
      <vt:lpstr>Презентация PowerPoint</vt:lpstr>
      <vt:lpstr>Презентация PowerPoint</vt:lpstr>
      <vt:lpstr>Модель содержания образовательной программы школы  в контексте формирования компетентностей  и культуры жизнедеятельности учащихся</vt:lpstr>
      <vt:lpstr>Презентация PowerPoint</vt:lpstr>
      <vt:lpstr>Анализ содержания образовательной программы сельской школы в Смоленской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 основных  организационных  механизмов  управления  инновационным  развитием  открытого  социокультурного  образования</vt:lpstr>
      <vt:lpstr>Презентация PowerPoint</vt:lpstr>
      <vt:lpstr>Презентация PowerPoint</vt:lpstr>
      <vt:lpstr>Модель образовательного процесса в Молодёжной академии жизнетворчества и общественного  развития  (МАЖОР)</vt:lpstr>
      <vt:lpstr>МОДЕЛЬ  СОДЕРЖАНИЯ  АКТУАЛЬНОГО  ОБРАЗОВАНИЯ  МОЛОДЁЖНОЙ  АКАДЕМИИ ЖИЗНЕТВОРЧЕСТВА И ОБЩЕСТВЕННОГО РАЗВИТИЯ  (МАЖОР)</vt:lpstr>
      <vt:lpstr>Проект открытой среды  центра социально-профессионального самоопределения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Витольд</dc:creator>
  <cp:lastModifiedBy>Владелец</cp:lastModifiedBy>
  <cp:revision>4</cp:revision>
  <dcterms:created xsi:type="dcterms:W3CDTF">2021-11-11T08:31:37Z</dcterms:created>
  <dcterms:modified xsi:type="dcterms:W3CDTF">2022-02-16T09:30:28Z</dcterms:modified>
</cp:coreProperties>
</file>