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0" r:id="rId2"/>
    <p:sldId id="290" r:id="rId3"/>
    <p:sldId id="328" r:id="rId4"/>
    <p:sldId id="325" r:id="rId5"/>
    <p:sldId id="326" r:id="rId6"/>
    <p:sldId id="333" r:id="rId7"/>
    <p:sldId id="266" r:id="rId8"/>
    <p:sldId id="334" r:id="rId9"/>
    <p:sldId id="281" r:id="rId10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95F172F-A856-3D4C-B549-37A69151F42C}">
          <p14:sldIdLst>
            <p14:sldId id="270"/>
            <p14:sldId id="290"/>
            <p14:sldId id="328"/>
            <p14:sldId id="325"/>
            <p14:sldId id="326"/>
            <p14:sldId id="333"/>
            <p14:sldId id="266"/>
            <p14:sldId id="334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DAEB"/>
    <a:srgbClr val="6D276A"/>
    <a:srgbClr val="3A6E8E"/>
    <a:srgbClr val="6F3191"/>
    <a:srgbClr val="8853B9"/>
    <a:srgbClr val="ECDFF5"/>
    <a:srgbClr val="CEDDF2"/>
    <a:srgbClr val="CAF3C5"/>
    <a:srgbClr val="1E5260"/>
    <a:srgbClr val="D7E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88" autoAdjust="0"/>
    <p:restoredTop sz="92750" autoAdjust="0"/>
  </p:normalViewPr>
  <p:slideViewPr>
    <p:cSldViewPr>
      <p:cViewPr varScale="1">
        <p:scale>
          <a:sx n="48" d="100"/>
          <a:sy n="48" d="100"/>
        </p:scale>
        <p:origin x="34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DAD4C-CFD2-47D3-B93D-939F5330EB9F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51244-DDC3-4122-AEC3-2DEB83F46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3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8A6C9-D5AC-E84C-B658-AD7D92776A0A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B6868-6167-0A41-B6D5-4ACD1FA9C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B6868-6167-0A41-B6D5-4ACD1FA9CF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8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808A-BCC2-4075-92C8-B6644E6290B2}" type="datetime1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8400-0658-4A70-88B7-291BA28E6087}" type="datetime1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2521A-57DF-4C4B-9C66-FDDB2F597331}" type="datetime1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2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375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pos="2880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EC72-DC0A-4288-A51C-230F09492838}" type="datetime1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9314-F06D-4A77-B0D7-7508AFF81B4D}" type="datetime1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41F6-7263-43F6-99B1-CE7FDB6FDA5D}" type="datetime1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24BA-EFC9-47F9-8307-3BAC5A57C8B3}" type="datetime1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DE78-644B-4138-BD0F-D95302950CE9}" type="datetime1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2967-08E8-4325-97EB-F3F0329F998F}" type="datetime1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A4BC-FF46-456F-A031-3BEDB103DFB4}" type="datetime1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8AB1-B98D-4E21-9700-EA22B4EFD8DA}" type="datetime1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BBF9C-2680-4582-85FA-7AC577CB5CDB}" type="datetime1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10C84-21BF-45EB-93D2-B81AE58633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form.instrao.r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890" y="-1"/>
            <a:ext cx="9132110" cy="7105923"/>
            <a:chOff x="11890" y="-1"/>
            <a:chExt cx="9132110" cy="710592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0" y="-1"/>
              <a:ext cx="9132110" cy="7105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0" y="0"/>
              <a:ext cx="5499186" cy="1936263"/>
            </a:xfrm>
            <a:prstGeom prst="rect">
              <a:avLst/>
            </a:prstGeom>
          </p:spPr>
        </p:pic>
      </p:grpSp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1113" y="5564188"/>
            <a:ext cx="7862887" cy="1293812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ru-RU" altLang="ru-RU" sz="2000" dirty="0">
                <a:solidFill>
                  <a:srgbClr val="6600FF"/>
                </a:solidFill>
              </a:rPr>
              <a:t> </a:t>
            </a:r>
            <a:endParaRPr lang="ru-RU" altLang="ru-RU" sz="2600" dirty="0">
              <a:solidFill>
                <a:srgbClr val="3A6E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40360" y="4625486"/>
            <a:ext cx="5907162" cy="938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  <a:spcAft>
                <a:spcPts val="600"/>
              </a:spcAft>
            </a:pPr>
            <a:br>
              <a:rPr lang="ru-RU" sz="2400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</a:br>
            <a:endParaRPr lang="ru-RU" altLang="ru-RU" sz="2400" dirty="0">
              <a:solidFill>
                <a:srgbClr val="6D276A"/>
              </a:solidFill>
              <a:latin typeface="Times New Roman" pitchFamily="18" charset="0"/>
              <a:ea typeface="Yu Mincho Light" pitchFamily="18" charset="-128"/>
              <a:cs typeface="Times New Roman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80CE4A5-ADF8-4203-ADB8-9426EC435740}"/>
              </a:ext>
            </a:extLst>
          </p:cNvPr>
          <p:cNvSpPr txBox="1">
            <a:spLocks/>
          </p:cNvSpPr>
          <p:nvPr/>
        </p:nvSpPr>
        <p:spPr>
          <a:xfrm>
            <a:off x="1067737" y="2538759"/>
            <a:ext cx="7560839" cy="15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cap="all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  <a:t>Реализация программы воспитания: </a:t>
            </a:r>
          </a:p>
          <a:p>
            <a:r>
              <a:rPr lang="ru-RU" sz="2800" b="1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  <a:t>здравый смысл и формализация</a:t>
            </a:r>
            <a:endParaRPr lang="ru-RU" sz="2800" b="1" cap="all" dirty="0">
              <a:solidFill>
                <a:srgbClr val="6D276A"/>
              </a:solidFill>
              <a:latin typeface="Times New Roman" pitchFamily="18" charset="0"/>
              <a:ea typeface="Yu Mincho Light" pitchFamily="18" charset="-128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77E-7CE2-478E-854F-CE6BFAA71A7D}"/>
              </a:ext>
            </a:extLst>
          </p:cNvPr>
          <p:cNvSpPr/>
          <p:nvPr/>
        </p:nvSpPr>
        <p:spPr>
          <a:xfrm>
            <a:off x="2684772" y="4399092"/>
            <a:ext cx="6018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/>
            <a:r>
              <a:rPr lang="ru-RU" sz="2000" b="1" dirty="0">
                <a:solidFill>
                  <a:srgbClr val="6D276A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Степанов Павел Валентинович</a:t>
            </a:r>
            <a:r>
              <a:rPr lang="ru-RU" sz="2000" dirty="0">
                <a:solidFill>
                  <a:srgbClr val="6D276A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, </a:t>
            </a:r>
            <a:r>
              <a:rPr lang="ru-RU" sz="2000" dirty="0" err="1">
                <a:solidFill>
                  <a:srgbClr val="6D276A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д.п.н</a:t>
            </a:r>
            <a:r>
              <a:rPr lang="ru-RU" sz="2000" dirty="0">
                <a:solidFill>
                  <a:srgbClr val="6D276A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., </a:t>
            </a:r>
          </a:p>
          <a:p>
            <a:pPr algn="r" defTabSz="844083"/>
            <a:r>
              <a:rPr lang="ru-RU" sz="2000" dirty="0">
                <a:solidFill>
                  <a:srgbClr val="6D276A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заведующий лабораторией </a:t>
            </a:r>
          </a:p>
          <a:p>
            <a:pPr algn="r" defTabSz="844083"/>
            <a:r>
              <a:rPr lang="ru-RU" sz="2000" dirty="0">
                <a:solidFill>
                  <a:srgbClr val="6D276A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развития личности в системе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94034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430"/>
          </a:xfrm>
        </p:grpSpPr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bject 24"/>
            <p:cNvSpPr>
              <a:spLocks/>
            </p:cNvSpPr>
            <p:nvPr/>
          </p:nvSpPr>
          <p:spPr bwMode="auto">
            <a:xfrm>
              <a:off x="0" y="6565969"/>
              <a:ext cx="708454" cy="292461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1" y="156754"/>
            <a:ext cx="744583" cy="99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D1EED31D-23C8-4DAE-BF9F-CFE03A058652}"/>
              </a:ext>
            </a:extLst>
          </p:cNvPr>
          <p:cNvSpPr txBox="1">
            <a:spLocks/>
          </p:cNvSpPr>
          <p:nvPr/>
        </p:nvSpPr>
        <p:spPr>
          <a:xfrm>
            <a:off x="85740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188C0-0690-4813-9C5A-23A3FA88CF27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E0486A-F4BD-4881-AB15-AA46B4A7F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512" y="1340768"/>
            <a:ext cx="2340451" cy="5514195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784E9E6-6211-4774-8055-53997D9516DC}"/>
              </a:ext>
            </a:extLst>
          </p:cNvPr>
          <p:cNvSpPr txBox="1">
            <a:spLocks/>
          </p:cNvSpPr>
          <p:nvPr/>
        </p:nvSpPr>
        <p:spPr>
          <a:xfrm>
            <a:off x="2201480" y="416021"/>
            <a:ext cx="6042928" cy="996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cap="all" dirty="0">
                <a:solidFill>
                  <a:srgbClr val="6D276A"/>
                </a:solidFill>
              </a:rPr>
              <a:t>Несколько важных вопросов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0596883-3A15-4CB4-BACB-CA65F7215D36}"/>
              </a:ext>
            </a:extLst>
          </p:cNvPr>
          <p:cNvCxnSpPr>
            <a:cxnSpLocks/>
          </p:cNvCxnSpPr>
          <p:nvPr/>
        </p:nvCxnSpPr>
        <p:spPr>
          <a:xfrm>
            <a:off x="2146796" y="1412776"/>
            <a:ext cx="5737572" cy="0"/>
          </a:xfrm>
          <a:prstGeom prst="line">
            <a:avLst/>
          </a:prstGeom>
          <a:ln w="28575">
            <a:solidFill>
              <a:srgbClr val="6D27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7517236-50A1-44CB-B6EE-88DF0000242C}"/>
              </a:ext>
            </a:extLst>
          </p:cNvPr>
          <p:cNvSpPr/>
          <p:nvPr/>
        </p:nvSpPr>
        <p:spPr>
          <a:xfrm>
            <a:off x="876418" y="3340376"/>
            <a:ext cx="899025" cy="173265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kern="0" dirty="0">
              <a:solidFill>
                <a:srgbClr val="00B0F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2FB9D-0B62-4867-85EE-F95D511CC209}"/>
              </a:ext>
            </a:extLst>
          </p:cNvPr>
          <p:cNvSpPr txBox="1"/>
          <p:nvPr/>
        </p:nvSpPr>
        <p:spPr>
          <a:xfrm>
            <a:off x="1589971" y="2016418"/>
            <a:ext cx="7302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1. </a:t>
            </a:r>
            <a:r>
              <a:rPr lang="ru-RU" sz="2800" b="1" dirty="0"/>
              <a:t>Когда</a:t>
            </a:r>
            <a:r>
              <a:rPr lang="ru-RU" sz="2800" dirty="0"/>
              <a:t> работа педагогов становится воспитательной?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123DD0-6699-4389-9FB0-93EA6B238A2D}"/>
              </a:ext>
            </a:extLst>
          </p:cNvPr>
          <p:cNvSpPr txBox="1"/>
          <p:nvPr/>
        </p:nvSpPr>
        <p:spPr>
          <a:xfrm>
            <a:off x="1658519" y="3324967"/>
            <a:ext cx="7485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2. </a:t>
            </a:r>
            <a:r>
              <a:rPr lang="ru-RU" sz="2800" b="1" dirty="0"/>
              <a:t>Когда</a:t>
            </a:r>
            <a:r>
              <a:rPr lang="ru-RU" sz="2800" dirty="0"/>
              <a:t> ценностно-ориентированное общение педагогов и школьников результативно?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C7B96F-4293-4C00-A20C-DFF6D4AEE812}"/>
              </a:ext>
            </a:extLst>
          </p:cNvPr>
          <p:cNvSpPr txBox="1"/>
          <p:nvPr/>
        </p:nvSpPr>
        <p:spPr>
          <a:xfrm>
            <a:off x="1901332" y="4673434"/>
            <a:ext cx="7242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3. </a:t>
            </a:r>
            <a:r>
              <a:rPr lang="ru-RU" sz="2800" b="1" dirty="0"/>
              <a:t>Когда</a:t>
            </a:r>
            <a:r>
              <a:rPr lang="ru-RU" sz="2800" dirty="0"/>
              <a:t> между педагогами и школьниками формируются доверительные отношения?</a:t>
            </a:r>
          </a:p>
        </p:txBody>
      </p:sp>
    </p:spTree>
    <p:extLst>
      <p:ext uri="{BB962C8B-B14F-4D97-AF65-F5344CB8AC3E}">
        <p14:creationId xmlns:p14="http://schemas.microsoft.com/office/powerpoint/2010/main" val="29786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430"/>
          </a:xfrm>
        </p:grpSpPr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bject 24"/>
            <p:cNvSpPr>
              <a:spLocks/>
            </p:cNvSpPr>
            <p:nvPr/>
          </p:nvSpPr>
          <p:spPr bwMode="auto">
            <a:xfrm>
              <a:off x="0" y="6565969"/>
              <a:ext cx="708454" cy="292461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896" y="5568801"/>
            <a:ext cx="744583" cy="99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A4193B10-D779-4ADC-9156-ADC21C4AA33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7B5D4FD6-51FE-4478-86FA-48EAD212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28" y="488051"/>
            <a:ext cx="8075889" cy="1477114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rgbClr val="6D276A"/>
                </a:solidFill>
              </a:rPr>
              <a:t>Три «кита» результативного воспитания</a:t>
            </a:r>
            <a:endParaRPr lang="ru-RU" sz="2000" b="1" i="1" cap="all" dirty="0">
              <a:solidFill>
                <a:srgbClr val="6D276A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37F6452-864B-4169-A32A-01F1D127128F}"/>
              </a:ext>
            </a:extLst>
          </p:cNvPr>
          <p:cNvSpPr txBox="1">
            <a:spLocks/>
          </p:cNvSpPr>
          <p:nvPr/>
        </p:nvSpPr>
        <p:spPr>
          <a:xfrm>
            <a:off x="1106749" y="2562819"/>
            <a:ext cx="6320610" cy="7151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40385" algn="l"/>
              </a:tabLst>
            </a:pPr>
            <a:r>
              <a:rPr lang="ru-RU" sz="2400" b="1" dirty="0">
                <a:ea typeface="Yu Mincho Light" pitchFamily="18" charset="-128"/>
                <a:cs typeface="Times New Roman" pitchFamily="18" charset="0"/>
              </a:rPr>
              <a:t>Когда школьное воспитание становится результативным?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23DB7B0-1CCE-40BE-8FC4-F0B935D37EB3}"/>
              </a:ext>
            </a:extLst>
          </p:cNvPr>
          <p:cNvSpPr txBox="1">
            <a:spLocks/>
          </p:cNvSpPr>
          <p:nvPr/>
        </p:nvSpPr>
        <p:spPr>
          <a:xfrm>
            <a:off x="921821" y="2491363"/>
            <a:ext cx="6320610" cy="7151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40385" algn="l"/>
              </a:tabLst>
            </a:pPr>
            <a:r>
              <a:rPr lang="ru-RU" sz="2400" b="1" dirty="0">
                <a:ea typeface="Yu Mincho Light" pitchFamily="18" charset="-128"/>
                <a:cs typeface="Times New Roman" pitchFamily="18" charset="0"/>
              </a:rPr>
              <a:t>Когда педагоги становятся для детей </a:t>
            </a:r>
          </a:p>
          <a:p>
            <a:pPr>
              <a:tabLst>
                <a:tab pos="540385" algn="l"/>
              </a:tabLst>
            </a:pPr>
            <a:r>
              <a:rPr lang="ru-RU" sz="2400" b="1" dirty="0">
                <a:ea typeface="Yu Mincho Light" pitchFamily="18" charset="-128"/>
                <a:cs typeface="Times New Roman" pitchFamily="18" charset="0"/>
              </a:rPr>
              <a:t>значимыми взрослыми?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FA57B62-0629-42C1-8F24-BF071C583373}"/>
              </a:ext>
            </a:extLst>
          </p:cNvPr>
          <p:cNvSpPr txBox="1">
            <a:spLocks/>
          </p:cNvSpPr>
          <p:nvPr/>
        </p:nvSpPr>
        <p:spPr>
          <a:xfrm>
            <a:off x="1139600" y="2514572"/>
            <a:ext cx="6320610" cy="7151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40385" algn="l"/>
              </a:tabLst>
            </a:pPr>
            <a:r>
              <a:rPr lang="ru-RU" sz="2400" b="1" dirty="0">
                <a:ea typeface="Yu Mincho Light" pitchFamily="18" charset="-128"/>
                <a:cs typeface="Times New Roman" pitchFamily="18" charset="0"/>
              </a:rPr>
              <a:t>Когда у детей и педагогов возникает </a:t>
            </a:r>
          </a:p>
          <a:p>
            <a:pPr>
              <a:tabLst>
                <a:tab pos="540385" algn="l"/>
              </a:tabLst>
            </a:pPr>
            <a:r>
              <a:rPr lang="ru-RU" sz="2400" b="1" dirty="0">
                <a:ea typeface="Yu Mincho Light" pitchFamily="18" charset="-128"/>
                <a:cs typeface="Times New Roman" pitchFamily="18" charset="0"/>
              </a:rPr>
              <a:t>чувство общности? </a:t>
            </a:r>
          </a:p>
          <a:p>
            <a:pPr>
              <a:tabLst>
                <a:tab pos="540385" algn="l"/>
              </a:tabLst>
            </a:pPr>
            <a:endParaRPr lang="ru-RU" sz="2400" b="1" dirty="0">
              <a:ea typeface="Yu Mincho Light" pitchFamily="18" charset="-128"/>
              <a:cs typeface="Times New Roman" pitchFamily="18" charset="0"/>
            </a:endParaRPr>
          </a:p>
        </p:txBody>
      </p:sp>
      <p:pic>
        <p:nvPicPr>
          <p:cNvPr id="14" name="Picture 2" descr="Три кита прибыльной торговли на рынке. - HUB - новости компаний и мнения  сообщества на ForkLog">
            <a:extLst>
              <a:ext uri="{FF2B5EF4-FFF2-40B4-BE49-F238E27FC236}">
                <a16:creationId xmlns:a16="http://schemas.microsoft.com/office/drawing/2014/main" id="{ABFB37E0-28EB-4A0D-BFD1-C8565F97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7" y="2118492"/>
            <a:ext cx="8730390" cy="302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6FFF5D-F5EC-4D27-A76C-70462D881FE9}"/>
              </a:ext>
            </a:extLst>
          </p:cNvPr>
          <p:cNvSpPr txBox="1"/>
          <p:nvPr/>
        </p:nvSpPr>
        <p:spPr>
          <a:xfrm>
            <a:off x="5917182" y="2852639"/>
            <a:ext cx="2763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ценностно-ориентированное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общение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003BF9-24A3-48E5-96C2-7A087A7CD1F6}"/>
              </a:ext>
            </a:extLst>
          </p:cNvPr>
          <p:cNvSpPr txBox="1"/>
          <p:nvPr/>
        </p:nvSpPr>
        <p:spPr>
          <a:xfrm>
            <a:off x="3159655" y="3673807"/>
            <a:ext cx="286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доброжелательные отношения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3CFDD8-3DB8-47A3-B7D3-EFDA4DFA05A4}"/>
              </a:ext>
            </a:extLst>
          </p:cNvPr>
          <p:cNvSpPr txBox="1"/>
          <p:nvPr/>
        </p:nvSpPr>
        <p:spPr>
          <a:xfrm>
            <a:off x="571128" y="2894135"/>
            <a:ext cx="2256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интересная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198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5D399A-1FD9-4422-8F37-5AC75740C974}"/>
              </a:ext>
            </a:extLst>
          </p:cNvPr>
          <p:cNvSpPr/>
          <p:nvPr/>
        </p:nvSpPr>
        <p:spPr>
          <a:xfrm>
            <a:off x="3800982" y="798955"/>
            <a:ext cx="5090601" cy="57288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430"/>
          </a:xfrm>
        </p:grpSpPr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bject 24"/>
            <p:cNvSpPr>
              <a:spLocks/>
            </p:cNvSpPr>
            <p:nvPr/>
          </p:nvSpPr>
          <p:spPr bwMode="auto">
            <a:xfrm>
              <a:off x="0" y="6565969"/>
              <a:ext cx="708454" cy="292461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55" y="4232026"/>
            <a:ext cx="1028606" cy="137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1339CEA-F1A5-48D0-9BC8-C8DE431DB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44" y="844723"/>
            <a:ext cx="3596009" cy="369155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6D276A"/>
                </a:solidFill>
              </a:rPr>
              <a:t>На них стоит деятельность лучших педагогов прошлого и современности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8202AA47-4333-4A45-9417-BF8C018C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79" y="1225974"/>
            <a:ext cx="1648616" cy="211933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BFF1145-3084-4481-A7D9-69AEB0A6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924" y="1816806"/>
            <a:ext cx="1226239" cy="1747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C4C09E12-E9D4-4B53-ABF8-5F626772D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98" y="3830753"/>
            <a:ext cx="1241485" cy="1769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4E80E474-6294-4424-81E0-783C7CB0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26" y="2881827"/>
            <a:ext cx="1660291" cy="2335632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VEExport.0007">
            <a:hlinkClick r:id="" action="ppaction://media"/>
            <a:extLst>
              <a:ext uri="{FF2B5EF4-FFF2-40B4-BE49-F238E27FC236}">
                <a16:creationId xmlns:a16="http://schemas.microsoft.com/office/drawing/2014/main" id="{5E7A7A4D-BFB2-41B0-AA41-A7D137FEF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45791" y="2053437"/>
            <a:ext cx="3800982" cy="28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430"/>
          </a:xfrm>
        </p:grpSpPr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bject 24"/>
            <p:cNvSpPr>
              <a:spLocks/>
            </p:cNvSpPr>
            <p:nvPr/>
          </p:nvSpPr>
          <p:spPr bwMode="auto">
            <a:xfrm>
              <a:off x="0" y="6565969"/>
              <a:ext cx="708454" cy="292461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9" y="130641"/>
            <a:ext cx="697501" cy="9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83AF7D8C-24E7-4EE8-8CDC-208AEDA4EE57}"/>
              </a:ext>
            </a:extLst>
          </p:cNvPr>
          <p:cNvSpPr txBox="1">
            <a:spLocks/>
          </p:cNvSpPr>
          <p:nvPr/>
        </p:nvSpPr>
        <p:spPr>
          <a:xfrm>
            <a:off x="8551460" y="6356350"/>
            <a:ext cx="2306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188C0-0690-4813-9C5A-23A3FA88CF27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36C746DE-71F2-48EF-B32D-C2B10B65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11" y="260520"/>
            <a:ext cx="7848789" cy="86422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6D276A"/>
                </a:solidFill>
              </a:rPr>
              <a:t>Опасность формализации воспитания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2B7A0-6A5B-4CAF-83E1-BE1960F7BF0C}"/>
              </a:ext>
            </a:extLst>
          </p:cNvPr>
          <p:cNvSpPr txBox="1"/>
          <p:nvPr/>
        </p:nvSpPr>
        <p:spPr>
          <a:xfrm>
            <a:off x="8272194" y="6292346"/>
            <a:ext cx="263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rgbClr val="0070C0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32F804F4-07C9-4FA2-BBDA-2B5FE84E02DF}"/>
              </a:ext>
            </a:extLst>
          </p:cNvPr>
          <p:cNvSpPr txBox="1">
            <a:spLocks/>
          </p:cNvSpPr>
          <p:nvPr/>
        </p:nvSpPr>
        <p:spPr>
          <a:xfrm>
            <a:off x="131763" y="1125442"/>
            <a:ext cx="4107978" cy="5732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800" b="1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ea typeface="Arial" panose="020B0604020202020204" pitchFamily="34" charset="0"/>
              </a:rPr>
              <a:t>Восприятие программы воспитания как аналога учебной программы.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ea typeface="Arial" panose="020B0604020202020204" pitchFamily="34" charset="0"/>
              </a:rPr>
              <a:t>Разработка «портретов воспитанников», которым дети должны соответствовать.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ea typeface="Arial" panose="020B0604020202020204" pitchFamily="34" charset="0"/>
              </a:rPr>
              <a:t>Подбор перечня мероприятий для детей.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ea typeface="Arial" panose="020B0604020202020204" pitchFamily="34" charset="0"/>
              </a:rPr>
              <a:t>Привязка мероприятий к «красным датам» календаря или их распределение по направлениям.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/>
              <a:t>Контроль количества мероприятий и охвата ими школьников.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CCC5AF95-BE14-4FCD-A488-6FA2DA8CD723}"/>
              </a:ext>
            </a:extLst>
          </p:cNvPr>
          <p:cNvSpPr txBox="1">
            <a:spLocks/>
          </p:cNvSpPr>
          <p:nvPr/>
        </p:nvSpPr>
        <p:spPr>
          <a:xfrm>
            <a:off x="4391026" y="1125442"/>
            <a:ext cx="4621214" cy="5732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/>
          </a:p>
          <a:p>
            <a:pPr algn="ctr"/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C8308D-2711-4288-AF5A-768282778344}"/>
              </a:ext>
            </a:extLst>
          </p:cNvPr>
          <p:cNvSpPr txBox="1"/>
          <p:nvPr/>
        </p:nvSpPr>
        <p:spPr>
          <a:xfrm>
            <a:off x="6157296" y="2151727"/>
            <a:ext cx="1590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22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430"/>
          </a:xfrm>
        </p:grpSpPr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bject 24"/>
            <p:cNvSpPr>
              <a:spLocks/>
            </p:cNvSpPr>
            <p:nvPr/>
          </p:nvSpPr>
          <p:spPr bwMode="auto">
            <a:xfrm>
              <a:off x="0" y="6565969"/>
              <a:ext cx="708454" cy="292461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9" y="130641"/>
            <a:ext cx="697501" cy="9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83AF7D8C-24E7-4EE8-8CDC-208AEDA4EE57}"/>
              </a:ext>
            </a:extLst>
          </p:cNvPr>
          <p:cNvSpPr txBox="1">
            <a:spLocks/>
          </p:cNvSpPr>
          <p:nvPr/>
        </p:nvSpPr>
        <p:spPr>
          <a:xfrm>
            <a:off x="8551460" y="6356350"/>
            <a:ext cx="2306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188C0-0690-4813-9C5A-23A3FA88CF2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36C746DE-71F2-48EF-B32D-C2B10B65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66" y="277216"/>
            <a:ext cx="7848789" cy="86422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6D276A"/>
                </a:solidFill>
              </a:rPr>
              <a:t>Как избежать формализации?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2B7A0-6A5B-4CAF-83E1-BE1960F7BF0C}"/>
              </a:ext>
            </a:extLst>
          </p:cNvPr>
          <p:cNvSpPr txBox="1"/>
          <p:nvPr/>
        </p:nvSpPr>
        <p:spPr>
          <a:xfrm>
            <a:off x="8272194" y="6292346"/>
            <a:ext cx="263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rgbClr val="0070C0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32F804F4-07C9-4FA2-BBDA-2B5FE84E02DF}"/>
              </a:ext>
            </a:extLst>
          </p:cNvPr>
          <p:cNvSpPr txBox="1">
            <a:spLocks/>
          </p:cNvSpPr>
          <p:nvPr/>
        </p:nvSpPr>
        <p:spPr>
          <a:xfrm>
            <a:off x="0" y="1125442"/>
            <a:ext cx="4239741" cy="5732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800" b="1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Восприятие программы воспитания как аналога учебной программы.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Разработка «портретов воспитанников», которым дети должны соответствовать.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Подбор перечня мероприятий для детей.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Привязка мероприятий к «красным датам» календаря или их распределение по направлениям.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/>
              <a:t>Контроль количества мероприятий и охвата ими школьников.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CCC5AF95-BE14-4FCD-A488-6FA2DA8CD723}"/>
              </a:ext>
            </a:extLst>
          </p:cNvPr>
          <p:cNvSpPr txBox="1">
            <a:spLocks/>
          </p:cNvSpPr>
          <p:nvPr/>
        </p:nvSpPr>
        <p:spPr>
          <a:xfrm>
            <a:off x="4391025" y="1125442"/>
            <a:ext cx="4749695" cy="5732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/>
          </a:p>
          <a:p>
            <a:pPr algn="ctr"/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C8308D-2711-4288-AF5A-768282778344}"/>
              </a:ext>
            </a:extLst>
          </p:cNvPr>
          <p:cNvSpPr txBox="1"/>
          <p:nvPr/>
        </p:nvSpPr>
        <p:spPr>
          <a:xfrm>
            <a:off x="1691680" y="1995123"/>
            <a:ext cx="1247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944AC4-554D-4B28-A6E2-770B3D3FE73B}"/>
              </a:ext>
            </a:extLst>
          </p:cNvPr>
          <p:cNvSpPr txBox="1"/>
          <p:nvPr/>
        </p:nvSpPr>
        <p:spPr>
          <a:xfrm>
            <a:off x="4376077" y="1170392"/>
            <a:ext cx="4778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ea typeface="Arial" panose="020B0604020202020204" pitchFamily="34" charset="0"/>
              </a:rPr>
              <a:t>Понимать, что программа воспитания </a:t>
            </a:r>
            <a:r>
              <a:rPr lang="ru-RU" sz="2000" dirty="0">
                <a:ea typeface="Arial" panose="020B0604020202020204" pitchFamily="34" charset="0"/>
              </a:rPr>
              <a:t>– это не программа мероприятий.</a:t>
            </a:r>
            <a:endParaRPr lang="ru-RU" sz="2000" b="0" dirty="0">
              <a:ea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E2BE6-FE49-4968-9833-14B3CEAE29D4}"/>
              </a:ext>
            </a:extLst>
          </p:cNvPr>
          <p:cNvSpPr txBox="1"/>
          <p:nvPr/>
        </p:nvSpPr>
        <p:spPr>
          <a:xfrm>
            <a:off x="4338691" y="3106877"/>
            <a:ext cx="47496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latin typeface="+mn-lt"/>
                <a:ea typeface="Arial" panose="020B0604020202020204" pitchFamily="34" charset="0"/>
              </a:rPr>
              <a:t>Вовлекать детей не в разрозненные мероприятия, а в </a:t>
            </a:r>
            <a:r>
              <a:rPr lang="ru-RU" sz="2000" b="0" u="sng" dirty="0">
                <a:latin typeface="+mn-lt"/>
                <a:ea typeface="Arial" panose="020B0604020202020204" pitchFamily="34" charset="0"/>
              </a:rPr>
              <a:t>постоянные</a:t>
            </a:r>
            <a:r>
              <a:rPr lang="ru-RU" sz="2000" b="0" dirty="0">
                <a:latin typeface="+mn-lt"/>
                <a:ea typeface="Arial" panose="020B0604020202020204" pitchFamily="34" charset="0"/>
              </a:rPr>
              <a:t> интересные деятельности с их повседневными </a:t>
            </a:r>
            <a:r>
              <a:rPr lang="ru-RU" sz="2000" b="0" u="sng" dirty="0">
                <a:latin typeface="+mn-lt"/>
                <a:ea typeface="Arial" panose="020B0604020202020204" pitchFamily="34" charset="0"/>
              </a:rPr>
              <a:t>малыми</a:t>
            </a:r>
            <a:r>
              <a:rPr lang="ru-RU" sz="2000" b="0" dirty="0">
                <a:latin typeface="+mn-lt"/>
                <a:ea typeface="Arial" panose="020B0604020202020204" pitchFamily="34" charset="0"/>
              </a:rPr>
              <a:t> делами.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F83F6D-34A6-4AF5-8956-0E152191C209}"/>
              </a:ext>
            </a:extLst>
          </p:cNvPr>
          <p:cNvSpPr txBox="1"/>
          <p:nvPr/>
        </p:nvSpPr>
        <p:spPr>
          <a:xfrm>
            <a:off x="4362100" y="1807775"/>
            <a:ext cx="47693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latin typeface="+mn-lt"/>
                <a:ea typeface="Arial" panose="020B0604020202020204" pitchFamily="34" charset="0"/>
              </a:rPr>
              <a:t>Учитывать неравномерность личностного развития детей, не загонять их в прокрустово ложе соответствия портретам.</a:t>
            </a:r>
          </a:p>
        </p:txBody>
      </p:sp>
    </p:spTree>
    <p:extLst>
      <p:ext uri="{BB962C8B-B14F-4D97-AF65-F5344CB8AC3E}">
        <p14:creationId xmlns:p14="http://schemas.microsoft.com/office/powerpoint/2010/main" val="397291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EBE4A348-3517-42E7-B7F8-4446D3D047C8}"/>
              </a:ext>
            </a:extLst>
          </p:cNvPr>
          <p:cNvSpPr/>
          <p:nvPr/>
        </p:nvSpPr>
        <p:spPr>
          <a:xfrm>
            <a:off x="5545392" y="1659391"/>
            <a:ext cx="3234813" cy="4110708"/>
          </a:xfrm>
          <a:custGeom>
            <a:avLst/>
            <a:gdLst>
              <a:gd name="connsiteX0" fmla="*/ 1290613 w 4456600"/>
              <a:gd name="connsiteY0" fmla="*/ 4199199 h 4573259"/>
              <a:gd name="connsiteX1" fmla="*/ 1231620 w 4456600"/>
              <a:gd name="connsiteY1" fmla="*/ 4051715 h 4573259"/>
              <a:gd name="connsiteX2" fmla="*/ 1192291 w 4456600"/>
              <a:gd name="connsiteY2" fmla="*/ 3943560 h 4573259"/>
              <a:gd name="connsiteX3" fmla="*/ 1162794 w 4456600"/>
              <a:gd name="connsiteY3" fmla="*/ 3894399 h 4573259"/>
              <a:gd name="connsiteX4" fmla="*/ 1143129 w 4456600"/>
              <a:gd name="connsiteY4" fmla="*/ 3845238 h 4573259"/>
              <a:gd name="connsiteX5" fmla="*/ 1005478 w 4456600"/>
              <a:gd name="connsiteY5" fmla="*/ 3619096 h 4573259"/>
              <a:gd name="connsiteX6" fmla="*/ 975981 w 4456600"/>
              <a:gd name="connsiteY6" fmla="*/ 3550270 h 4573259"/>
              <a:gd name="connsiteX7" fmla="*/ 936652 w 4456600"/>
              <a:gd name="connsiteY7" fmla="*/ 3491277 h 4573259"/>
              <a:gd name="connsiteX8" fmla="*/ 916987 w 4456600"/>
              <a:gd name="connsiteY8" fmla="*/ 3451948 h 4573259"/>
              <a:gd name="connsiteX9" fmla="*/ 907155 w 4456600"/>
              <a:gd name="connsiteY9" fmla="*/ 3383122 h 4573259"/>
              <a:gd name="connsiteX10" fmla="*/ 887491 w 4456600"/>
              <a:gd name="connsiteY10" fmla="*/ 3353625 h 4573259"/>
              <a:gd name="connsiteX11" fmla="*/ 828497 w 4456600"/>
              <a:gd name="connsiteY11" fmla="*/ 3176644 h 4573259"/>
              <a:gd name="connsiteX12" fmla="*/ 818665 w 4456600"/>
              <a:gd name="connsiteY12" fmla="*/ 3088154 h 4573259"/>
              <a:gd name="connsiteX13" fmla="*/ 808833 w 4456600"/>
              <a:gd name="connsiteY13" fmla="*/ 3048825 h 4573259"/>
              <a:gd name="connsiteX14" fmla="*/ 749839 w 4456600"/>
              <a:gd name="connsiteY14" fmla="*/ 2989831 h 4573259"/>
              <a:gd name="connsiteX15" fmla="*/ 710510 w 4456600"/>
              <a:gd name="connsiteY15" fmla="*/ 2911173 h 4573259"/>
              <a:gd name="connsiteX16" fmla="*/ 622020 w 4456600"/>
              <a:gd name="connsiteY16" fmla="*/ 2773522 h 4573259"/>
              <a:gd name="connsiteX17" fmla="*/ 592523 w 4456600"/>
              <a:gd name="connsiteY17" fmla="*/ 2694864 h 4573259"/>
              <a:gd name="connsiteX18" fmla="*/ 553194 w 4456600"/>
              <a:gd name="connsiteY18" fmla="*/ 2508051 h 4573259"/>
              <a:gd name="connsiteX19" fmla="*/ 523697 w 4456600"/>
              <a:gd name="connsiteY19" fmla="*/ 2449057 h 4573259"/>
              <a:gd name="connsiteX20" fmla="*/ 445039 w 4456600"/>
              <a:gd name="connsiteY20" fmla="*/ 2291741 h 4573259"/>
              <a:gd name="connsiteX21" fmla="*/ 356549 w 4456600"/>
              <a:gd name="connsiteY21" fmla="*/ 2242580 h 4573259"/>
              <a:gd name="connsiteX22" fmla="*/ 277891 w 4456600"/>
              <a:gd name="connsiteY22" fmla="*/ 2163922 h 4573259"/>
              <a:gd name="connsiteX23" fmla="*/ 248394 w 4456600"/>
              <a:gd name="connsiteY23" fmla="*/ 2085264 h 4573259"/>
              <a:gd name="connsiteX24" fmla="*/ 189400 w 4456600"/>
              <a:gd name="connsiteY24" fmla="*/ 1918115 h 4573259"/>
              <a:gd name="connsiteX25" fmla="*/ 169736 w 4456600"/>
              <a:gd name="connsiteY25" fmla="*/ 1770631 h 4573259"/>
              <a:gd name="connsiteX26" fmla="*/ 159904 w 4456600"/>
              <a:gd name="connsiteY26" fmla="*/ 1711638 h 4573259"/>
              <a:gd name="connsiteX27" fmla="*/ 150071 w 4456600"/>
              <a:gd name="connsiteY27" fmla="*/ 1564154 h 4573259"/>
              <a:gd name="connsiteX28" fmla="*/ 110742 w 4456600"/>
              <a:gd name="connsiteY28" fmla="*/ 1397006 h 4573259"/>
              <a:gd name="connsiteX29" fmla="*/ 100910 w 4456600"/>
              <a:gd name="connsiteY29" fmla="*/ 1249522 h 4573259"/>
              <a:gd name="connsiteX30" fmla="*/ 81246 w 4456600"/>
              <a:gd name="connsiteY30" fmla="*/ 964386 h 4573259"/>
              <a:gd name="connsiteX31" fmla="*/ 61581 w 4456600"/>
              <a:gd name="connsiteY31" fmla="*/ 826735 h 4573259"/>
              <a:gd name="connsiteX32" fmla="*/ 41916 w 4456600"/>
              <a:gd name="connsiteY32" fmla="*/ 728412 h 4573259"/>
              <a:gd name="connsiteX33" fmla="*/ 2587 w 4456600"/>
              <a:gd name="connsiteY33" fmla="*/ 344954 h 4573259"/>
              <a:gd name="connsiteX34" fmla="*/ 12420 w 4456600"/>
              <a:gd name="connsiteY34" fmla="*/ 128644 h 4573259"/>
              <a:gd name="connsiteX35" fmla="*/ 61581 w 4456600"/>
              <a:gd name="connsiteY35" fmla="*/ 167973 h 4573259"/>
              <a:gd name="connsiteX36" fmla="*/ 150071 w 4456600"/>
              <a:gd name="connsiteY36" fmla="*/ 197470 h 4573259"/>
              <a:gd name="connsiteX37" fmla="*/ 317220 w 4456600"/>
              <a:gd name="connsiteY37" fmla="*/ 207302 h 4573259"/>
              <a:gd name="connsiteX38" fmla="*/ 356549 w 4456600"/>
              <a:gd name="connsiteY38" fmla="*/ 236799 h 4573259"/>
              <a:gd name="connsiteX39" fmla="*/ 425375 w 4456600"/>
              <a:gd name="connsiteY39" fmla="*/ 256464 h 4573259"/>
              <a:gd name="connsiteX40" fmla="*/ 474536 w 4456600"/>
              <a:gd name="connsiteY40" fmla="*/ 276128 h 4573259"/>
              <a:gd name="connsiteX41" fmla="*/ 563026 w 4456600"/>
              <a:gd name="connsiteY41" fmla="*/ 364619 h 4573259"/>
              <a:gd name="connsiteX42" fmla="*/ 661349 w 4456600"/>
              <a:gd name="connsiteY42" fmla="*/ 502270 h 4573259"/>
              <a:gd name="connsiteX43" fmla="*/ 838329 w 4456600"/>
              <a:gd name="connsiteY43" fmla="*/ 512102 h 4573259"/>
              <a:gd name="connsiteX44" fmla="*/ 867826 w 4456600"/>
              <a:gd name="connsiteY44" fmla="*/ 521935 h 4573259"/>
              <a:gd name="connsiteX45" fmla="*/ 956316 w 4456600"/>
              <a:gd name="connsiteY45" fmla="*/ 561264 h 4573259"/>
              <a:gd name="connsiteX46" fmla="*/ 1074304 w 4456600"/>
              <a:gd name="connsiteY46" fmla="*/ 551431 h 4573259"/>
              <a:gd name="connsiteX47" fmla="*/ 1103800 w 4456600"/>
              <a:gd name="connsiteY47" fmla="*/ 541599 h 4573259"/>
              <a:gd name="connsiteX48" fmla="*/ 1143129 w 4456600"/>
              <a:gd name="connsiteY48" fmla="*/ 600593 h 4573259"/>
              <a:gd name="connsiteX49" fmla="*/ 1172626 w 4456600"/>
              <a:gd name="connsiteY49" fmla="*/ 639922 h 4573259"/>
              <a:gd name="connsiteX50" fmla="*/ 1192291 w 4456600"/>
              <a:gd name="connsiteY50" fmla="*/ 669419 h 4573259"/>
              <a:gd name="connsiteX51" fmla="*/ 1221787 w 4456600"/>
              <a:gd name="connsiteY51" fmla="*/ 689083 h 4573259"/>
              <a:gd name="connsiteX52" fmla="*/ 1241452 w 4456600"/>
              <a:gd name="connsiteY52" fmla="*/ 472773 h 4573259"/>
              <a:gd name="connsiteX53" fmla="*/ 1251284 w 4456600"/>
              <a:gd name="connsiteY53" fmla="*/ 423612 h 4573259"/>
              <a:gd name="connsiteX54" fmla="*/ 1320110 w 4456600"/>
              <a:gd name="connsiteY54" fmla="*/ 315457 h 4573259"/>
              <a:gd name="connsiteX55" fmla="*/ 1339775 w 4456600"/>
              <a:gd name="connsiteY55" fmla="*/ 276128 h 4573259"/>
              <a:gd name="connsiteX56" fmla="*/ 1369271 w 4456600"/>
              <a:gd name="connsiteY56" fmla="*/ 128644 h 4573259"/>
              <a:gd name="connsiteX57" fmla="*/ 1379104 w 4456600"/>
              <a:gd name="connsiteY57" fmla="*/ 49986 h 4573259"/>
              <a:gd name="connsiteX58" fmla="*/ 1565916 w 4456600"/>
              <a:gd name="connsiteY58" fmla="*/ 40154 h 4573259"/>
              <a:gd name="connsiteX59" fmla="*/ 1890381 w 4456600"/>
              <a:gd name="connsiteY59" fmla="*/ 49986 h 4573259"/>
              <a:gd name="connsiteX60" fmla="*/ 1939542 w 4456600"/>
              <a:gd name="connsiteY60" fmla="*/ 99148 h 4573259"/>
              <a:gd name="connsiteX61" fmla="*/ 1988704 w 4456600"/>
              <a:gd name="connsiteY61" fmla="*/ 217135 h 4573259"/>
              <a:gd name="connsiteX62" fmla="*/ 2008368 w 4456600"/>
              <a:gd name="connsiteY62" fmla="*/ 246631 h 4573259"/>
              <a:gd name="connsiteX63" fmla="*/ 2037865 w 4456600"/>
              <a:gd name="connsiteY63" fmla="*/ 256464 h 4573259"/>
              <a:gd name="connsiteX64" fmla="*/ 2106691 w 4456600"/>
              <a:gd name="connsiteY64" fmla="*/ 315457 h 4573259"/>
              <a:gd name="connsiteX65" fmla="*/ 2332833 w 4456600"/>
              <a:gd name="connsiteY65" fmla="*/ 354786 h 4573259"/>
              <a:gd name="connsiteX66" fmla="*/ 2401658 w 4456600"/>
              <a:gd name="connsiteY66" fmla="*/ 394115 h 4573259"/>
              <a:gd name="connsiteX67" fmla="*/ 2440987 w 4456600"/>
              <a:gd name="connsiteY67" fmla="*/ 403948 h 4573259"/>
              <a:gd name="connsiteX68" fmla="*/ 2499981 w 4456600"/>
              <a:gd name="connsiteY68" fmla="*/ 374451 h 4573259"/>
              <a:gd name="connsiteX69" fmla="*/ 2529478 w 4456600"/>
              <a:gd name="connsiteY69" fmla="*/ 364619 h 4573259"/>
              <a:gd name="connsiteX70" fmla="*/ 2539310 w 4456600"/>
              <a:gd name="connsiteY70" fmla="*/ 335122 h 4573259"/>
              <a:gd name="connsiteX71" fmla="*/ 2578639 w 4456600"/>
              <a:gd name="connsiteY71" fmla="*/ 69651 h 4573259"/>
              <a:gd name="connsiteX72" fmla="*/ 2657297 w 4456600"/>
              <a:gd name="connsiteY72" fmla="*/ 20490 h 4573259"/>
              <a:gd name="connsiteX73" fmla="*/ 2814613 w 4456600"/>
              <a:gd name="connsiteY73" fmla="*/ 825 h 4573259"/>
              <a:gd name="connsiteX74" fmla="*/ 3089916 w 4456600"/>
              <a:gd name="connsiteY74" fmla="*/ 10657 h 4573259"/>
              <a:gd name="connsiteX75" fmla="*/ 3148910 w 4456600"/>
              <a:gd name="connsiteY75" fmla="*/ 69651 h 4573259"/>
              <a:gd name="connsiteX76" fmla="*/ 3168575 w 4456600"/>
              <a:gd name="connsiteY76" fmla="*/ 118812 h 4573259"/>
              <a:gd name="connsiteX77" fmla="*/ 3247233 w 4456600"/>
              <a:gd name="connsiteY77" fmla="*/ 138477 h 4573259"/>
              <a:gd name="connsiteX78" fmla="*/ 3345555 w 4456600"/>
              <a:gd name="connsiteY78" fmla="*/ 167973 h 4573259"/>
              <a:gd name="connsiteX79" fmla="*/ 3443878 w 4456600"/>
              <a:gd name="connsiteY79" fmla="*/ 285960 h 4573259"/>
              <a:gd name="connsiteX80" fmla="*/ 3483207 w 4456600"/>
              <a:gd name="connsiteY80" fmla="*/ 325290 h 4573259"/>
              <a:gd name="connsiteX81" fmla="*/ 3512704 w 4456600"/>
              <a:gd name="connsiteY81" fmla="*/ 364619 h 4573259"/>
              <a:gd name="connsiteX82" fmla="*/ 3561865 w 4456600"/>
              <a:gd name="connsiteY82" fmla="*/ 374451 h 4573259"/>
              <a:gd name="connsiteX83" fmla="*/ 3650355 w 4456600"/>
              <a:gd name="connsiteY83" fmla="*/ 403948 h 4573259"/>
              <a:gd name="connsiteX84" fmla="*/ 3807671 w 4456600"/>
              <a:gd name="connsiteY84" fmla="*/ 423612 h 4573259"/>
              <a:gd name="connsiteX85" fmla="*/ 4043646 w 4456600"/>
              <a:gd name="connsiteY85" fmla="*/ 364619 h 4573259"/>
              <a:gd name="connsiteX86" fmla="*/ 4063310 w 4456600"/>
              <a:gd name="connsiteY86" fmla="*/ 335122 h 4573259"/>
              <a:gd name="connsiteX87" fmla="*/ 4082975 w 4456600"/>
              <a:gd name="connsiteY87" fmla="*/ 266296 h 4573259"/>
              <a:gd name="connsiteX88" fmla="*/ 4122304 w 4456600"/>
              <a:gd name="connsiteY88" fmla="*/ 256464 h 4573259"/>
              <a:gd name="connsiteX89" fmla="*/ 4279620 w 4456600"/>
              <a:gd name="connsiteY89" fmla="*/ 276128 h 4573259"/>
              <a:gd name="connsiteX90" fmla="*/ 4348446 w 4456600"/>
              <a:gd name="connsiteY90" fmla="*/ 285960 h 4573259"/>
              <a:gd name="connsiteX91" fmla="*/ 4377942 w 4456600"/>
              <a:gd name="connsiteY91" fmla="*/ 305625 h 4573259"/>
              <a:gd name="connsiteX92" fmla="*/ 4387775 w 4456600"/>
              <a:gd name="connsiteY92" fmla="*/ 335122 h 4573259"/>
              <a:gd name="connsiteX93" fmla="*/ 4407439 w 4456600"/>
              <a:gd name="connsiteY93" fmla="*/ 679251 h 4573259"/>
              <a:gd name="connsiteX94" fmla="*/ 4387775 w 4456600"/>
              <a:gd name="connsiteY94" fmla="*/ 856231 h 4573259"/>
              <a:gd name="connsiteX95" fmla="*/ 4328781 w 4456600"/>
              <a:gd name="connsiteY95" fmla="*/ 964386 h 4573259"/>
              <a:gd name="connsiteX96" fmla="*/ 4358278 w 4456600"/>
              <a:gd name="connsiteY96" fmla="*/ 1387173 h 4573259"/>
              <a:gd name="connsiteX97" fmla="*/ 4368110 w 4456600"/>
              <a:gd name="connsiteY97" fmla="*/ 1691973 h 4573259"/>
              <a:gd name="connsiteX98" fmla="*/ 4397607 w 4456600"/>
              <a:gd name="connsiteY98" fmla="*/ 1721470 h 4573259"/>
              <a:gd name="connsiteX99" fmla="*/ 4456600 w 4456600"/>
              <a:gd name="connsiteY99" fmla="*/ 1829625 h 4573259"/>
              <a:gd name="connsiteX100" fmla="*/ 4377942 w 4456600"/>
              <a:gd name="connsiteY100" fmla="*/ 2036102 h 4573259"/>
              <a:gd name="connsiteX101" fmla="*/ 4318949 w 4456600"/>
              <a:gd name="connsiteY101" fmla="*/ 2144257 h 4573259"/>
              <a:gd name="connsiteX102" fmla="*/ 4250123 w 4456600"/>
              <a:gd name="connsiteY102" fmla="*/ 2193419 h 4573259"/>
              <a:gd name="connsiteX103" fmla="*/ 4240291 w 4456600"/>
              <a:gd name="connsiteY103" fmla="*/ 2242580 h 4573259"/>
              <a:gd name="connsiteX104" fmla="*/ 4161633 w 4456600"/>
              <a:gd name="connsiteY104" fmla="*/ 2311406 h 4573259"/>
              <a:gd name="connsiteX105" fmla="*/ 4151800 w 4456600"/>
              <a:gd name="connsiteY105" fmla="*/ 2753857 h 4573259"/>
              <a:gd name="connsiteX106" fmla="*/ 4181297 w 4456600"/>
              <a:gd name="connsiteY106" fmla="*/ 2852180 h 4573259"/>
              <a:gd name="connsiteX107" fmla="*/ 4141968 w 4456600"/>
              <a:gd name="connsiteY107" fmla="*/ 3029160 h 4573259"/>
              <a:gd name="connsiteX108" fmla="*/ 4102639 w 4456600"/>
              <a:gd name="connsiteY108" fmla="*/ 3137315 h 4573259"/>
              <a:gd name="connsiteX109" fmla="*/ 4112471 w 4456600"/>
              <a:gd name="connsiteY109" fmla="*/ 3707586 h 4573259"/>
              <a:gd name="connsiteX110" fmla="*/ 4092807 w 4456600"/>
              <a:gd name="connsiteY110" fmla="*/ 3766580 h 4573259"/>
              <a:gd name="connsiteX111" fmla="*/ 4043646 w 4456600"/>
              <a:gd name="connsiteY111" fmla="*/ 3825573 h 4573259"/>
              <a:gd name="connsiteX112" fmla="*/ 3925658 w 4456600"/>
              <a:gd name="connsiteY112" fmla="*/ 4061548 h 4573259"/>
              <a:gd name="connsiteX113" fmla="*/ 3817504 w 4456600"/>
              <a:gd name="connsiteY113" fmla="*/ 4169702 h 4573259"/>
              <a:gd name="connsiteX114" fmla="*/ 3758510 w 4456600"/>
              <a:gd name="connsiteY114" fmla="*/ 4297522 h 4573259"/>
              <a:gd name="connsiteX115" fmla="*/ 3601194 w 4456600"/>
              <a:gd name="connsiteY115" fmla="*/ 4376180 h 4573259"/>
              <a:gd name="connsiteX116" fmla="*/ 3561865 w 4456600"/>
              <a:gd name="connsiteY116" fmla="*/ 4386012 h 4573259"/>
              <a:gd name="connsiteX117" fmla="*/ 3532368 w 4456600"/>
              <a:gd name="connsiteY117" fmla="*/ 4395844 h 4573259"/>
              <a:gd name="connsiteX118" fmla="*/ 3473375 w 4456600"/>
              <a:gd name="connsiteY118" fmla="*/ 4435173 h 4573259"/>
              <a:gd name="connsiteX119" fmla="*/ 3443878 w 4456600"/>
              <a:gd name="connsiteY119" fmla="*/ 4445006 h 4573259"/>
              <a:gd name="connsiteX120" fmla="*/ 3325891 w 4456600"/>
              <a:gd name="connsiteY120" fmla="*/ 4474502 h 4573259"/>
              <a:gd name="connsiteX121" fmla="*/ 3237400 w 4456600"/>
              <a:gd name="connsiteY121" fmla="*/ 4464670 h 4573259"/>
              <a:gd name="connsiteX122" fmla="*/ 3207904 w 4456600"/>
              <a:gd name="connsiteY122" fmla="*/ 4435173 h 4573259"/>
              <a:gd name="connsiteX123" fmla="*/ 3070252 w 4456600"/>
              <a:gd name="connsiteY123" fmla="*/ 4454838 h 4573259"/>
              <a:gd name="connsiteX124" fmla="*/ 2804781 w 4456600"/>
              <a:gd name="connsiteY124" fmla="*/ 4513831 h 4573259"/>
              <a:gd name="connsiteX125" fmla="*/ 2706458 w 4456600"/>
              <a:gd name="connsiteY125" fmla="*/ 4572825 h 4573259"/>
              <a:gd name="connsiteX126" fmla="*/ 2617968 w 4456600"/>
              <a:gd name="connsiteY126" fmla="*/ 4523664 h 4573259"/>
              <a:gd name="connsiteX127" fmla="*/ 2372162 w 4456600"/>
              <a:gd name="connsiteY127" fmla="*/ 4513831 h 4573259"/>
              <a:gd name="connsiteX128" fmla="*/ 1929710 w 4456600"/>
              <a:gd name="connsiteY128" fmla="*/ 4523664 h 4573259"/>
              <a:gd name="connsiteX129" fmla="*/ 1900213 w 4456600"/>
              <a:gd name="connsiteY129" fmla="*/ 4533496 h 4573259"/>
              <a:gd name="connsiteX130" fmla="*/ 1752729 w 4456600"/>
              <a:gd name="connsiteY130" fmla="*/ 4562993 h 4573259"/>
              <a:gd name="connsiteX131" fmla="*/ 1565916 w 4456600"/>
              <a:gd name="connsiteY131" fmla="*/ 4533496 h 4573259"/>
              <a:gd name="connsiteX132" fmla="*/ 1487258 w 4456600"/>
              <a:gd name="connsiteY132" fmla="*/ 4464670 h 4573259"/>
              <a:gd name="connsiteX133" fmla="*/ 1388936 w 4456600"/>
              <a:gd name="connsiteY133" fmla="*/ 4415509 h 4573259"/>
              <a:gd name="connsiteX134" fmla="*/ 1379104 w 4456600"/>
              <a:gd name="connsiteY134" fmla="*/ 4356515 h 4573259"/>
              <a:gd name="connsiteX135" fmla="*/ 1369271 w 4456600"/>
              <a:gd name="connsiteY135" fmla="*/ 4277857 h 4573259"/>
              <a:gd name="connsiteX136" fmla="*/ 1339775 w 4456600"/>
              <a:gd name="connsiteY136" fmla="*/ 4228696 h 4573259"/>
              <a:gd name="connsiteX137" fmla="*/ 1310278 w 4456600"/>
              <a:gd name="connsiteY137" fmla="*/ 4140206 h 457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4456600" h="4573259">
                <a:moveTo>
                  <a:pt x="1290613" y="4199199"/>
                </a:moveTo>
                <a:cubicBezTo>
                  <a:pt x="1270949" y="4150038"/>
                  <a:pt x="1250627" y="4101134"/>
                  <a:pt x="1231620" y="4051715"/>
                </a:cubicBezTo>
                <a:cubicBezTo>
                  <a:pt x="1217849" y="4015911"/>
                  <a:pt x="1212028" y="3976454"/>
                  <a:pt x="1192291" y="3943560"/>
                </a:cubicBezTo>
                <a:cubicBezTo>
                  <a:pt x="1182459" y="3927173"/>
                  <a:pt x="1171341" y="3911492"/>
                  <a:pt x="1162794" y="3894399"/>
                </a:cubicBezTo>
                <a:cubicBezTo>
                  <a:pt x="1154901" y="3878613"/>
                  <a:pt x="1151782" y="3860621"/>
                  <a:pt x="1143129" y="3845238"/>
                </a:cubicBezTo>
                <a:cubicBezTo>
                  <a:pt x="1109715" y="3785834"/>
                  <a:pt x="1032060" y="3681120"/>
                  <a:pt x="1005478" y="3619096"/>
                </a:cubicBezTo>
                <a:cubicBezTo>
                  <a:pt x="995646" y="3596154"/>
                  <a:pt x="987815" y="3572247"/>
                  <a:pt x="975981" y="3550270"/>
                </a:cubicBezTo>
                <a:cubicBezTo>
                  <a:pt x="964776" y="3529461"/>
                  <a:pt x="948812" y="3511543"/>
                  <a:pt x="936652" y="3491277"/>
                </a:cubicBezTo>
                <a:cubicBezTo>
                  <a:pt x="929111" y="3478709"/>
                  <a:pt x="923542" y="3465058"/>
                  <a:pt x="916987" y="3451948"/>
                </a:cubicBezTo>
                <a:cubicBezTo>
                  <a:pt x="913710" y="3429006"/>
                  <a:pt x="913814" y="3405320"/>
                  <a:pt x="907155" y="3383122"/>
                </a:cubicBezTo>
                <a:cubicBezTo>
                  <a:pt x="903760" y="3371803"/>
                  <a:pt x="892381" y="3364383"/>
                  <a:pt x="887491" y="3353625"/>
                </a:cubicBezTo>
                <a:cubicBezTo>
                  <a:pt x="863071" y="3299901"/>
                  <a:pt x="845155" y="3232170"/>
                  <a:pt x="828497" y="3176644"/>
                </a:cubicBezTo>
                <a:cubicBezTo>
                  <a:pt x="825220" y="3147147"/>
                  <a:pt x="823178" y="3117487"/>
                  <a:pt x="818665" y="3088154"/>
                </a:cubicBezTo>
                <a:cubicBezTo>
                  <a:pt x="816610" y="3074798"/>
                  <a:pt x="816582" y="3059895"/>
                  <a:pt x="808833" y="3048825"/>
                </a:cubicBezTo>
                <a:cubicBezTo>
                  <a:pt x="792885" y="3026042"/>
                  <a:pt x="766003" y="3012461"/>
                  <a:pt x="749839" y="2989831"/>
                </a:cubicBezTo>
                <a:cubicBezTo>
                  <a:pt x="732801" y="2965977"/>
                  <a:pt x="725423" y="2936410"/>
                  <a:pt x="710510" y="2911173"/>
                </a:cubicBezTo>
                <a:cubicBezTo>
                  <a:pt x="682760" y="2864212"/>
                  <a:pt x="641173" y="2824596"/>
                  <a:pt x="622020" y="2773522"/>
                </a:cubicBezTo>
                <a:cubicBezTo>
                  <a:pt x="612188" y="2747303"/>
                  <a:pt x="599551" y="2721970"/>
                  <a:pt x="592523" y="2694864"/>
                </a:cubicBezTo>
                <a:cubicBezTo>
                  <a:pt x="576553" y="2633265"/>
                  <a:pt x="581653" y="2564969"/>
                  <a:pt x="553194" y="2508051"/>
                </a:cubicBezTo>
                <a:cubicBezTo>
                  <a:pt x="543362" y="2488386"/>
                  <a:pt x="532358" y="2469265"/>
                  <a:pt x="523697" y="2449057"/>
                </a:cubicBezTo>
                <a:cubicBezTo>
                  <a:pt x="501474" y="2397203"/>
                  <a:pt x="489022" y="2332583"/>
                  <a:pt x="445039" y="2291741"/>
                </a:cubicBezTo>
                <a:cubicBezTo>
                  <a:pt x="420312" y="2268781"/>
                  <a:pt x="383353" y="2263077"/>
                  <a:pt x="356549" y="2242580"/>
                </a:cubicBezTo>
                <a:cubicBezTo>
                  <a:pt x="327094" y="2220056"/>
                  <a:pt x="304110" y="2190141"/>
                  <a:pt x="277891" y="2163922"/>
                </a:cubicBezTo>
                <a:cubicBezTo>
                  <a:pt x="268059" y="2137703"/>
                  <a:pt x="257645" y="2111694"/>
                  <a:pt x="248394" y="2085264"/>
                </a:cubicBezTo>
                <a:cubicBezTo>
                  <a:pt x="185519" y="1905622"/>
                  <a:pt x="232110" y="2024889"/>
                  <a:pt x="189400" y="1918115"/>
                </a:cubicBezTo>
                <a:cubicBezTo>
                  <a:pt x="182845" y="1868954"/>
                  <a:pt x="176750" y="1819729"/>
                  <a:pt x="169736" y="1770631"/>
                </a:cubicBezTo>
                <a:cubicBezTo>
                  <a:pt x="166917" y="1750896"/>
                  <a:pt x="161794" y="1731484"/>
                  <a:pt x="159904" y="1711638"/>
                </a:cubicBezTo>
                <a:cubicBezTo>
                  <a:pt x="155233" y="1662589"/>
                  <a:pt x="155941" y="1613074"/>
                  <a:pt x="150071" y="1564154"/>
                </a:cubicBezTo>
                <a:cubicBezTo>
                  <a:pt x="142515" y="1501187"/>
                  <a:pt x="127606" y="1456027"/>
                  <a:pt x="110742" y="1397006"/>
                </a:cubicBezTo>
                <a:cubicBezTo>
                  <a:pt x="107465" y="1347845"/>
                  <a:pt x="103311" y="1298734"/>
                  <a:pt x="100910" y="1249522"/>
                </a:cubicBezTo>
                <a:cubicBezTo>
                  <a:pt x="87464" y="973880"/>
                  <a:pt x="118435" y="1075956"/>
                  <a:pt x="81246" y="964386"/>
                </a:cubicBezTo>
                <a:cubicBezTo>
                  <a:pt x="74691" y="918502"/>
                  <a:pt x="69201" y="872454"/>
                  <a:pt x="61581" y="826735"/>
                </a:cubicBezTo>
                <a:cubicBezTo>
                  <a:pt x="56086" y="793766"/>
                  <a:pt x="45607" y="761631"/>
                  <a:pt x="41916" y="728412"/>
                </a:cubicBezTo>
                <a:cubicBezTo>
                  <a:pt x="-17806" y="190909"/>
                  <a:pt x="53785" y="677734"/>
                  <a:pt x="2587" y="344954"/>
                </a:cubicBezTo>
                <a:cubicBezTo>
                  <a:pt x="5865" y="272851"/>
                  <a:pt x="-10405" y="197118"/>
                  <a:pt x="12420" y="128644"/>
                </a:cubicBezTo>
                <a:cubicBezTo>
                  <a:pt x="19056" y="108735"/>
                  <a:pt x="42811" y="158588"/>
                  <a:pt x="61581" y="167973"/>
                </a:cubicBezTo>
                <a:cubicBezTo>
                  <a:pt x="89391" y="181878"/>
                  <a:pt x="119032" y="195644"/>
                  <a:pt x="150071" y="197470"/>
                </a:cubicBezTo>
                <a:lnTo>
                  <a:pt x="317220" y="207302"/>
                </a:lnTo>
                <a:cubicBezTo>
                  <a:pt x="330330" y="217134"/>
                  <a:pt x="341631" y="230018"/>
                  <a:pt x="356549" y="236799"/>
                </a:cubicBezTo>
                <a:cubicBezTo>
                  <a:pt x="378270" y="246672"/>
                  <a:pt x="402739" y="248919"/>
                  <a:pt x="425375" y="256464"/>
                </a:cubicBezTo>
                <a:cubicBezTo>
                  <a:pt x="442119" y="262045"/>
                  <a:pt x="458149" y="269573"/>
                  <a:pt x="474536" y="276128"/>
                </a:cubicBezTo>
                <a:cubicBezTo>
                  <a:pt x="504033" y="305625"/>
                  <a:pt x="536459" y="332458"/>
                  <a:pt x="563026" y="364619"/>
                </a:cubicBezTo>
                <a:cubicBezTo>
                  <a:pt x="598938" y="408091"/>
                  <a:pt x="605049" y="499142"/>
                  <a:pt x="661349" y="502270"/>
                </a:cubicBezTo>
                <a:lnTo>
                  <a:pt x="838329" y="512102"/>
                </a:lnTo>
                <a:cubicBezTo>
                  <a:pt x="848161" y="515380"/>
                  <a:pt x="858259" y="517949"/>
                  <a:pt x="867826" y="521935"/>
                </a:cubicBezTo>
                <a:cubicBezTo>
                  <a:pt x="897622" y="534350"/>
                  <a:pt x="924362" y="556699"/>
                  <a:pt x="956316" y="561264"/>
                </a:cubicBezTo>
                <a:cubicBezTo>
                  <a:pt x="995385" y="566845"/>
                  <a:pt x="1034975" y="554709"/>
                  <a:pt x="1074304" y="551431"/>
                </a:cubicBezTo>
                <a:cubicBezTo>
                  <a:pt x="1084136" y="548154"/>
                  <a:pt x="1095367" y="535575"/>
                  <a:pt x="1103800" y="541599"/>
                </a:cubicBezTo>
                <a:cubicBezTo>
                  <a:pt x="1123032" y="555336"/>
                  <a:pt x="1129576" y="581231"/>
                  <a:pt x="1143129" y="600593"/>
                </a:cubicBezTo>
                <a:cubicBezTo>
                  <a:pt x="1152526" y="614018"/>
                  <a:pt x="1163101" y="626587"/>
                  <a:pt x="1172626" y="639922"/>
                </a:cubicBezTo>
                <a:cubicBezTo>
                  <a:pt x="1179495" y="649538"/>
                  <a:pt x="1183935" y="661063"/>
                  <a:pt x="1192291" y="669419"/>
                </a:cubicBezTo>
                <a:cubicBezTo>
                  <a:pt x="1200647" y="677775"/>
                  <a:pt x="1211955" y="682528"/>
                  <a:pt x="1221787" y="689083"/>
                </a:cubicBezTo>
                <a:cubicBezTo>
                  <a:pt x="1252682" y="596405"/>
                  <a:pt x="1223005" y="694146"/>
                  <a:pt x="1241452" y="472773"/>
                </a:cubicBezTo>
                <a:cubicBezTo>
                  <a:pt x="1242840" y="456119"/>
                  <a:pt x="1244857" y="439038"/>
                  <a:pt x="1251284" y="423612"/>
                </a:cubicBezTo>
                <a:cubicBezTo>
                  <a:pt x="1284557" y="343756"/>
                  <a:pt x="1283557" y="373941"/>
                  <a:pt x="1320110" y="315457"/>
                </a:cubicBezTo>
                <a:cubicBezTo>
                  <a:pt x="1327878" y="303028"/>
                  <a:pt x="1333220" y="289238"/>
                  <a:pt x="1339775" y="276128"/>
                </a:cubicBezTo>
                <a:cubicBezTo>
                  <a:pt x="1349607" y="226967"/>
                  <a:pt x="1360681" y="178037"/>
                  <a:pt x="1369271" y="128644"/>
                </a:cubicBezTo>
                <a:cubicBezTo>
                  <a:pt x="1373798" y="102611"/>
                  <a:pt x="1355008" y="60829"/>
                  <a:pt x="1379104" y="49986"/>
                </a:cubicBezTo>
                <a:cubicBezTo>
                  <a:pt x="1435969" y="24397"/>
                  <a:pt x="1503645" y="43431"/>
                  <a:pt x="1565916" y="40154"/>
                </a:cubicBezTo>
                <a:lnTo>
                  <a:pt x="1890381" y="49986"/>
                </a:lnTo>
                <a:cubicBezTo>
                  <a:pt x="1913272" y="53600"/>
                  <a:pt x="1925314" y="80855"/>
                  <a:pt x="1939542" y="99148"/>
                </a:cubicBezTo>
                <a:cubicBezTo>
                  <a:pt x="1955840" y="120103"/>
                  <a:pt x="1984418" y="207707"/>
                  <a:pt x="1988704" y="217135"/>
                </a:cubicBezTo>
                <a:cubicBezTo>
                  <a:pt x="1993594" y="227892"/>
                  <a:pt x="1999141" y="239249"/>
                  <a:pt x="2008368" y="246631"/>
                </a:cubicBezTo>
                <a:cubicBezTo>
                  <a:pt x="2016461" y="253106"/>
                  <a:pt x="2028033" y="253186"/>
                  <a:pt x="2037865" y="256464"/>
                </a:cubicBezTo>
                <a:cubicBezTo>
                  <a:pt x="2050586" y="269185"/>
                  <a:pt x="2089665" y="311043"/>
                  <a:pt x="2106691" y="315457"/>
                </a:cubicBezTo>
                <a:cubicBezTo>
                  <a:pt x="2180755" y="334659"/>
                  <a:pt x="2332833" y="354786"/>
                  <a:pt x="2332833" y="354786"/>
                </a:cubicBezTo>
                <a:cubicBezTo>
                  <a:pt x="2357287" y="371090"/>
                  <a:pt x="2373140" y="383421"/>
                  <a:pt x="2401658" y="394115"/>
                </a:cubicBezTo>
                <a:cubicBezTo>
                  <a:pt x="2414311" y="398860"/>
                  <a:pt x="2427877" y="400670"/>
                  <a:pt x="2440987" y="403948"/>
                </a:cubicBezTo>
                <a:cubicBezTo>
                  <a:pt x="2460652" y="394116"/>
                  <a:pt x="2479890" y="383380"/>
                  <a:pt x="2499981" y="374451"/>
                </a:cubicBezTo>
                <a:cubicBezTo>
                  <a:pt x="2509452" y="370242"/>
                  <a:pt x="2522149" y="371948"/>
                  <a:pt x="2529478" y="364619"/>
                </a:cubicBezTo>
                <a:cubicBezTo>
                  <a:pt x="2536807" y="357290"/>
                  <a:pt x="2536033" y="344954"/>
                  <a:pt x="2539310" y="335122"/>
                </a:cubicBezTo>
                <a:cubicBezTo>
                  <a:pt x="2540826" y="304797"/>
                  <a:pt x="2526926" y="126066"/>
                  <a:pt x="2578639" y="69651"/>
                </a:cubicBezTo>
                <a:cubicBezTo>
                  <a:pt x="2599532" y="46859"/>
                  <a:pt x="2627615" y="29147"/>
                  <a:pt x="2657297" y="20490"/>
                </a:cubicBezTo>
                <a:cubicBezTo>
                  <a:pt x="2708030" y="5693"/>
                  <a:pt x="2762174" y="7380"/>
                  <a:pt x="2814613" y="825"/>
                </a:cubicBezTo>
                <a:cubicBezTo>
                  <a:pt x="2906381" y="4102"/>
                  <a:pt x="2999976" y="-7860"/>
                  <a:pt x="3089916" y="10657"/>
                </a:cubicBezTo>
                <a:cubicBezTo>
                  <a:pt x="3117155" y="16265"/>
                  <a:pt x="3148910" y="69651"/>
                  <a:pt x="3148910" y="69651"/>
                </a:cubicBezTo>
                <a:cubicBezTo>
                  <a:pt x="3155465" y="86038"/>
                  <a:pt x="3154116" y="108691"/>
                  <a:pt x="3168575" y="118812"/>
                </a:cubicBezTo>
                <a:cubicBezTo>
                  <a:pt x="3190716" y="134311"/>
                  <a:pt x="3221193" y="131244"/>
                  <a:pt x="3247233" y="138477"/>
                </a:cubicBezTo>
                <a:cubicBezTo>
                  <a:pt x="3280202" y="147635"/>
                  <a:pt x="3312781" y="158141"/>
                  <a:pt x="3345555" y="167973"/>
                </a:cubicBezTo>
                <a:cubicBezTo>
                  <a:pt x="3437047" y="228969"/>
                  <a:pt x="3271085" y="113162"/>
                  <a:pt x="3443878" y="285960"/>
                </a:cubicBezTo>
                <a:cubicBezTo>
                  <a:pt x="3456988" y="299070"/>
                  <a:pt x="3470998" y="311337"/>
                  <a:pt x="3483207" y="325290"/>
                </a:cubicBezTo>
                <a:cubicBezTo>
                  <a:pt x="3493998" y="337623"/>
                  <a:pt x="3498808" y="355934"/>
                  <a:pt x="3512704" y="364619"/>
                </a:cubicBezTo>
                <a:cubicBezTo>
                  <a:pt x="3526875" y="373476"/>
                  <a:pt x="3545796" y="369860"/>
                  <a:pt x="3561865" y="374451"/>
                </a:cubicBezTo>
                <a:cubicBezTo>
                  <a:pt x="3591761" y="382993"/>
                  <a:pt x="3620191" y="396407"/>
                  <a:pt x="3650355" y="403948"/>
                </a:cubicBezTo>
                <a:cubicBezTo>
                  <a:pt x="3672801" y="409559"/>
                  <a:pt x="3793168" y="422001"/>
                  <a:pt x="3807671" y="423612"/>
                </a:cubicBezTo>
                <a:cubicBezTo>
                  <a:pt x="3886329" y="403948"/>
                  <a:pt x="3967027" y="391141"/>
                  <a:pt x="4043646" y="364619"/>
                </a:cubicBezTo>
                <a:cubicBezTo>
                  <a:pt x="4054813" y="360754"/>
                  <a:pt x="4058921" y="346094"/>
                  <a:pt x="4063310" y="335122"/>
                </a:cubicBezTo>
                <a:cubicBezTo>
                  <a:pt x="4072171" y="312968"/>
                  <a:pt x="4068659" y="285384"/>
                  <a:pt x="4082975" y="266296"/>
                </a:cubicBezTo>
                <a:cubicBezTo>
                  <a:pt x="4091083" y="255486"/>
                  <a:pt x="4109194" y="259741"/>
                  <a:pt x="4122304" y="256464"/>
                </a:cubicBezTo>
                <a:lnTo>
                  <a:pt x="4279620" y="276128"/>
                </a:lnTo>
                <a:cubicBezTo>
                  <a:pt x="4302600" y="279125"/>
                  <a:pt x="4326248" y="279301"/>
                  <a:pt x="4348446" y="285960"/>
                </a:cubicBezTo>
                <a:cubicBezTo>
                  <a:pt x="4359764" y="289356"/>
                  <a:pt x="4368110" y="299070"/>
                  <a:pt x="4377942" y="305625"/>
                </a:cubicBezTo>
                <a:cubicBezTo>
                  <a:pt x="4381220" y="315457"/>
                  <a:pt x="4385261" y="325067"/>
                  <a:pt x="4387775" y="335122"/>
                </a:cubicBezTo>
                <a:cubicBezTo>
                  <a:pt x="4415780" y="447138"/>
                  <a:pt x="4403646" y="565450"/>
                  <a:pt x="4407439" y="679251"/>
                </a:cubicBezTo>
                <a:cubicBezTo>
                  <a:pt x="4400884" y="738244"/>
                  <a:pt x="4399881" y="798122"/>
                  <a:pt x="4387775" y="856231"/>
                </a:cubicBezTo>
                <a:cubicBezTo>
                  <a:pt x="4383728" y="875659"/>
                  <a:pt x="4340040" y="945622"/>
                  <a:pt x="4328781" y="964386"/>
                </a:cubicBezTo>
                <a:cubicBezTo>
                  <a:pt x="4342313" y="1133538"/>
                  <a:pt x="4351682" y="1225557"/>
                  <a:pt x="4358278" y="1387173"/>
                </a:cubicBezTo>
                <a:cubicBezTo>
                  <a:pt x="4362424" y="1488741"/>
                  <a:pt x="4356233" y="1591016"/>
                  <a:pt x="4368110" y="1691973"/>
                </a:cubicBezTo>
                <a:cubicBezTo>
                  <a:pt x="4369735" y="1705783"/>
                  <a:pt x="4390088" y="1709773"/>
                  <a:pt x="4397607" y="1721470"/>
                </a:cubicBezTo>
                <a:cubicBezTo>
                  <a:pt x="4419814" y="1756014"/>
                  <a:pt x="4436936" y="1793573"/>
                  <a:pt x="4456600" y="1829625"/>
                </a:cubicBezTo>
                <a:cubicBezTo>
                  <a:pt x="4359100" y="2122127"/>
                  <a:pt x="4448173" y="1878083"/>
                  <a:pt x="4377942" y="2036102"/>
                </a:cubicBezTo>
                <a:cubicBezTo>
                  <a:pt x="4353838" y="2090335"/>
                  <a:pt x="4387011" y="2070522"/>
                  <a:pt x="4318949" y="2144257"/>
                </a:cubicBezTo>
                <a:cubicBezTo>
                  <a:pt x="4299826" y="2164974"/>
                  <a:pt x="4273065" y="2177032"/>
                  <a:pt x="4250123" y="2193419"/>
                </a:cubicBezTo>
                <a:cubicBezTo>
                  <a:pt x="4246846" y="2209806"/>
                  <a:pt x="4251394" y="2230090"/>
                  <a:pt x="4240291" y="2242580"/>
                </a:cubicBezTo>
                <a:cubicBezTo>
                  <a:pt x="4139491" y="2355980"/>
                  <a:pt x="4188832" y="2229805"/>
                  <a:pt x="4161633" y="2311406"/>
                </a:cubicBezTo>
                <a:cubicBezTo>
                  <a:pt x="4152186" y="2453105"/>
                  <a:pt x="4128665" y="2609266"/>
                  <a:pt x="4151800" y="2753857"/>
                </a:cubicBezTo>
                <a:cubicBezTo>
                  <a:pt x="4157206" y="2787645"/>
                  <a:pt x="4171465" y="2819406"/>
                  <a:pt x="4181297" y="2852180"/>
                </a:cubicBezTo>
                <a:cubicBezTo>
                  <a:pt x="4168187" y="2911173"/>
                  <a:pt x="4158889" y="2971145"/>
                  <a:pt x="4141968" y="3029160"/>
                </a:cubicBezTo>
                <a:cubicBezTo>
                  <a:pt x="4071390" y="3271139"/>
                  <a:pt x="4142327" y="2938868"/>
                  <a:pt x="4102639" y="3137315"/>
                </a:cubicBezTo>
                <a:cubicBezTo>
                  <a:pt x="4136875" y="3434026"/>
                  <a:pt x="4146437" y="3384909"/>
                  <a:pt x="4112471" y="3707586"/>
                </a:cubicBezTo>
                <a:cubicBezTo>
                  <a:pt x="4110301" y="3728200"/>
                  <a:pt x="4102873" y="3748460"/>
                  <a:pt x="4092807" y="3766580"/>
                </a:cubicBezTo>
                <a:cubicBezTo>
                  <a:pt x="4038337" y="3864627"/>
                  <a:pt x="4085145" y="3733353"/>
                  <a:pt x="4043646" y="3825573"/>
                </a:cubicBezTo>
                <a:cubicBezTo>
                  <a:pt x="3994214" y="3935422"/>
                  <a:pt x="3995745" y="3982700"/>
                  <a:pt x="3925658" y="4061548"/>
                </a:cubicBezTo>
                <a:cubicBezTo>
                  <a:pt x="3891786" y="4099654"/>
                  <a:pt x="3853555" y="4133651"/>
                  <a:pt x="3817504" y="4169702"/>
                </a:cubicBezTo>
                <a:cubicBezTo>
                  <a:pt x="3806781" y="4201869"/>
                  <a:pt x="3786072" y="4276850"/>
                  <a:pt x="3758510" y="4297522"/>
                </a:cubicBezTo>
                <a:cubicBezTo>
                  <a:pt x="3711607" y="4332699"/>
                  <a:pt x="3654658" y="4352121"/>
                  <a:pt x="3601194" y="4376180"/>
                </a:cubicBezTo>
                <a:cubicBezTo>
                  <a:pt x="3588871" y="4381725"/>
                  <a:pt x="3574858" y="4382300"/>
                  <a:pt x="3561865" y="4386012"/>
                </a:cubicBezTo>
                <a:cubicBezTo>
                  <a:pt x="3551900" y="4388859"/>
                  <a:pt x="3542200" y="4392567"/>
                  <a:pt x="3532368" y="4395844"/>
                </a:cubicBezTo>
                <a:cubicBezTo>
                  <a:pt x="3512704" y="4408954"/>
                  <a:pt x="3494034" y="4423695"/>
                  <a:pt x="3473375" y="4435173"/>
                </a:cubicBezTo>
                <a:cubicBezTo>
                  <a:pt x="3464315" y="4440206"/>
                  <a:pt x="3453892" y="4442336"/>
                  <a:pt x="3443878" y="4445006"/>
                </a:cubicBezTo>
                <a:cubicBezTo>
                  <a:pt x="3404707" y="4455451"/>
                  <a:pt x="3365220" y="4464670"/>
                  <a:pt x="3325891" y="4474502"/>
                </a:cubicBezTo>
                <a:cubicBezTo>
                  <a:pt x="3296394" y="4471225"/>
                  <a:pt x="3265556" y="4474055"/>
                  <a:pt x="3237400" y="4464670"/>
                </a:cubicBezTo>
                <a:cubicBezTo>
                  <a:pt x="3224209" y="4460273"/>
                  <a:pt x="3221785" y="4435989"/>
                  <a:pt x="3207904" y="4435173"/>
                </a:cubicBezTo>
                <a:cubicBezTo>
                  <a:pt x="3161634" y="4432451"/>
                  <a:pt x="3115744" y="4445962"/>
                  <a:pt x="3070252" y="4454838"/>
                </a:cubicBezTo>
                <a:cubicBezTo>
                  <a:pt x="2981281" y="4472198"/>
                  <a:pt x="2893271" y="4494167"/>
                  <a:pt x="2804781" y="4513831"/>
                </a:cubicBezTo>
                <a:cubicBezTo>
                  <a:pt x="2791270" y="4524639"/>
                  <a:pt x="2733530" y="4578626"/>
                  <a:pt x="2706458" y="4572825"/>
                </a:cubicBezTo>
                <a:cubicBezTo>
                  <a:pt x="2673464" y="4565755"/>
                  <a:pt x="2651197" y="4529528"/>
                  <a:pt x="2617968" y="4523664"/>
                </a:cubicBezTo>
                <a:cubicBezTo>
                  <a:pt x="2537215" y="4509413"/>
                  <a:pt x="2454097" y="4517109"/>
                  <a:pt x="2372162" y="4513831"/>
                </a:cubicBezTo>
                <a:lnTo>
                  <a:pt x="1929710" y="4523664"/>
                </a:lnTo>
                <a:cubicBezTo>
                  <a:pt x="1919355" y="4524095"/>
                  <a:pt x="1910330" y="4531248"/>
                  <a:pt x="1900213" y="4533496"/>
                </a:cubicBezTo>
                <a:cubicBezTo>
                  <a:pt x="1851272" y="4544372"/>
                  <a:pt x="1801890" y="4553161"/>
                  <a:pt x="1752729" y="4562993"/>
                </a:cubicBezTo>
                <a:cubicBezTo>
                  <a:pt x="1690458" y="4553161"/>
                  <a:pt x="1627391" y="4547468"/>
                  <a:pt x="1565916" y="4533496"/>
                </a:cubicBezTo>
                <a:cubicBezTo>
                  <a:pt x="1543672" y="4528440"/>
                  <a:pt x="1492737" y="4468322"/>
                  <a:pt x="1487258" y="4464670"/>
                </a:cubicBezTo>
                <a:cubicBezTo>
                  <a:pt x="1456770" y="4444345"/>
                  <a:pt x="1421710" y="4431896"/>
                  <a:pt x="1388936" y="4415509"/>
                </a:cubicBezTo>
                <a:cubicBezTo>
                  <a:pt x="1385659" y="4395844"/>
                  <a:pt x="1381923" y="4376251"/>
                  <a:pt x="1379104" y="4356515"/>
                </a:cubicBezTo>
                <a:cubicBezTo>
                  <a:pt x="1375367" y="4330357"/>
                  <a:pt x="1377042" y="4303112"/>
                  <a:pt x="1369271" y="4277857"/>
                </a:cubicBezTo>
                <a:cubicBezTo>
                  <a:pt x="1363651" y="4259592"/>
                  <a:pt x="1349607" y="4245083"/>
                  <a:pt x="1339775" y="4228696"/>
                </a:cubicBezTo>
                <a:cubicBezTo>
                  <a:pt x="1318986" y="4145542"/>
                  <a:pt x="1339220" y="4169148"/>
                  <a:pt x="1310278" y="4140206"/>
                </a:cubicBez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554891E0-D812-4DBD-AF84-B01E5005AB68}"/>
              </a:ext>
            </a:extLst>
          </p:cNvPr>
          <p:cNvSpPr/>
          <p:nvPr/>
        </p:nvSpPr>
        <p:spPr>
          <a:xfrm>
            <a:off x="195799" y="1725864"/>
            <a:ext cx="549409" cy="358377"/>
          </a:xfrm>
          <a:custGeom>
            <a:avLst/>
            <a:gdLst>
              <a:gd name="connsiteX0" fmla="*/ 44960 w 549409"/>
              <a:gd name="connsiteY0" fmla="*/ 294968 h 294968"/>
              <a:gd name="connsiteX1" fmla="*/ 44960 w 549409"/>
              <a:gd name="connsiteY1" fmla="*/ 294968 h 294968"/>
              <a:gd name="connsiteX2" fmla="*/ 15463 w 549409"/>
              <a:gd name="connsiteY2" fmla="*/ 19664 h 294968"/>
              <a:gd name="connsiteX3" fmla="*/ 84289 w 549409"/>
              <a:gd name="connsiteY3" fmla="*/ 9832 h 294968"/>
              <a:gd name="connsiteX4" fmla="*/ 113786 w 549409"/>
              <a:gd name="connsiteY4" fmla="*/ 0 h 294968"/>
              <a:gd name="connsiteX5" fmla="*/ 467747 w 549409"/>
              <a:gd name="connsiteY5" fmla="*/ 78658 h 294968"/>
              <a:gd name="connsiteX6" fmla="*/ 526741 w 549409"/>
              <a:gd name="connsiteY6" fmla="*/ 117987 h 294968"/>
              <a:gd name="connsiteX7" fmla="*/ 507076 w 549409"/>
              <a:gd name="connsiteY7" fmla="*/ 216310 h 294968"/>
              <a:gd name="connsiteX8" fmla="*/ 389089 w 549409"/>
              <a:gd name="connsiteY8" fmla="*/ 294968 h 294968"/>
              <a:gd name="connsiteX9" fmla="*/ 349760 w 549409"/>
              <a:gd name="connsiteY9" fmla="*/ 275303 h 294968"/>
              <a:gd name="connsiteX10" fmla="*/ 310431 w 549409"/>
              <a:gd name="connsiteY10" fmla="*/ 265471 h 294968"/>
              <a:gd name="connsiteX11" fmla="*/ 162947 w 549409"/>
              <a:gd name="connsiteY11" fmla="*/ 245806 h 294968"/>
              <a:gd name="connsiteX12" fmla="*/ 25296 w 549409"/>
              <a:gd name="connsiteY12" fmla="*/ 245806 h 294968"/>
              <a:gd name="connsiteX13" fmla="*/ 64625 w 549409"/>
              <a:gd name="connsiteY13" fmla="*/ 226142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409" h="294968">
                <a:moveTo>
                  <a:pt x="44960" y="294968"/>
                </a:moveTo>
                <a:lnTo>
                  <a:pt x="44960" y="294968"/>
                </a:lnTo>
                <a:cubicBezTo>
                  <a:pt x="28070" y="231630"/>
                  <a:pt x="-26365" y="92863"/>
                  <a:pt x="15463" y="19664"/>
                </a:cubicBezTo>
                <a:cubicBezTo>
                  <a:pt x="26961" y="-457"/>
                  <a:pt x="61347" y="13109"/>
                  <a:pt x="84289" y="9832"/>
                </a:cubicBezTo>
                <a:cubicBezTo>
                  <a:pt x="94121" y="6555"/>
                  <a:pt x="103422" y="0"/>
                  <a:pt x="113786" y="0"/>
                </a:cubicBezTo>
                <a:cubicBezTo>
                  <a:pt x="244053" y="0"/>
                  <a:pt x="334278" y="41287"/>
                  <a:pt x="467747" y="78658"/>
                </a:cubicBezTo>
                <a:cubicBezTo>
                  <a:pt x="487412" y="91768"/>
                  <a:pt x="511977" y="99532"/>
                  <a:pt x="526741" y="117987"/>
                </a:cubicBezTo>
                <a:cubicBezTo>
                  <a:pt x="569150" y="170998"/>
                  <a:pt x="545962" y="183406"/>
                  <a:pt x="507076" y="216310"/>
                </a:cubicBezTo>
                <a:cubicBezTo>
                  <a:pt x="423295" y="287201"/>
                  <a:pt x="450461" y="274509"/>
                  <a:pt x="389089" y="294968"/>
                </a:cubicBezTo>
                <a:cubicBezTo>
                  <a:pt x="375979" y="288413"/>
                  <a:pt x="363484" y="280449"/>
                  <a:pt x="349760" y="275303"/>
                </a:cubicBezTo>
                <a:cubicBezTo>
                  <a:pt x="337107" y="270558"/>
                  <a:pt x="323622" y="268402"/>
                  <a:pt x="310431" y="265471"/>
                </a:cubicBezTo>
                <a:cubicBezTo>
                  <a:pt x="243783" y="250661"/>
                  <a:pt x="248705" y="254382"/>
                  <a:pt x="162947" y="245806"/>
                </a:cubicBezTo>
                <a:cubicBezTo>
                  <a:pt x="27885" y="266585"/>
                  <a:pt x="54406" y="304028"/>
                  <a:pt x="25296" y="245806"/>
                </a:cubicBezTo>
                <a:lnTo>
                  <a:pt x="64625" y="226142"/>
                </a:ln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2C3AA7F-039C-4B87-B030-D5EFD17F04A6}"/>
              </a:ext>
            </a:extLst>
          </p:cNvPr>
          <p:cNvSpPr/>
          <p:nvPr/>
        </p:nvSpPr>
        <p:spPr>
          <a:xfrm>
            <a:off x="2619483" y="1659494"/>
            <a:ext cx="659099" cy="531159"/>
          </a:xfrm>
          <a:custGeom>
            <a:avLst/>
            <a:gdLst>
              <a:gd name="connsiteX0" fmla="*/ 179870 w 806329"/>
              <a:gd name="connsiteY0" fmla="*/ 40085 h 375059"/>
              <a:gd name="connsiteX1" fmla="*/ 179870 w 806329"/>
              <a:gd name="connsiteY1" fmla="*/ 40085 h 375059"/>
              <a:gd name="connsiteX2" fmla="*/ 307690 w 806329"/>
              <a:gd name="connsiteY2" fmla="*/ 30253 h 375059"/>
              <a:gd name="connsiteX3" fmla="*/ 533832 w 806329"/>
              <a:gd name="connsiteY3" fmla="*/ 10588 h 375059"/>
              <a:gd name="connsiteX4" fmla="*/ 671483 w 806329"/>
              <a:gd name="connsiteY4" fmla="*/ 30253 h 375059"/>
              <a:gd name="connsiteX5" fmla="*/ 700980 w 806329"/>
              <a:gd name="connsiteY5" fmla="*/ 49917 h 375059"/>
              <a:gd name="connsiteX6" fmla="*/ 769806 w 806329"/>
              <a:gd name="connsiteY6" fmla="*/ 256395 h 375059"/>
              <a:gd name="connsiteX7" fmla="*/ 799303 w 806329"/>
              <a:gd name="connsiteY7" fmla="*/ 354717 h 375059"/>
              <a:gd name="connsiteX8" fmla="*/ 691148 w 806329"/>
              <a:gd name="connsiteY8" fmla="*/ 335053 h 375059"/>
              <a:gd name="connsiteX9" fmla="*/ 563328 w 806329"/>
              <a:gd name="connsiteY9" fmla="*/ 364550 h 375059"/>
              <a:gd name="connsiteX10" fmla="*/ 514167 w 806329"/>
              <a:gd name="connsiteY10" fmla="*/ 374382 h 375059"/>
              <a:gd name="connsiteX11" fmla="*/ 465006 w 806329"/>
              <a:gd name="connsiteY11" fmla="*/ 344885 h 375059"/>
              <a:gd name="connsiteX12" fmla="*/ 425677 w 806329"/>
              <a:gd name="connsiteY12" fmla="*/ 325221 h 375059"/>
              <a:gd name="connsiteX13" fmla="*/ 179870 w 806329"/>
              <a:gd name="connsiteY13" fmla="*/ 335053 h 375059"/>
              <a:gd name="connsiteX14" fmla="*/ 42219 w 806329"/>
              <a:gd name="connsiteY14" fmla="*/ 335053 h 375059"/>
              <a:gd name="connsiteX15" fmla="*/ 12722 w 806329"/>
              <a:gd name="connsiteY15" fmla="*/ 20421 h 375059"/>
              <a:gd name="connsiteX16" fmla="*/ 179870 w 806329"/>
              <a:gd name="connsiteY16" fmla="*/ 40085 h 37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6329" h="375059">
                <a:moveTo>
                  <a:pt x="179870" y="40085"/>
                </a:moveTo>
                <a:lnTo>
                  <a:pt x="179870" y="40085"/>
                </a:lnTo>
                <a:lnTo>
                  <a:pt x="307690" y="30253"/>
                </a:lnTo>
                <a:cubicBezTo>
                  <a:pt x="383094" y="23969"/>
                  <a:pt x="458167" y="10588"/>
                  <a:pt x="533832" y="10588"/>
                </a:cubicBezTo>
                <a:cubicBezTo>
                  <a:pt x="580182" y="10588"/>
                  <a:pt x="625599" y="23698"/>
                  <a:pt x="671483" y="30253"/>
                </a:cubicBezTo>
                <a:cubicBezTo>
                  <a:pt x="681315" y="36808"/>
                  <a:pt x="691902" y="42352"/>
                  <a:pt x="700980" y="49917"/>
                </a:cubicBezTo>
                <a:cubicBezTo>
                  <a:pt x="770946" y="108221"/>
                  <a:pt x="737297" y="126360"/>
                  <a:pt x="769806" y="256395"/>
                </a:cubicBezTo>
                <a:cubicBezTo>
                  <a:pt x="778105" y="289590"/>
                  <a:pt x="823498" y="330522"/>
                  <a:pt x="799303" y="354717"/>
                </a:cubicBezTo>
                <a:cubicBezTo>
                  <a:pt x="773393" y="380627"/>
                  <a:pt x="727200" y="341608"/>
                  <a:pt x="691148" y="335053"/>
                </a:cubicBezTo>
                <a:lnTo>
                  <a:pt x="563328" y="364550"/>
                </a:lnTo>
                <a:cubicBezTo>
                  <a:pt x="547014" y="368175"/>
                  <a:pt x="530554" y="377659"/>
                  <a:pt x="514167" y="374382"/>
                </a:cubicBezTo>
                <a:cubicBezTo>
                  <a:pt x="495428" y="370634"/>
                  <a:pt x="481712" y="354166"/>
                  <a:pt x="465006" y="344885"/>
                </a:cubicBezTo>
                <a:cubicBezTo>
                  <a:pt x="452193" y="337767"/>
                  <a:pt x="438787" y="331776"/>
                  <a:pt x="425677" y="325221"/>
                </a:cubicBezTo>
                <a:cubicBezTo>
                  <a:pt x="343741" y="328498"/>
                  <a:pt x="261712" y="329938"/>
                  <a:pt x="179870" y="335053"/>
                </a:cubicBezTo>
                <a:cubicBezTo>
                  <a:pt x="52194" y="343033"/>
                  <a:pt x="169894" y="353292"/>
                  <a:pt x="42219" y="335053"/>
                </a:cubicBezTo>
                <a:cubicBezTo>
                  <a:pt x="24756" y="256474"/>
                  <a:pt x="-22506" y="68082"/>
                  <a:pt x="12722" y="20421"/>
                </a:cubicBezTo>
                <a:cubicBezTo>
                  <a:pt x="47787" y="-27020"/>
                  <a:pt x="130709" y="20421"/>
                  <a:pt x="179870" y="4008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36460420-9AA5-4681-A38C-B2F420EB22F2}"/>
              </a:ext>
            </a:extLst>
          </p:cNvPr>
          <p:cNvSpPr/>
          <p:nvPr/>
        </p:nvSpPr>
        <p:spPr>
          <a:xfrm>
            <a:off x="1173586" y="1640444"/>
            <a:ext cx="894829" cy="531159"/>
          </a:xfrm>
          <a:custGeom>
            <a:avLst/>
            <a:gdLst>
              <a:gd name="connsiteX0" fmla="*/ 186813 w 894829"/>
              <a:gd name="connsiteY0" fmla="*/ 344129 h 344129"/>
              <a:gd name="connsiteX1" fmla="*/ 186813 w 894829"/>
              <a:gd name="connsiteY1" fmla="*/ 344129 h 344129"/>
              <a:gd name="connsiteX2" fmla="*/ 88490 w 894829"/>
              <a:gd name="connsiteY2" fmla="*/ 226142 h 344129"/>
              <a:gd name="connsiteX3" fmla="*/ 58994 w 894829"/>
              <a:gd name="connsiteY3" fmla="*/ 206477 h 344129"/>
              <a:gd name="connsiteX4" fmla="*/ 19665 w 894829"/>
              <a:gd name="connsiteY4" fmla="*/ 176980 h 344129"/>
              <a:gd name="connsiteX5" fmla="*/ 0 w 894829"/>
              <a:gd name="connsiteY5" fmla="*/ 147484 h 344129"/>
              <a:gd name="connsiteX6" fmla="*/ 78658 w 894829"/>
              <a:gd name="connsiteY6" fmla="*/ 58993 h 344129"/>
              <a:gd name="connsiteX7" fmla="*/ 88490 w 894829"/>
              <a:gd name="connsiteY7" fmla="*/ 0 h 344129"/>
              <a:gd name="connsiteX8" fmla="*/ 186813 w 894829"/>
              <a:gd name="connsiteY8" fmla="*/ 9832 h 344129"/>
              <a:gd name="connsiteX9" fmla="*/ 275303 w 894829"/>
              <a:gd name="connsiteY9" fmla="*/ 39329 h 344129"/>
              <a:gd name="connsiteX10" fmla="*/ 855407 w 894829"/>
              <a:gd name="connsiteY10" fmla="*/ 29497 h 344129"/>
              <a:gd name="connsiteX11" fmla="*/ 894736 w 894829"/>
              <a:gd name="connsiteY11" fmla="*/ 58993 h 344129"/>
              <a:gd name="connsiteX12" fmla="*/ 845574 w 894829"/>
              <a:gd name="connsiteY12" fmla="*/ 117987 h 344129"/>
              <a:gd name="connsiteX13" fmla="*/ 816078 w 894829"/>
              <a:gd name="connsiteY13" fmla="*/ 176980 h 344129"/>
              <a:gd name="connsiteX14" fmla="*/ 796413 w 894829"/>
              <a:gd name="connsiteY14" fmla="*/ 245806 h 344129"/>
              <a:gd name="connsiteX15" fmla="*/ 747252 w 894829"/>
              <a:gd name="connsiteY15" fmla="*/ 304800 h 344129"/>
              <a:gd name="connsiteX16" fmla="*/ 412955 w 894829"/>
              <a:gd name="connsiteY16" fmla="*/ 304800 h 344129"/>
              <a:gd name="connsiteX17" fmla="*/ 373626 w 894829"/>
              <a:gd name="connsiteY17" fmla="*/ 334297 h 344129"/>
              <a:gd name="connsiteX18" fmla="*/ 186813 w 894829"/>
              <a:gd name="connsiteY18" fmla="*/ 344129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4829" h="344129">
                <a:moveTo>
                  <a:pt x="186813" y="344129"/>
                </a:moveTo>
                <a:lnTo>
                  <a:pt x="186813" y="344129"/>
                </a:lnTo>
                <a:cubicBezTo>
                  <a:pt x="154039" y="304800"/>
                  <a:pt x="123326" y="263657"/>
                  <a:pt x="88490" y="226142"/>
                </a:cubicBezTo>
                <a:cubicBezTo>
                  <a:pt x="80449" y="217483"/>
                  <a:pt x="68610" y="213345"/>
                  <a:pt x="58994" y="206477"/>
                </a:cubicBezTo>
                <a:cubicBezTo>
                  <a:pt x="45659" y="196952"/>
                  <a:pt x="31253" y="188567"/>
                  <a:pt x="19665" y="176980"/>
                </a:cubicBezTo>
                <a:cubicBezTo>
                  <a:pt x="11309" y="168624"/>
                  <a:pt x="6555" y="157316"/>
                  <a:pt x="0" y="147484"/>
                </a:cubicBezTo>
                <a:cubicBezTo>
                  <a:pt x="39502" y="115882"/>
                  <a:pt x="60749" y="108242"/>
                  <a:pt x="78658" y="58993"/>
                </a:cubicBezTo>
                <a:cubicBezTo>
                  <a:pt x="85471" y="40258"/>
                  <a:pt x="85213" y="19664"/>
                  <a:pt x="88490" y="0"/>
                </a:cubicBezTo>
                <a:cubicBezTo>
                  <a:pt x="121264" y="3277"/>
                  <a:pt x="154582" y="3046"/>
                  <a:pt x="186813" y="9832"/>
                </a:cubicBezTo>
                <a:cubicBezTo>
                  <a:pt x="217238" y="16237"/>
                  <a:pt x="275303" y="39329"/>
                  <a:pt x="275303" y="39329"/>
                </a:cubicBezTo>
                <a:cubicBezTo>
                  <a:pt x="468671" y="36052"/>
                  <a:pt x="662109" y="23361"/>
                  <a:pt x="855407" y="29497"/>
                </a:cubicBezTo>
                <a:cubicBezTo>
                  <a:pt x="871786" y="30017"/>
                  <a:pt x="896546" y="42706"/>
                  <a:pt x="894736" y="58993"/>
                </a:cubicBezTo>
                <a:cubicBezTo>
                  <a:pt x="891909" y="84434"/>
                  <a:pt x="861289" y="97781"/>
                  <a:pt x="845574" y="117987"/>
                </a:cubicBezTo>
                <a:cubicBezTo>
                  <a:pt x="825340" y="144003"/>
                  <a:pt x="825105" y="146890"/>
                  <a:pt x="816078" y="176980"/>
                </a:cubicBezTo>
                <a:cubicBezTo>
                  <a:pt x="809222" y="199834"/>
                  <a:pt x="807725" y="224798"/>
                  <a:pt x="796413" y="245806"/>
                </a:cubicBezTo>
                <a:cubicBezTo>
                  <a:pt x="784277" y="268344"/>
                  <a:pt x="763639" y="285135"/>
                  <a:pt x="747252" y="304800"/>
                </a:cubicBezTo>
                <a:cubicBezTo>
                  <a:pt x="616324" y="286097"/>
                  <a:pt x="603923" y="280159"/>
                  <a:pt x="412955" y="304800"/>
                </a:cubicBezTo>
                <a:cubicBezTo>
                  <a:pt x="396703" y="306897"/>
                  <a:pt x="386736" y="324465"/>
                  <a:pt x="373626" y="334297"/>
                </a:cubicBezTo>
                <a:cubicBezTo>
                  <a:pt x="177035" y="313603"/>
                  <a:pt x="217948" y="342490"/>
                  <a:pt x="186813" y="344129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0E1527F9-3A84-481A-830B-F68181BAFA1B}"/>
              </a:ext>
            </a:extLst>
          </p:cNvPr>
          <p:cNvSpPr/>
          <p:nvPr/>
        </p:nvSpPr>
        <p:spPr>
          <a:xfrm>
            <a:off x="3312828" y="1763964"/>
            <a:ext cx="315486" cy="398421"/>
          </a:xfrm>
          <a:custGeom>
            <a:avLst/>
            <a:gdLst>
              <a:gd name="connsiteX0" fmla="*/ 0 w 373626"/>
              <a:gd name="connsiteY0" fmla="*/ 265688 h 265688"/>
              <a:gd name="connsiteX1" fmla="*/ 0 w 373626"/>
              <a:gd name="connsiteY1" fmla="*/ 265688 h 265688"/>
              <a:gd name="connsiteX2" fmla="*/ 127819 w 373626"/>
              <a:gd name="connsiteY2" fmla="*/ 217 h 265688"/>
              <a:gd name="connsiteX3" fmla="*/ 196645 w 373626"/>
              <a:gd name="connsiteY3" fmla="*/ 10049 h 265688"/>
              <a:gd name="connsiteX4" fmla="*/ 226142 w 373626"/>
              <a:gd name="connsiteY4" fmla="*/ 19881 h 265688"/>
              <a:gd name="connsiteX5" fmla="*/ 363793 w 373626"/>
              <a:gd name="connsiteY5" fmla="*/ 59210 h 265688"/>
              <a:gd name="connsiteX6" fmla="*/ 373626 w 373626"/>
              <a:gd name="connsiteY6" fmla="*/ 88707 h 265688"/>
              <a:gd name="connsiteX7" fmla="*/ 353961 w 373626"/>
              <a:gd name="connsiteY7" fmla="*/ 167365 h 265688"/>
              <a:gd name="connsiteX8" fmla="*/ 344129 w 373626"/>
              <a:gd name="connsiteY8" fmla="*/ 236191 h 265688"/>
              <a:gd name="connsiteX9" fmla="*/ 275303 w 373626"/>
              <a:gd name="connsiteY9" fmla="*/ 226359 h 265688"/>
              <a:gd name="connsiteX10" fmla="*/ 0 w 373626"/>
              <a:gd name="connsiteY10" fmla="*/ 265688 h 26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3626" h="265688">
                <a:moveTo>
                  <a:pt x="0" y="265688"/>
                </a:moveTo>
                <a:lnTo>
                  <a:pt x="0" y="265688"/>
                </a:lnTo>
                <a:cubicBezTo>
                  <a:pt x="36872" y="112052"/>
                  <a:pt x="-14187" y="10360"/>
                  <a:pt x="127819" y="217"/>
                </a:cubicBezTo>
                <a:cubicBezTo>
                  <a:pt x="150935" y="-1434"/>
                  <a:pt x="173703" y="6772"/>
                  <a:pt x="196645" y="10049"/>
                </a:cubicBezTo>
                <a:cubicBezTo>
                  <a:pt x="206477" y="13326"/>
                  <a:pt x="216199" y="16957"/>
                  <a:pt x="226142" y="19881"/>
                </a:cubicBezTo>
                <a:cubicBezTo>
                  <a:pt x="271923" y="33346"/>
                  <a:pt x="320550" y="39030"/>
                  <a:pt x="363793" y="59210"/>
                </a:cubicBezTo>
                <a:cubicBezTo>
                  <a:pt x="373185" y="63593"/>
                  <a:pt x="370348" y="78875"/>
                  <a:pt x="373626" y="88707"/>
                </a:cubicBezTo>
                <a:cubicBezTo>
                  <a:pt x="367071" y="114926"/>
                  <a:pt x="359261" y="140864"/>
                  <a:pt x="353961" y="167365"/>
                </a:cubicBezTo>
                <a:cubicBezTo>
                  <a:pt x="349416" y="190090"/>
                  <a:pt x="362669" y="222286"/>
                  <a:pt x="344129" y="236191"/>
                </a:cubicBezTo>
                <a:cubicBezTo>
                  <a:pt x="325589" y="250096"/>
                  <a:pt x="298468" y="227021"/>
                  <a:pt x="275303" y="226359"/>
                </a:cubicBezTo>
                <a:cubicBezTo>
                  <a:pt x="183573" y="223738"/>
                  <a:pt x="45884" y="259133"/>
                  <a:pt x="0" y="265688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D54DA0FA-5954-4696-A40E-D466AFDD86BC}"/>
              </a:ext>
            </a:extLst>
          </p:cNvPr>
          <p:cNvSpPr/>
          <p:nvPr/>
        </p:nvSpPr>
        <p:spPr>
          <a:xfrm rot="11322426" flipH="1">
            <a:off x="2114362" y="1726838"/>
            <a:ext cx="432662" cy="413733"/>
          </a:xfrm>
          <a:custGeom>
            <a:avLst/>
            <a:gdLst>
              <a:gd name="connsiteX0" fmla="*/ 0 w 373626"/>
              <a:gd name="connsiteY0" fmla="*/ 265688 h 265688"/>
              <a:gd name="connsiteX1" fmla="*/ 0 w 373626"/>
              <a:gd name="connsiteY1" fmla="*/ 265688 h 265688"/>
              <a:gd name="connsiteX2" fmla="*/ 127819 w 373626"/>
              <a:gd name="connsiteY2" fmla="*/ 217 h 265688"/>
              <a:gd name="connsiteX3" fmla="*/ 196645 w 373626"/>
              <a:gd name="connsiteY3" fmla="*/ 10049 h 265688"/>
              <a:gd name="connsiteX4" fmla="*/ 226142 w 373626"/>
              <a:gd name="connsiteY4" fmla="*/ 19881 h 265688"/>
              <a:gd name="connsiteX5" fmla="*/ 363793 w 373626"/>
              <a:gd name="connsiteY5" fmla="*/ 59210 h 265688"/>
              <a:gd name="connsiteX6" fmla="*/ 373626 w 373626"/>
              <a:gd name="connsiteY6" fmla="*/ 88707 h 265688"/>
              <a:gd name="connsiteX7" fmla="*/ 353961 w 373626"/>
              <a:gd name="connsiteY7" fmla="*/ 167365 h 265688"/>
              <a:gd name="connsiteX8" fmla="*/ 344129 w 373626"/>
              <a:gd name="connsiteY8" fmla="*/ 236191 h 265688"/>
              <a:gd name="connsiteX9" fmla="*/ 275303 w 373626"/>
              <a:gd name="connsiteY9" fmla="*/ 226359 h 265688"/>
              <a:gd name="connsiteX10" fmla="*/ 0 w 373626"/>
              <a:gd name="connsiteY10" fmla="*/ 265688 h 26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3626" h="265688">
                <a:moveTo>
                  <a:pt x="0" y="265688"/>
                </a:moveTo>
                <a:lnTo>
                  <a:pt x="0" y="265688"/>
                </a:lnTo>
                <a:cubicBezTo>
                  <a:pt x="36872" y="112052"/>
                  <a:pt x="-14187" y="10360"/>
                  <a:pt x="127819" y="217"/>
                </a:cubicBezTo>
                <a:cubicBezTo>
                  <a:pt x="150935" y="-1434"/>
                  <a:pt x="173703" y="6772"/>
                  <a:pt x="196645" y="10049"/>
                </a:cubicBezTo>
                <a:cubicBezTo>
                  <a:pt x="206477" y="13326"/>
                  <a:pt x="216199" y="16957"/>
                  <a:pt x="226142" y="19881"/>
                </a:cubicBezTo>
                <a:cubicBezTo>
                  <a:pt x="271923" y="33346"/>
                  <a:pt x="320550" y="39030"/>
                  <a:pt x="363793" y="59210"/>
                </a:cubicBezTo>
                <a:cubicBezTo>
                  <a:pt x="373185" y="63593"/>
                  <a:pt x="370348" y="78875"/>
                  <a:pt x="373626" y="88707"/>
                </a:cubicBezTo>
                <a:cubicBezTo>
                  <a:pt x="367071" y="114926"/>
                  <a:pt x="359261" y="140864"/>
                  <a:pt x="353961" y="167365"/>
                </a:cubicBezTo>
                <a:cubicBezTo>
                  <a:pt x="349416" y="190090"/>
                  <a:pt x="362669" y="222286"/>
                  <a:pt x="344129" y="236191"/>
                </a:cubicBezTo>
                <a:cubicBezTo>
                  <a:pt x="325589" y="250096"/>
                  <a:pt x="298468" y="227021"/>
                  <a:pt x="275303" y="226359"/>
                </a:cubicBezTo>
                <a:cubicBezTo>
                  <a:pt x="183573" y="223738"/>
                  <a:pt x="45884" y="259133"/>
                  <a:pt x="0" y="265688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650009-29F1-4BCD-876A-D99EDAEB790C}"/>
              </a:ext>
            </a:extLst>
          </p:cNvPr>
          <p:cNvSpPr txBox="1"/>
          <p:nvPr/>
        </p:nvSpPr>
        <p:spPr>
          <a:xfrm>
            <a:off x="2658811" y="498389"/>
            <a:ext cx="3933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 е р о п р и я т и я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9C53A5-320A-4461-BFC3-6E4F41B990BE}"/>
              </a:ext>
            </a:extLst>
          </p:cNvPr>
          <p:cNvSpPr txBox="1"/>
          <p:nvPr/>
        </p:nvSpPr>
        <p:spPr>
          <a:xfrm>
            <a:off x="5660196" y="2828835"/>
            <a:ext cx="3151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Малые формы повседневного взаимодействия</a:t>
            </a: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75C6AC2-8E1A-465D-86BA-8941549B62B5}"/>
              </a:ext>
            </a:extLst>
          </p:cNvPr>
          <p:cNvSpPr/>
          <p:nvPr/>
        </p:nvSpPr>
        <p:spPr>
          <a:xfrm rot="5739451" flipH="1">
            <a:off x="688961" y="1767991"/>
            <a:ext cx="567058" cy="366200"/>
          </a:xfrm>
          <a:custGeom>
            <a:avLst/>
            <a:gdLst>
              <a:gd name="connsiteX0" fmla="*/ 0 w 373626"/>
              <a:gd name="connsiteY0" fmla="*/ 265688 h 265688"/>
              <a:gd name="connsiteX1" fmla="*/ 0 w 373626"/>
              <a:gd name="connsiteY1" fmla="*/ 265688 h 265688"/>
              <a:gd name="connsiteX2" fmla="*/ 127819 w 373626"/>
              <a:gd name="connsiteY2" fmla="*/ 217 h 265688"/>
              <a:gd name="connsiteX3" fmla="*/ 196645 w 373626"/>
              <a:gd name="connsiteY3" fmla="*/ 10049 h 265688"/>
              <a:gd name="connsiteX4" fmla="*/ 226142 w 373626"/>
              <a:gd name="connsiteY4" fmla="*/ 19881 h 265688"/>
              <a:gd name="connsiteX5" fmla="*/ 363793 w 373626"/>
              <a:gd name="connsiteY5" fmla="*/ 59210 h 265688"/>
              <a:gd name="connsiteX6" fmla="*/ 373626 w 373626"/>
              <a:gd name="connsiteY6" fmla="*/ 88707 h 265688"/>
              <a:gd name="connsiteX7" fmla="*/ 353961 w 373626"/>
              <a:gd name="connsiteY7" fmla="*/ 167365 h 265688"/>
              <a:gd name="connsiteX8" fmla="*/ 344129 w 373626"/>
              <a:gd name="connsiteY8" fmla="*/ 236191 h 265688"/>
              <a:gd name="connsiteX9" fmla="*/ 275303 w 373626"/>
              <a:gd name="connsiteY9" fmla="*/ 226359 h 265688"/>
              <a:gd name="connsiteX10" fmla="*/ 0 w 373626"/>
              <a:gd name="connsiteY10" fmla="*/ 265688 h 26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3626" h="265688">
                <a:moveTo>
                  <a:pt x="0" y="265688"/>
                </a:moveTo>
                <a:lnTo>
                  <a:pt x="0" y="265688"/>
                </a:lnTo>
                <a:cubicBezTo>
                  <a:pt x="36872" y="112052"/>
                  <a:pt x="-14187" y="10360"/>
                  <a:pt x="127819" y="217"/>
                </a:cubicBezTo>
                <a:cubicBezTo>
                  <a:pt x="150935" y="-1434"/>
                  <a:pt x="173703" y="6772"/>
                  <a:pt x="196645" y="10049"/>
                </a:cubicBezTo>
                <a:cubicBezTo>
                  <a:pt x="206477" y="13326"/>
                  <a:pt x="216199" y="16957"/>
                  <a:pt x="226142" y="19881"/>
                </a:cubicBezTo>
                <a:cubicBezTo>
                  <a:pt x="271923" y="33346"/>
                  <a:pt x="320550" y="39030"/>
                  <a:pt x="363793" y="59210"/>
                </a:cubicBezTo>
                <a:cubicBezTo>
                  <a:pt x="373185" y="63593"/>
                  <a:pt x="370348" y="78875"/>
                  <a:pt x="373626" y="88707"/>
                </a:cubicBezTo>
                <a:cubicBezTo>
                  <a:pt x="367071" y="114926"/>
                  <a:pt x="359261" y="140864"/>
                  <a:pt x="353961" y="167365"/>
                </a:cubicBezTo>
                <a:cubicBezTo>
                  <a:pt x="349416" y="190090"/>
                  <a:pt x="362669" y="222286"/>
                  <a:pt x="344129" y="236191"/>
                </a:cubicBezTo>
                <a:cubicBezTo>
                  <a:pt x="325589" y="250096"/>
                  <a:pt x="298468" y="227021"/>
                  <a:pt x="275303" y="226359"/>
                </a:cubicBezTo>
                <a:cubicBezTo>
                  <a:pt x="183573" y="223738"/>
                  <a:pt x="45884" y="259133"/>
                  <a:pt x="0" y="265688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E9BF25E-2694-45F9-8D1E-96A27C10CA9B}"/>
              </a:ext>
            </a:extLst>
          </p:cNvPr>
          <p:cNvCxnSpPr>
            <a:cxnSpLocks/>
          </p:cNvCxnSpPr>
          <p:nvPr/>
        </p:nvCxnSpPr>
        <p:spPr>
          <a:xfrm>
            <a:off x="0" y="1905052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335D241-594C-47B1-989A-DFC10E5B28B2}"/>
              </a:ext>
            </a:extLst>
          </p:cNvPr>
          <p:cNvCxnSpPr>
            <a:cxnSpLocks/>
          </p:cNvCxnSpPr>
          <p:nvPr/>
        </p:nvCxnSpPr>
        <p:spPr>
          <a:xfrm flipH="1">
            <a:off x="478465" y="1083164"/>
            <a:ext cx="3636336" cy="6427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32A5C17-0E35-4636-ACF5-2ADA4D9F0C43}"/>
              </a:ext>
            </a:extLst>
          </p:cNvPr>
          <p:cNvCxnSpPr>
            <a:cxnSpLocks/>
            <a:endCxn id="18" idx="6"/>
          </p:cNvCxnSpPr>
          <p:nvPr/>
        </p:nvCxnSpPr>
        <p:spPr>
          <a:xfrm flipH="1">
            <a:off x="1060979" y="1083164"/>
            <a:ext cx="3206222" cy="5917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3023BE9-D7AD-46F8-8C3A-25064B142081}"/>
              </a:ext>
            </a:extLst>
          </p:cNvPr>
          <p:cNvCxnSpPr>
            <a:cxnSpLocks/>
            <a:endCxn id="10" idx="10"/>
          </p:cNvCxnSpPr>
          <p:nvPr/>
        </p:nvCxnSpPr>
        <p:spPr>
          <a:xfrm flipH="1">
            <a:off x="2028993" y="1083164"/>
            <a:ext cx="2390608" cy="6028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353DB44-0699-4CF8-A99B-0E6EB4756D1C}"/>
              </a:ext>
            </a:extLst>
          </p:cNvPr>
          <p:cNvCxnSpPr>
            <a:cxnSpLocks/>
          </p:cNvCxnSpPr>
          <p:nvPr/>
        </p:nvCxnSpPr>
        <p:spPr>
          <a:xfrm flipH="1">
            <a:off x="2328530" y="1083164"/>
            <a:ext cx="2190094" cy="6427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1F2FA31-EFD0-4C0A-8BDF-BD97D96D8BBB}"/>
              </a:ext>
            </a:extLst>
          </p:cNvPr>
          <p:cNvCxnSpPr>
            <a:cxnSpLocks/>
            <a:stCxn id="16" idx="2"/>
            <a:endCxn id="3" idx="34"/>
          </p:cNvCxnSpPr>
          <p:nvPr/>
        </p:nvCxnSpPr>
        <p:spPr>
          <a:xfrm>
            <a:off x="4625377" y="1083164"/>
            <a:ext cx="929030" cy="6918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CCCB4CA-79E5-4E0D-ACD8-B57888E05182}"/>
              </a:ext>
            </a:extLst>
          </p:cNvPr>
          <p:cNvCxnSpPr>
            <a:cxnSpLocks/>
            <a:endCxn id="3" idx="58"/>
          </p:cNvCxnSpPr>
          <p:nvPr/>
        </p:nvCxnSpPr>
        <p:spPr>
          <a:xfrm>
            <a:off x="4724400" y="1083164"/>
            <a:ext cx="1957609" cy="6123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F648AD0-41B7-47A9-92D0-CBEA2423174D}"/>
              </a:ext>
            </a:extLst>
          </p:cNvPr>
          <p:cNvCxnSpPr>
            <a:cxnSpLocks/>
            <a:endCxn id="3" idx="73"/>
          </p:cNvCxnSpPr>
          <p:nvPr/>
        </p:nvCxnSpPr>
        <p:spPr>
          <a:xfrm>
            <a:off x="4848447" y="1083164"/>
            <a:ext cx="2739925" cy="5769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2F435963-48E8-4386-B20D-1B2640E950C8}"/>
              </a:ext>
            </a:extLst>
          </p:cNvPr>
          <p:cNvCxnSpPr>
            <a:cxnSpLocks/>
            <a:stCxn id="16" idx="2"/>
            <a:endCxn id="9" idx="3"/>
          </p:cNvCxnSpPr>
          <p:nvPr/>
        </p:nvCxnSpPr>
        <p:spPr>
          <a:xfrm flipH="1">
            <a:off x="3055841" y="1083164"/>
            <a:ext cx="1569536" cy="5913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5A3CF74-4FE6-42E1-9EEE-CADA5E5A18A2}"/>
              </a:ext>
            </a:extLst>
          </p:cNvPr>
          <p:cNvCxnSpPr>
            <a:cxnSpLocks/>
            <a:stCxn id="16" idx="2"/>
            <a:endCxn id="11" idx="5"/>
          </p:cNvCxnSpPr>
          <p:nvPr/>
        </p:nvCxnSpPr>
        <p:spPr>
          <a:xfrm flipH="1">
            <a:off x="3620011" y="1083164"/>
            <a:ext cx="1005366" cy="7695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0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430"/>
          </a:xfrm>
        </p:grpSpPr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bject 24"/>
            <p:cNvSpPr>
              <a:spLocks/>
            </p:cNvSpPr>
            <p:nvPr/>
          </p:nvSpPr>
          <p:spPr bwMode="auto">
            <a:xfrm>
              <a:off x="0" y="6565969"/>
              <a:ext cx="708454" cy="292461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9" y="130641"/>
            <a:ext cx="697501" cy="9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83AF7D8C-24E7-4EE8-8CDC-208AEDA4EE57}"/>
              </a:ext>
            </a:extLst>
          </p:cNvPr>
          <p:cNvSpPr txBox="1">
            <a:spLocks/>
          </p:cNvSpPr>
          <p:nvPr/>
        </p:nvSpPr>
        <p:spPr>
          <a:xfrm>
            <a:off x="8551460" y="6356350"/>
            <a:ext cx="2306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188C0-0690-4813-9C5A-23A3FA88CF27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36C746DE-71F2-48EF-B32D-C2B10B65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66" y="277216"/>
            <a:ext cx="7848789" cy="86422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6D276A"/>
                </a:solidFill>
              </a:rPr>
              <a:t>Как избежать формализации?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2B7A0-6A5B-4CAF-83E1-BE1960F7BF0C}"/>
              </a:ext>
            </a:extLst>
          </p:cNvPr>
          <p:cNvSpPr txBox="1"/>
          <p:nvPr/>
        </p:nvSpPr>
        <p:spPr>
          <a:xfrm>
            <a:off x="8272194" y="6292346"/>
            <a:ext cx="26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0070C0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32F804F4-07C9-4FA2-BBDA-2B5FE84E02DF}"/>
              </a:ext>
            </a:extLst>
          </p:cNvPr>
          <p:cNvSpPr txBox="1">
            <a:spLocks/>
          </p:cNvSpPr>
          <p:nvPr/>
        </p:nvSpPr>
        <p:spPr>
          <a:xfrm>
            <a:off x="0" y="1125442"/>
            <a:ext cx="4239741" cy="5732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800" b="1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Восприятие программы воспитания как аналога учебной программы.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Разработка «портретов воспитанников», которым дети должны соответствовать.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Подбор перечня мероприятий для детей.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>
                <a:ea typeface="Arial" panose="020B0604020202020204" pitchFamily="34" charset="0"/>
              </a:rPr>
              <a:t>Привязка мероприятий к «красным датам» календаря или их распределить по направлениям.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/>
              <a:t>Контроль количества мероприятий и охвата ими школьников.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CCC5AF95-BE14-4FCD-A488-6FA2DA8CD723}"/>
              </a:ext>
            </a:extLst>
          </p:cNvPr>
          <p:cNvSpPr txBox="1">
            <a:spLocks/>
          </p:cNvSpPr>
          <p:nvPr/>
        </p:nvSpPr>
        <p:spPr>
          <a:xfrm>
            <a:off x="4391025" y="1125442"/>
            <a:ext cx="4749695" cy="5732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/>
          </a:p>
          <a:p>
            <a:pPr algn="ctr"/>
            <a:endParaRPr lang="ru-RU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C8308D-2711-4288-AF5A-768282778344}"/>
              </a:ext>
            </a:extLst>
          </p:cNvPr>
          <p:cNvSpPr txBox="1"/>
          <p:nvPr/>
        </p:nvSpPr>
        <p:spPr>
          <a:xfrm>
            <a:off x="1691680" y="1995123"/>
            <a:ext cx="1247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944AC4-554D-4B28-A6E2-770B3D3FE73B}"/>
              </a:ext>
            </a:extLst>
          </p:cNvPr>
          <p:cNvSpPr txBox="1"/>
          <p:nvPr/>
        </p:nvSpPr>
        <p:spPr>
          <a:xfrm>
            <a:off x="4343861" y="1213344"/>
            <a:ext cx="4749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ea typeface="Arial" panose="020B0604020202020204" pitchFamily="34" charset="0"/>
              </a:rPr>
              <a:t>Понимать, что программа воспитания – это не программа мероприятий.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E2BE6-FE49-4968-9833-14B3CEAE29D4}"/>
              </a:ext>
            </a:extLst>
          </p:cNvPr>
          <p:cNvSpPr txBox="1"/>
          <p:nvPr/>
        </p:nvSpPr>
        <p:spPr>
          <a:xfrm>
            <a:off x="4366020" y="2599286"/>
            <a:ext cx="48411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latin typeface="+mn-lt"/>
                <a:ea typeface="Arial" panose="020B0604020202020204" pitchFamily="34" charset="0"/>
              </a:rPr>
              <a:t>Вовлекать детей не в разрозненные мероприятия, а в </a:t>
            </a:r>
            <a:r>
              <a:rPr lang="ru-RU" sz="2000" b="0" u="sng" dirty="0">
                <a:latin typeface="+mn-lt"/>
                <a:ea typeface="Arial" panose="020B0604020202020204" pitchFamily="34" charset="0"/>
              </a:rPr>
              <a:t>постоянные</a:t>
            </a:r>
            <a:r>
              <a:rPr lang="ru-RU" sz="2000" b="0" dirty="0">
                <a:latin typeface="+mn-lt"/>
                <a:ea typeface="Arial" panose="020B0604020202020204" pitchFamily="34" charset="0"/>
              </a:rPr>
              <a:t> интересные деятельности с их повседневными </a:t>
            </a:r>
            <a:r>
              <a:rPr lang="ru-RU" sz="2000" b="0" u="sng" dirty="0">
                <a:latin typeface="+mn-lt"/>
                <a:ea typeface="Arial" panose="020B0604020202020204" pitchFamily="34" charset="0"/>
              </a:rPr>
              <a:t>малыми</a:t>
            </a:r>
            <a:r>
              <a:rPr lang="ru-RU" sz="2000" b="0" dirty="0">
                <a:latin typeface="+mn-lt"/>
                <a:ea typeface="Arial" panose="020B0604020202020204" pitchFamily="34" charset="0"/>
              </a:rPr>
              <a:t> делами.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F83F6D-34A6-4AF5-8956-0E152191C209}"/>
              </a:ext>
            </a:extLst>
          </p:cNvPr>
          <p:cNvSpPr txBox="1"/>
          <p:nvPr/>
        </p:nvSpPr>
        <p:spPr>
          <a:xfrm>
            <a:off x="4369300" y="1924886"/>
            <a:ext cx="4943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latin typeface="+mn-lt"/>
                <a:ea typeface="Arial" panose="020B0604020202020204" pitchFamily="34" charset="0"/>
              </a:rPr>
              <a:t>Учитывать неравномерность личностного развития детей.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B95BF-E416-4113-8F49-6F10B9A04E66}"/>
              </a:ext>
            </a:extLst>
          </p:cNvPr>
          <p:cNvSpPr txBox="1"/>
          <p:nvPr/>
        </p:nvSpPr>
        <p:spPr>
          <a:xfrm>
            <a:off x="4378522" y="3922725"/>
            <a:ext cx="4774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latin typeface="+mn-lt"/>
                <a:ea typeface="Arial" panose="020B0604020202020204" pitchFamily="34" charset="0"/>
              </a:rPr>
              <a:t>Организовывать деятельность не для детей, а </a:t>
            </a:r>
            <a:r>
              <a:rPr lang="ru-RU" sz="2000" b="0" u="sng" dirty="0">
                <a:latin typeface="+mn-lt"/>
                <a:ea typeface="Arial" panose="020B0604020202020204" pitchFamily="34" charset="0"/>
              </a:rPr>
              <a:t>вместе</a:t>
            </a:r>
            <a:r>
              <a:rPr lang="ru-RU" sz="2000" b="0" dirty="0">
                <a:latin typeface="+mn-lt"/>
                <a:ea typeface="Arial" panose="020B0604020202020204" pitchFamily="34" charset="0"/>
              </a:rPr>
              <a:t> с детьми.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861A7C-F669-44A3-90EB-D399E495BCC8}"/>
              </a:ext>
            </a:extLst>
          </p:cNvPr>
          <p:cNvSpPr txBox="1"/>
          <p:nvPr/>
        </p:nvSpPr>
        <p:spPr>
          <a:xfrm>
            <a:off x="4395562" y="4653136"/>
            <a:ext cx="47484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dirty="0">
                <a:latin typeface="+mn-lt"/>
                <a:ea typeface="Arial" panose="020B0604020202020204" pitchFamily="34" charset="0"/>
              </a:rPr>
              <a:t>Устанавливать </a:t>
            </a:r>
            <a:r>
              <a:rPr lang="ru-RU" sz="2000" b="0" u="sng" dirty="0">
                <a:latin typeface="+mn-lt"/>
                <a:ea typeface="Arial" panose="020B0604020202020204" pitchFamily="34" charset="0"/>
              </a:rPr>
              <a:t>не только функциональные</a:t>
            </a:r>
            <a:r>
              <a:rPr lang="ru-RU" sz="2000" b="0" dirty="0">
                <a:latin typeface="+mn-lt"/>
                <a:ea typeface="Arial" panose="020B0604020202020204" pitchFamily="34" charset="0"/>
              </a:rPr>
              <a:t>, но и неформальные доверительные отношения.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FE8DD6-83D6-493C-8FEB-8A292E3D9D6C}"/>
              </a:ext>
            </a:extLst>
          </p:cNvPr>
          <p:cNvSpPr txBox="1"/>
          <p:nvPr/>
        </p:nvSpPr>
        <p:spPr>
          <a:xfrm>
            <a:off x="4388321" y="5733256"/>
            <a:ext cx="48188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0" u="sng" dirty="0">
                <a:latin typeface="+mn-lt"/>
                <a:ea typeface="Arial" panose="020B0604020202020204" pitchFamily="34" charset="0"/>
              </a:rPr>
              <a:t>Избегать морализации</a:t>
            </a:r>
            <a:r>
              <a:rPr lang="ru-RU" sz="2000" b="0" dirty="0">
                <a:latin typeface="+mn-lt"/>
                <a:ea typeface="Arial" panose="020B0604020202020204" pitchFamily="34" charset="0"/>
              </a:rPr>
              <a:t>, давать возможность ребенку самому делать выводы из увиденного и услышанного. </a:t>
            </a:r>
          </a:p>
        </p:txBody>
      </p:sp>
    </p:spTree>
    <p:extLst>
      <p:ext uri="{BB962C8B-B14F-4D97-AF65-F5344CB8AC3E}">
        <p14:creationId xmlns:p14="http://schemas.microsoft.com/office/powerpoint/2010/main" val="36315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18961" y="5949280"/>
            <a:ext cx="5148064" cy="58651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170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</a:t>
            </a:r>
            <a:r>
              <a:rPr lang="en-US" altLang="ru-RU" sz="4000" dirty="0">
                <a:solidFill>
                  <a:srgbClr val="41708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form.instrao.ru</a:t>
            </a:r>
            <a:endParaRPr lang="en-US" altLang="ru-RU" sz="4000" dirty="0">
              <a:solidFill>
                <a:srgbClr val="4170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430"/>
          </a:xfrm>
        </p:grpSpPr>
        <p:pic>
          <p:nvPicPr>
            <p:cNvPr id="8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43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43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bject 24"/>
            <p:cNvSpPr>
              <a:spLocks/>
            </p:cNvSpPr>
            <p:nvPr/>
          </p:nvSpPr>
          <p:spPr bwMode="auto">
            <a:xfrm>
              <a:off x="0" y="6425996"/>
              <a:ext cx="1261110" cy="432434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044624" y="2312058"/>
            <a:ext cx="9115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6D27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5400" b="1" dirty="0">
                <a:solidFill>
                  <a:srgbClr val="6D27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71975" y="-151319"/>
            <a:ext cx="65" cy="30263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2539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294"/>
            <a:ext cx="79216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! ОТЧЕТ ИНСТИТУТА\Instra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605045"/>
            <a:ext cx="2365714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7354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405</Words>
  <Application>Microsoft Office PowerPoint</Application>
  <PresentationFormat>Экран (4:3)</PresentationFormat>
  <Paragraphs>69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Myriad Pro</vt:lpstr>
      <vt:lpstr>Times New Roman</vt:lpstr>
      <vt:lpstr>Wingdings</vt:lpstr>
      <vt:lpstr>Тема Office</vt:lpstr>
      <vt:lpstr>Презентация PowerPoint</vt:lpstr>
      <vt:lpstr>Презентация PowerPoint</vt:lpstr>
      <vt:lpstr>Три «кита» результативного воспитания</vt:lpstr>
      <vt:lpstr>На них стоит деятельность лучших педагогов прошлого и современности</vt:lpstr>
      <vt:lpstr>Опасность формализации воспитания</vt:lpstr>
      <vt:lpstr>Как избежать формализации?</vt:lpstr>
      <vt:lpstr>Презентация PowerPoint</vt:lpstr>
      <vt:lpstr>Как избежать формализации?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Sofia</dc:creator>
  <cp:lastModifiedBy>14170005 Кулешов Глеб Константинович</cp:lastModifiedBy>
  <cp:revision>167</cp:revision>
  <cp:lastPrinted>2018-09-20T15:14:37Z</cp:lastPrinted>
  <dcterms:created xsi:type="dcterms:W3CDTF">2018-09-17T13:51:28Z</dcterms:created>
  <dcterms:modified xsi:type="dcterms:W3CDTF">2022-02-15T09:37:22Z</dcterms:modified>
</cp:coreProperties>
</file>