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599" r:id="rId3"/>
    <p:sldId id="271" r:id="rId4"/>
    <p:sldId id="297" r:id="rId5"/>
    <p:sldId id="257" r:id="rId6"/>
    <p:sldId id="553" r:id="rId7"/>
    <p:sldId id="552" r:id="rId8"/>
    <p:sldId id="550" r:id="rId9"/>
    <p:sldId id="551" r:id="rId10"/>
    <p:sldId id="315" r:id="rId11"/>
    <p:sldId id="417" r:id="rId12"/>
    <p:sldId id="554" r:id="rId13"/>
    <p:sldId id="555" r:id="rId14"/>
    <p:sldId id="556" r:id="rId15"/>
    <p:sldId id="598" r:id="rId16"/>
    <p:sldId id="597" r:id="rId17"/>
    <p:sldId id="286" r:id="rId18"/>
    <p:sldId id="596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54">
          <p15:clr>
            <a:srgbClr val="A4A3A4"/>
          </p15:clr>
        </p15:guide>
        <p15:guide id="4" pos="40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амардюк Анна Владимировна" initials="ХАВ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2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2" autoAdjust="0"/>
    <p:restoredTop sz="76377" autoAdjust="0"/>
  </p:normalViewPr>
  <p:slideViewPr>
    <p:cSldViewPr snapToObjects="1">
      <p:cViewPr varScale="1">
        <p:scale>
          <a:sx n="74" d="100"/>
          <a:sy n="74" d="100"/>
        </p:scale>
        <p:origin x="-1386" y="-90"/>
      </p:cViewPr>
      <p:guideLst>
        <p:guide orient="horz" pos="2160"/>
        <p:guide orient="horz" pos="2954"/>
        <p:guide pos="2880"/>
        <p:guide pos="40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1" u="sng"/>
            </a:pPr>
            <a:r>
              <a:rPr lang="ru-RU" sz="1400" u="sng" dirty="0"/>
              <a:t>Численность обучающихся</a:t>
            </a:r>
            <a:r>
              <a:rPr lang="ru-RU" sz="1400" u="sng" baseline="0" dirty="0"/>
              <a:t> УДО, занимающихся научно-техническим творчеством</a:t>
            </a:r>
            <a:endParaRPr lang="ru-RU" sz="1400" u="sng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515487741277077E-2"/>
          <c:y val="0.30004388038235452"/>
          <c:w val="0.92846592696919039"/>
          <c:h val="0.51621774636170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</c:v>
                </c:pt>
              </c:strCache>
            </c:strRef>
          </c:tx>
          <c:invertIfNegative val="0"/>
          <c:dLbls>
            <c:spPr>
              <a:noFill/>
              <a:ln w="25253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2015-2016 уч.год</c:v>
                </c:pt>
                <c:pt idx="1">
                  <c:v>2016-2017 уч.год</c:v>
                </c:pt>
                <c:pt idx="2">
                  <c:v>2017-2018 уч.год</c:v>
                </c:pt>
                <c:pt idx="3">
                  <c:v>2018-2019 уч.год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9247</c:v>
                </c:pt>
                <c:pt idx="1">
                  <c:v>9895</c:v>
                </c:pt>
                <c:pt idx="2">
                  <c:v>10670</c:v>
                </c:pt>
                <c:pt idx="3">
                  <c:v>11850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12-433E-A76D-68A353DEE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70912"/>
        <c:axId val="90872448"/>
      </c:barChart>
      <c:catAx>
        <c:axId val="9087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90872448"/>
        <c:crosses val="autoZero"/>
        <c:auto val="1"/>
        <c:lblAlgn val="ctr"/>
        <c:lblOffset val="100"/>
        <c:noMultiLvlLbl val="0"/>
      </c:catAx>
      <c:valAx>
        <c:axId val="908724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0870912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txPr>
    <a:bodyPr/>
    <a:lstStyle/>
    <a:p>
      <a:pPr>
        <a:defRPr sz="134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ru-RU" sz="1400" u="sng" dirty="0"/>
              <a:t>Численность обучающихся в</a:t>
            </a:r>
            <a:r>
              <a:rPr lang="ru-RU" sz="1400" u="sng" baseline="0" dirty="0"/>
              <a:t> кружках технического творчества в школах </a:t>
            </a:r>
            <a:endParaRPr lang="ru-RU" sz="1400" u="sng" dirty="0"/>
          </a:p>
        </c:rich>
      </c:tx>
      <c:layout>
        <c:manualLayout>
          <c:xMode val="edge"/>
          <c:yMode val="edge"/>
          <c:x val="0.14746498156416099"/>
          <c:y val="3.617862555407420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 w="25261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2015-2016 уч.год</c:v>
                </c:pt>
                <c:pt idx="1">
                  <c:v>2016-2017 уч.год</c:v>
                </c:pt>
                <c:pt idx="2">
                  <c:v>2017-2018 уч.год</c:v>
                </c:pt>
                <c:pt idx="3">
                  <c:v>2018-2019 уч.год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8366</c:v>
                </c:pt>
                <c:pt idx="1">
                  <c:v>11288</c:v>
                </c:pt>
                <c:pt idx="2">
                  <c:v>12982</c:v>
                </c:pt>
                <c:pt idx="3">
                  <c:v>16078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8-485A-B66A-79F3B51F4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34272"/>
        <c:axId val="90948352"/>
      </c:barChart>
      <c:catAx>
        <c:axId val="90934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90948352"/>
        <c:crosses val="autoZero"/>
        <c:auto val="1"/>
        <c:lblAlgn val="ctr"/>
        <c:lblOffset val="100"/>
        <c:noMultiLvlLbl val="0"/>
      </c:catAx>
      <c:valAx>
        <c:axId val="909483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0934272"/>
        <c:crosses val="autoZero"/>
        <c:crossBetween val="between"/>
      </c:valAx>
      <c:spPr>
        <a:noFill/>
        <a:ln w="25310">
          <a:noFill/>
        </a:ln>
      </c:spPr>
    </c:plotArea>
    <c:plotVisOnly val="1"/>
    <c:dispBlanksAs val="gap"/>
    <c:showDLblsOverMax val="0"/>
  </c:chart>
  <c:txPr>
    <a:bodyPr/>
    <a:lstStyle/>
    <a:p>
      <a:pPr>
        <a:defRPr sz="1708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8DDED-A397-49DB-9247-300B91FCA0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A09-3758-44C6-8B92-79F43844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6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79 ПОО</a:t>
            </a:r>
            <a:r>
              <a:rPr lang="ru-RU" baseline="0" dirty="0"/>
              <a:t> всего – включая другие ведомства и частные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4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4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5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7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7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4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585ACEA-AD5C-469D-9EE2-3FD8BABC5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2171" y="392588"/>
            <a:ext cx="530575" cy="6784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306B7-7481-4E4D-A98B-28AC777BAB0D}"/>
              </a:ext>
            </a:extLst>
          </p:cNvPr>
          <p:cNvSpPr/>
          <p:nvPr userDrawn="1"/>
        </p:nvSpPr>
        <p:spPr>
          <a:xfrm>
            <a:off x="457200" y="923924"/>
            <a:ext cx="7699025" cy="92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30998" cy="64928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BC8BC777-2EF7-4F34-8021-20EAE8944863}"/>
              </a:ext>
            </a:extLst>
          </p:cNvPr>
          <p:cNvSpPr/>
          <p:nvPr userDrawn="1"/>
        </p:nvSpPr>
        <p:spPr>
          <a:xfrm>
            <a:off x="8333921" y="6126163"/>
            <a:ext cx="467179" cy="46717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FEDE5E-C35E-40AC-892C-1FCF350A33D1}"/>
              </a:ext>
            </a:extLst>
          </p:cNvPr>
          <p:cNvSpPr txBox="1"/>
          <p:nvPr userDrawn="1"/>
        </p:nvSpPr>
        <p:spPr>
          <a:xfrm>
            <a:off x="8298898" y="6191760"/>
            <a:ext cx="53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15F720-E54B-473A-B671-02B4A2D0721C}" type="slidenum">
              <a:rPr lang="ru-RU" sz="1400" smtClean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400" dirty="0">
              <a:solidFill>
                <a:srgbClr val="00B0F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74BF-70B1-4619-8E83-A885DAEB3A69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61BA-3E61-43A2-AE08-91F29E6C0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andexlyceum.ru/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proektoria.online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bilet.worldskills.ru/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gatordo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198242-4CD3-43E8-93EB-648D23577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31C46E-BEF1-48B5-8B3E-3DB8EA2B17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100" y="1952836"/>
            <a:ext cx="1675389" cy="21424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633048" y="3632351"/>
            <a:ext cx="6028102" cy="2824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7775" y="2340943"/>
            <a:ext cx="6328121" cy="977040"/>
          </a:xfrm>
        </p:spPr>
        <p:txBody>
          <a:bodyPr anchor="t" anchorCtr="0">
            <a:noAutofit/>
          </a:bodyPr>
          <a:lstStyle/>
          <a:p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регионального проекта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«Успех каждого ребенка»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65498" y="3627698"/>
            <a:ext cx="3060340" cy="2965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01.01.2019 – 31.12.2024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048" y="5049180"/>
            <a:ext cx="5700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Калинчикова Лариса Николаевна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начальник управления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общего, дополнительного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образования, воспитания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Министерства образования и науки Пермского края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5A00BE-3C69-47AA-A73F-7F9CB6A5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72779" y="315074"/>
            <a:ext cx="4587299" cy="4834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Сетевое взаимодействие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10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15EA22E9-034F-44FF-8ADE-C30C567B6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244" y="1196752"/>
            <a:ext cx="8196770" cy="47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4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D0EE0D-C58B-4660-B961-6CC87AA8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31540" y="384436"/>
            <a:ext cx="7884876" cy="512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Сетевое взаимодействие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(на примере «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Кванториум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»)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6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C86E4BC7-8DA5-4903-8D33-FAA0E0B42B64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11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45E25E1-0F2D-49E3-85BE-FDD496D01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27600" r="27163" b="17801"/>
          <a:stretch/>
        </p:blipFill>
        <p:spPr>
          <a:xfrm>
            <a:off x="420356" y="1160748"/>
            <a:ext cx="8284037" cy="4307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F2FCAF-C2F7-4FE7-BF29-4C59EE393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79" y="3068960"/>
            <a:ext cx="3271364" cy="21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D0EE0D-C58B-4660-B961-6CC87AA8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20486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C86E4BC7-8DA5-4903-8D33-FAA0E0B42B64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12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" name="Рисунок 8" descr="C:\Users\domoratskiy\Downloads\licey_ru_cmyk (pdf.io).png">
            <a:extLst>
              <a:ext uri="{FF2B5EF4-FFF2-40B4-BE49-F238E27FC236}">
                <a16:creationId xmlns="" xmlns:a16="http://schemas.microsoft.com/office/drawing/2014/main" id="{24387466-1DBA-42B8-B091-E9B14FF79A3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26429" b="15130"/>
          <a:stretch/>
        </p:blipFill>
        <p:spPr bwMode="auto">
          <a:xfrm>
            <a:off x="431540" y="404663"/>
            <a:ext cx="2654176" cy="5141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34724F4-83C9-40D4-B260-A06D40E2B7AF}"/>
              </a:ext>
            </a:extLst>
          </p:cNvPr>
          <p:cNvSpPr/>
          <p:nvPr/>
        </p:nvSpPr>
        <p:spPr>
          <a:xfrm>
            <a:off x="505260" y="1196752"/>
            <a:ext cx="8387220" cy="198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Яндекс.Лицее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школьники учатся программировать на языке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Этот язык сейчас востребован: он не слишком сложный и при этом позволяет решать множество практических задач. Многие сервисы и проекты Яндекса разрабатываются именно на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Яндекс.Лицей</a:t>
            </a:r>
            <a:r>
              <a:rPr lang="ru-RU" dirty="0">
                <a:latin typeface="+mj-lt"/>
              </a:rPr>
              <a:t> принимают школьников 8-х и 9-х классов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Курс обучения бесплатный, рассчитан на два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B45AAB1-38AE-49A4-9112-F4474E28E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8" y="3429000"/>
            <a:ext cx="3203848" cy="19805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B9A4469-14FA-4B04-860D-ADD8EBBC9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37" y="3429000"/>
            <a:ext cx="3918977" cy="198050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3D8B4BF-D6E4-494C-A241-4D89B66921B8}"/>
              </a:ext>
            </a:extLst>
          </p:cNvPr>
          <p:cNvSpPr/>
          <p:nvPr/>
        </p:nvSpPr>
        <p:spPr>
          <a:xfrm>
            <a:off x="1962423" y="5445224"/>
            <a:ext cx="5497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Yandex Sans Text Light"/>
                <a:ea typeface="Calibri" panose="020F0502020204030204" pitchFamily="34" charset="0"/>
                <a:cs typeface="Times New Roman" panose="02020603050405020304" pitchFamily="18" charset="0"/>
              </a:rPr>
              <a:t>Подробнее о проекте на сайте:  </a:t>
            </a:r>
            <a:r>
              <a:rPr lang="ru-RU" u="sng" dirty="0">
                <a:solidFill>
                  <a:srgbClr val="0563C1"/>
                </a:solidFill>
                <a:latin typeface="Yandex Sans Text Ligh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www.yandexlyceum.ru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84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5A00BE-3C69-47AA-A73F-7F9CB6A5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4848" y="404664"/>
            <a:ext cx="6979541" cy="4834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Открытые онлайн-уроки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13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34FE69A-5823-4185-85B8-12E87F501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4" t="11501" r="56694" b="81499"/>
          <a:stretch/>
        </p:blipFill>
        <p:spPr>
          <a:xfrm>
            <a:off x="4680012" y="340213"/>
            <a:ext cx="2520280" cy="5478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EB70F6D-5CF7-487B-A2DE-4B3E4246A2DE}"/>
              </a:ext>
            </a:extLst>
          </p:cNvPr>
          <p:cNvSpPr/>
          <p:nvPr/>
        </p:nvSpPr>
        <p:spPr>
          <a:xfrm>
            <a:off x="2757593" y="5359802"/>
            <a:ext cx="3628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www.</a:t>
            </a:r>
            <a:r>
              <a:rPr lang="ru-RU" sz="2800">
                <a:hlinkClick r:id="rId4"/>
              </a:rPr>
              <a:t>proektoria.online</a:t>
            </a:r>
            <a:r>
              <a:rPr lang="en-US" sz="2800"/>
              <a:t> </a:t>
            </a:r>
            <a:endParaRPr lang="ru-RU" sz="28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1F43EB68-DB47-4D75-9FBA-C033C053AB4A}"/>
              </a:ext>
            </a:extLst>
          </p:cNvPr>
          <p:cNvGrpSpPr/>
          <p:nvPr/>
        </p:nvGrpSpPr>
        <p:grpSpPr>
          <a:xfrm>
            <a:off x="514350" y="1052736"/>
            <a:ext cx="8440578" cy="4248471"/>
            <a:chOff x="514350" y="1052736"/>
            <a:chExt cx="8440578" cy="4248471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314C8F02-5CC7-42A3-8031-F3342390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350" y="1052736"/>
              <a:ext cx="7830870" cy="118813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8AA99A3C-B5E3-43AB-86CC-878293F54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935" y="2285818"/>
              <a:ext cx="8179993" cy="301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61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5A00BE-3C69-47AA-A73F-7F9CB6A5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4848" y="346811"/>
            <a:ext cx="7717552" cy="4686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Проект ранней профориентации «Билет в будущее»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14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EB70F6D-5CF7-487B-A2DE-4B3E4246A2DE}"/>
              </a:ext>
            </a:extLst>
          </p:cNvPr>
          <p:cNvSpPr/>
          <p:nvPr/>
        </p:nvSpPr>
        <p:spPr>
          <a:xfrm>
            <a:off x="2757593" y="5359802"/>
            <a:ext cx="3770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www.bilet.worldskills.ru</a:t>
            </a:r>
            <a:r>
              <a:rPr lang="ru-RU" sz="2800" dirty="0"/>
              <a:t>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58876852-83C0-4446-8674-9861FB34168D}"/>
              </a:ext>
            </a:extLst>
          </p:cNvPr>
          <p:cNvGrpSpPr/>
          <p:nvPr/>
        </p:nvGrpSpPr>
        <p:grpSpPr>
          <a:xfrm>
            <a:off x="143508" y="3717032"/>
            <a:ext cx="8820980" cy="1582737"/>
            <a:chOff x="71500" y="3825044"/>
            <a:chExt cx="8820980" cy="158273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AA20C729-E9FB-444B-91D1-1FCA74430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500" y="4183645"/>
              <a:ext cx="5400600" cy="12241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BFAB5DCE-29B6-48C7-B4E6-55E3BB7B6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524" y="3825044"/>
              <a:ext cx="1946362" cy="24631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017E869E-0849-4EA7-9F4F-712FAB005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2100" y="4217037"/>
              <a:ext cx="3420380" cy="113926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A2E800F-24A0-48F3-BD14-81034FE6F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4308" y="4813050"/>
              <a:ext cx="1332148" cy="56224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4A118703-A253-4E5F-802E-6E921E25BD96}"/>
              </a:ext>
            </a:extLst>
          </p:cNvPr>
          <p:cNvGrpSpPr/>
          <p:nvPr/>
        </p:nvGrpSpPr>
        <p:grpSpPr>
          <a:xfrm>
            <a:off x="296194" y="1280921"/>
            <a:ext cx="4577640" cy="2050564"/>
            <a:chOff x="4371621" y="1355206"/>
            <a:chExt cx="4577640" cy="205056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67D5FFEE-B9A4-4165-AED6-FA764D890214}"/>
                </a:ext>
              </a:extLst>
            </p:cNvPr>
            <p:cNvSpPr/>
            <p:nvPr/>
          </p:nvSpPr>
          <p:spPr>
            <a:xfrm>
              <a:off x="4887041" y="1355206"/>
              <a:ext cx="406222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/>
                <a:t>Получение рекомендаций для построения профессиональной траектории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5483754C-5472-4CA1-93AF-4BF0BA20155F}"/>
                </a:ext>
              </a:extLst>
            </p:cNvPr>
            <p:cNvSpPr/>
            <p:nvPr/>
          </p:nvSpPr>
          <p:spPr>
            <a:xfrm>
              <a:off x="4883455" y="2820995"/>
              <a:ext cx="40658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Возможность попробовать себя в различных профессиях под руководством наставников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898DD453-7EFC-4978-89E9-99038892350C}"/>
                </a:ext>
              </a:extLst>
            </p:cNvPr>
            <p:cNvSpPr/>
            <p:nvPr/>
          </p:nvSpPr>
          <p:spPr>
            <a:xfrm>
              <a:off x="4883455" y="2075932"/>
              <a:ext cx="406222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/>
                <a:t>Поиск сильных сторон и профессиональных интересов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FCF56C48-7C6F-4B87-8EC5-50C37A52E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5177" t="32574" r="41039" b="61539"/>
            <a:stretch/>
          </p:blipFill>
          <p:spPr>
            <a:xfrm>
              <a:off x="4371621" y="2871903"/>
              <a:ext cx="511833" cy="50405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F13D87C7-1F24-468A-A48F-DB0A862C9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9692" t="20260" r="67470" b="75415"/>
            <a:stretch/>
          </p:blipFill>
          <p:spPr>
            <a:xfrm>
              <a:off x="4382255" y="1426731"/>
              <a:ext cx="501200" cy="483436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1F85EFED-F8A4-4C32-B54E-5D5098647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9621" t="13076" r="47541" b="82346"/>
            <a:stretch/>
          </p:blipFill>
          <p:spPr>
            <a:xfrm>
              <a:off x="4382254" y="2150298"/>
              <a:ext cx="501200" cy="449703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C4C2C256-B65D-40EE-9296-585FB802B9BA}"/>
              </a:ext>
            </a:extLst>
          </p:cNvPr>
          <p:cNvGrpSpPr/>
          <p:nvPr/>
        </p:nvGrpSpPr>
        <p:grpSpPr>
          <a:xfrm>
            <a:off x="5132979" y="1103871"/>
            <a:ext cx="3902435" cy="2437261"/>
            <a:chOff x="5094413" y="1353686"/>
            <a:chExt cx="3902435" cy="243726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6E6A2CA9-53B1-4632-82EF-E10F7EF28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683" t="71207" r="37799" b="18500"/>
            <a:stretch/>
          </p:blipFill>
          <p:spPr>
            <a:xfrm>
              <a:off x="5108924" y="3261552"/>
              <a:ext cx="3887924" cy="52939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479644A6-C5D6-4115-BE83-10FDAEE77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659" t="21167" r="41047" b="69677"/>
            <a:stretch/>
          </p:blipFill>
          <p:spPr>
            <a:xfrm>
              <a:off x="6170788" y="1353686"/>
              <a:ext cx="1764196" cy="47091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A5EDD975-27EF-4B20-80BD-5859272DD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683" t="36242" r="42912" b="53684"/>
            <a:stretch/>
          </p:blipFill>
          <p:spPr>
            <a:xfrm>
              <a:off x="5094413" y="1950196"/>
              <a:ext cx="3420380" cy="51815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FAA37B20-D43A-47B9-93EB-F84F759FE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683" t="52944" r="39908" b="36124"/>
            <a:stretch/>
          </p:blipFill>
          <p:spPr>
            <a:xfrm>
              <a:off x="5094413" y="2551266"/>
              <a:ext cx="3695120" cy="562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63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5A00BE-3C69-47AA-A73F-7F9CB6A5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43414" y="440668"/>
            <a:ext cx="7717552" cy="4686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Проект «Шахматы в школе»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15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BE35336B-D3B1-48F8-B854-8287074AD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37" y="1250295"/>
            <a:ext cx="1357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>
                <a:solidFill>
                  <a:srgbClr val="0070C0"/>
                </a:solidFill>
              </a:rPr>
              <a:t>2 830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09E80B0F-2348-4376-9DD1-AB2339A7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660" y="1282978"/>
            <a:ext cx="5844887" cy="55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Детей участвуют в мероприятиях проекта: соревнования, турниры, сеансы одновременной игры и т.д.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9A2545B9-4F9E-42DE-A1C6-4B4D8436C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36" y="2073781"/>
            <a:ext cx="1160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600" dirty="0">
                <a:solidFill>
                  <a:srgbClr val="0070C0"/>
                </a:solidFill>
              </a:rPr>
              <a:t>153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2F54F8B4-917B-4BFC-BDC6-2CCEB465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598" y="2119029"/>
            <a:ext cx="5836949" cy="55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Школы участвуют в проекте. В 2018 году в проект вошли 50 школ из 32 муниципалитетов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="" xmlns:a16="http://schemas.microsoft.com/office/drawing/2014/main" id="{401FF7B4-6483-40B6-8FD4-37BFA98A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29" y="2910625"/>
            <a:ext cx="100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600" dirty="0" smtClean="0">
                <a:solidFill>
                  <a:srgbClr val="0070C0"/>
                </a:solidFill>
              </a:rPr>
              <a:t>700</a:t>
            </a:r>
            <a:r>
              <a:rPr lang="ru-RU" altLang="ru-RU" dirty="0" smtClean="0"/>
              <a:t> </a:t>
            </a:r>
            <a:endParaRPr lang="ru-RU" altLang="ru-RU" sz="2000" dirty="0"/>
          </a:p>
        </p:txBody>
      </p:sp>
      <p:sp>
        <p:nvSpPr>
          <p:cNvPr id="11" name="Прямоугольник 7">
            <a:extLst>
              <a:ext uri="{FF2B5EF4-FFF2-40B4-BE49-F238E27FC236}">
                <a16:creationId xmlns="" xmlns:a16="http://schemas.microsoft.com/office/drawing/2014/main" id="{020E4FF6-B0F1-4C3C-968A-E3CBE0916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584" y="2955080"/>
            <a:ext cx="5989983" cy="55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/>
              <a:t>Шахматных комплектов (доски, столы, часы, методические пособия и др.) поставлено в школы-участники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6CB111-8CF7-4C8D-B7AC-CBB4E11AA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67" y="3823262"/>
            <a:ext cx="2602152" cy="17347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167C14-7611-4651-BF4C-ED308806D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956" y="3823262"/>
            <a:ext cx="2608520" cy="1734768"/>
          </a:xfrm>
          <a:prstGeom prst="rect">
            <a:avLst/>
          </a:prstGeom>
        </p:spPr>
      </p:pic>
      <p:pic>
        <p:nvPicPr>
          <p:cNvPr id="1026" name="Picture 2" descr="C:\Users\dnzhadaev\AppData\Local\Microsoft\Windows\Temporary Internet Files\Content.Outlook\L3N8PA2L\Логотип Шахматы в школ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1204132"/>
            <a:ext cx="1150787" cy="16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6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5A00BE-3C69-47AA-A73F-7F9CB6A5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43414" y="440668"/>
            <a:ext cx="7717552" cy="4686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Образовательное волонтерство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16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60463"/>
            <a:ext cx="88677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350" y="1160462"/>
            <a:ext cx="1213334" cy="21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2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A35D99-B937-47D7-A5E2-99CD3548C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21686" y="368660"/>
            <a:ext cx="7272337" cy="54865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Навигация дополнительного образования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17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1A3471-EF0A-415F-ABD0-271973ED5FF9}"/>
              </a:ext>
            </a:extLst>
          </p:cNvPr>
          <p:cNvSpPr txBox="1"/>
          <p:nvPr/>
        </p:nvSpPr>
        <p:spPr>
          <a:xfrm>
            <a:off x="2987175" y="4927476"/>
            <a:ext cx="31696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www</a:t>
            </a:r>
            <a:r>
              <a:rPr lang="ru-RU" sz="2800" dirty="0">
                <a:hlinkClick r:id="rId3"/>
              </a:rPr>
              <a:t>.</a:t>
            </a:r>
            <a:r>
              <a:rPr lang="en-US" sz="2800" dirty="0">
                <a:hlinkClick r:id="rId3"/>
              </a:rPr>
              <a:t>navigatordo</a:t>
            </a:r>
            <a:r>
              <a:rPr lang="en-US" sz="2800">
                <a:hlinkClick r:id="rId3"/>
              </a:rPr>
              <a:t>.ru</a:t>
            </a:r>
            <a:r>
              <a:rPr lang="ru-RU" sz="2800"/>
              <a:t> 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D80B0EE-2937-4672-AFC6-3355A8557C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931" y="1412017"/>
            <a:ext cx="6418137" cy="34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4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6D89DF-4D2C-48F4-A166-F353C275C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77238" y="404664"/>
            <a:ext cx="7704137" cy="512763"/>
          </a:xfrm>
        </p:spPr>
        <p:txBody>
          <a:bodyPr anchor="ctr"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Модель успешной реализации проекта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6" name="Подзаголовок 2"/>
          <p:cNvSpPr txBox="1">
            <a:spLocks/>
          </p:cNvSpPr>
          <p:nvPr/>
        </p:nvSpPr>
        <p:spPr bwMode="auto">
          <a:xfrm>
            <a:off x="-4763" y="6381750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C86E4BC7-8DA5-4903-8D33-FAA0E0B42B64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18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898662F-AB31-42D8-8BCC-04AA46702524}"/>
              </a:ext>
            </a:extLst>
          </p:cNvPr>
          <p:cNvGrpSpPr/>
          <p:nvPr/>
        </p:nvGrpSpPr>
        <p:grpSpPr>
          <a:xfrm>
            <a:off x="913704" y="1314158"/>
            <a:ext cx="6926923" cy="4616195"/>
            <a:chOff x="913704" y="1245277"/>
            <a:chExt cx="6926923" cy="4616195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A078B10B-B9EF-4EB4-8C23-3D4DE70D1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463" y="2321746"/>
              <a:ext cx="6807164" cy="353972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FE642B06-A4F9-4787-AD1B-AA6A99D1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704" y="1251274"/>
              <a:ext cx="1159244" cy="1081358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AF10F020-5088-41B2-9337-87FB450B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401" y="1245277"/>
              <a:ext cx="1035950" cy="109335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D4E5A5B1-35DE-45A0-8310-8C60D19AA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4009" y="1314158"/>
              <a:ext cx="1464837" cy="1098628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390BF14-76B1-4807-9577-E0845A29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4229" y="1309840"/>
              <a:ext cx="1083389" cy="108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01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6AEB39E-EA62-491A-ADC7-8E47487F82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748"/>
            <a:ext cx="9144000" cy="56972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45082" y="150812"/>
            <a:ext cx="8728075" cy="68589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400" dirty="0"/>
              <a:t>Содержание национального проекта «Образование»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00291" y="1165058"/>
            <a:ext cx="1597719" cy="2948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2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24F5F56-DE7E-4784-968B-E7C56E66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823200" cy="52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Перечень региональных проектов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31" y="1196752"/>
            <a:ext cx="8229600" cy="452596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  <a:ea typeface="+mj-ea"/>
              </a:rPr>
              <a:t>Современная школа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</a:rPr>
              <a:t>Успех каждого ребенка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</a:rPr>
              <a:t>Поддержка семей, имеющих детей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</a:rPr>
              <a:t>Цифровая образовательная среда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  <a:ea typeface="+mj-ea"/>
              </a:rPr>
              <a:t>Учитель будущего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</a:rPr>
              <a:t>Молодые профессионалы (Повышение конкурентоспособности профессионального образования)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  <a:ea typeface="+mj-ea"/>
              </a:rPr>
              <a:t>Новые возможности для каждого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  <a:ea typeface="+mj-ea"/>
              </a:rPr>
              <a:t>Социальная активность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+mn-lt"/>
              </a:rPr>
              <a:t>Экспорт образования (Повышение конкурентоспособности российского высшего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214008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45083" y="150812"/>
            <a:ext cx="7775434" cy="68589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400" dirty="0"/>
              <a:t>Содержание проекта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71C6DF3-835D-4AC7-B549-41023E524B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8" y="1256316"/>
            <a:ext cx="8424428" cy="54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823200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Модель «коробочного» решения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98244E2-8C6C-440F-AEE4-21627027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6" y="1988840"/>
            <a:ext cx="910754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73075" y="390693"/>
            <a:ext cx="7823200" cy="5147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2400" dirty="0"/>
              <a:t>Региональный проект «Успех каждого ребенка»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C28C17-95B4-4527-BE7D-E2578043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0242"/>
            <a:ext cx="9144000" cy="1979138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D786910F-90C1-48F2-9390-767E60F64F8D}"/>
              </a:ext>
            </a:extLst>
          </p:cNvPr>
          <p:cNvSpPr/>
          <p:nvPr/>
        </p:nvSpPr>
        <p:spPr>
          <a:xfrm>
            <a:off x="1685354" y="3353929"/>
            <a:ext cx="720725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1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D3ED7E2-908B-4274-A19F-83320654C951}"/>
              </a:ext>
            </a:extLst>
          </p:cNvPr>
          <p:cNvSpPr/>
          <p:nvPr/>
        </p:nvSpPr>
        <p:spPr>
          <a:xfrm>
            <a:off x="3237929" y="3066591"/>
            <a:ext cx="719138" cy="71913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12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D9C0DD88-5F70-4B79-82F9-304BD613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467" y="3114216"/>
            <a:ext cx="4999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dirty="0">
                <a:latin typeface="+mn-lt"/>
              </a:rPr>
              <a:t>Создана сеть детских технопарков, в том числе за счет федеральной поддержки, ед.</a:t>
            </a:r>
            <a:endParaRPr lang="ru-RU" altLang="ru-RU" sz="1800" dirty="0">
              <a:latin typeface="+mn-lt"/>
              <a:cs typeface="Arial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9E248F5C-F594-47DA-A6E0-800563BBC5C0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2406079" y="3425366"/>
            <a:ext cx="83185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">
            <a:extLst>
              <a:ext uri="{FF2B5EF4-FFF2-40B4-BE49-F238E27FC236}">
                <a16:creationId xmlns="" xmlns:a16="http://schemas.microsoft.com/office/drawing/2014/main" id="{49EC6FA9-527E-43EC-A307-3BB58034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217" y="4103229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2018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="" xmlns:a16="http://schemas.microsoft.com/office/drawing/2014/main" id="{1BF69DE5-339E-4F87-9D38-A1626603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754" y="3785729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2024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FCF61BE4-07A5-43A2-A506-CB1B474F183C}"/>
              </a:ext>
            </a:extLst>
          </p:cNvPr>
          <p:cNvSpPr/>
          <p:nvPr/>
        </p:nvSpPr>
        <p:spPr>
          <a:xfrm>
            <a:off x="740792" y="2361741"/>
            <a:ext cx="719137" cy="7207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75,4</a:t>
            </a:r>
            <a:endParaRPr lang="ru-RU" sz="700" dirty="0">
              <a:solidFill>
                <a:srgbClr val="C00000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B81F922D-5113-499A-950B-7DA2FF20A3DE}"/>
              </a:ext>
            </a:extLst>
          </p:cNvPr>
          <p:cNvSpPr/>
          <p:nvPr/>
        </p:nvSpPr>
        <p:spPr>
          <a:xfrm>
            <a:off x="2291779" y="2074404"/>
            <a:ext cx="720725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80</a:t>
            </a:r>
            <a:endParaRPr lang="ru-RU" sz="1050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F29A318C-4506-41CA-BE74-09CC9BB0929D}"/>
              </a:ext>
            </a:extLst>
          </p:cNvPr>
          <p:cNvCxnSpPr>
            <a:stCxn id="24" idx="6"/>
            <a:endCxn id="25" idx="2"/>
          </p:cNvCxnSpPr>
          <p:nvPr/>
        </p:nvCxnSpPr>
        <p:spPr>
          <a:xfrm flipV="1">
            <a:off x="1459929" y="2434766"/>
            <a:ext cx="83185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5">
            <a:extLst>
              <a:ext uri="{FF2B5EF4-FFF2-40B4-BE49-F238E27FC236}">
                <a16:creationId xmlns="" xmlns:a16="http://schemas.microsoft.com/office/drawing/2014/main" id="{7E7BDEF9-696C-4469-BC64-71712A1C1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29" y="3079291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2018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="" xmlns:a16="http://schemas.microsoft.com/office/drawing/2014/main" id="{8FEE3374-A9B4-4ACF-9BDA-BC89B9A95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817" y="2799891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2024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="" xmlns:a16="http://schemas.microsoft.com/office/drawing/2014/main" id="{1A5259C4-3F53-46D7-8DF8-BF813FF2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617" y="2075991"/>
            <a:ext cx="5049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Доля детей в возрасте от 5 до 18 лет, охваченных дополнительным образованием, %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="" xmlns:a16="http://schemas.microsoft.com/office/drawing/2014/main" id="{0D0B8AE4-C829-4C4E-8A26-3547E3472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29" y="1096580"/>
            <a:ext cx="8465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rgbClr val="C00000"/>
                </a:solidFill>
              </a:rPr>
              <a:t>Цель: создание в Пермском крае конкурентоспособной системы дополнительного образования детей, через обновление содержания и методов ДОД и модернизации инфраструктуры системы ДОД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95003A39-61C6-4CE0-81FF-DD53C39D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23" y="4533692"/>
            <a:ext cx="6342062" cy="20260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1600" b="1" u="sng" dirty="0"/>
              <a:t>Что нужно делать в проекте</a:t>
            </a:r>
          </a:p>
          <a:p>
            <a:pPr marL="357188" lvl="1" indent="-174625">
              <a:buFont typeface="Wingdings" panose="05000000000000000000" pitchFamily="2" charset="2"/>
              <a:buChar char="§"/>
            </a:pPr>
            <a:r>
              <a:rPr lang="ru-RU" altLang="ru-RU" sz="1400" dirty="0"/>
              <a:t>Создание сети детских технопарков «</a:t>
            </a:r>
            <a:r>
              <a:rPr lang="ru-RU" altLang="ru-RU" sz="1400" dirty="0" err="1"/>
              <a:t>Кванториум</a:t>
            </a:r>
            <a:r>
              <a:rPr lang="ru-RU" altLang="ru-RU" sz="1400" dirty="0"/>
              <a:t>» (в т.ч. мобильных)</a:t>
            </a:r>
          </a:p>
          <a:p>
            <a:pPr marL="357188" lvl="1" indent="-174625">
              <a:buFont typeface="Wingdings" panose="05000000000000000000" pitchFamily="2" charset="2"/>
              <a:buChar char="§"/>
            </a:pPr>
            <a:r>
              <a:rPr lang="ru-RU" altLang="ru-RU" sz="1400" dirty="0"/>
              <a:t>Создание регионального центра выявления и поддержки одаренных детей с охватом не менее 5 % обучающихся по образовательным программам основного и среднего общего образования </a:t>
            </a:r>
          </a:p>
          <a:p>
            <a:pPr marL="357188" lvl="1" indent="-174625">
              <a:buFont typeface="Wingdings" panose="05000000000000000000" pitchFamily="2" charset="2"/>
              <a:buChar char="§"/>
            </a:pPr>
            <a:r>
              <a:rPr lang="ru-RU" altLang="ru-RU" sz="1400" dirty="0"/>
              <a:t>Проведение открытых онлайн-уроков и профориентационных мероприятий с ежегодным охватом не менее 3 тыс. детей</a:t>
            </a:r>
          </a:p>
          <a:p>
            <a:pPr marL="357188" lvl="1" indent="-174625">
              <a:buFont typeface="Wingdings" panose="05000000000000000000" pitchFamily="2" charset="2"/>
              <a:buChar char="§"/>
            </a:pPr>
            <a:r>
              <a:rPr lang="ru-RU" altLang="ru-RU" sz="1400" dirty="0"/>
              <a:t>Создание центра дополнительного образования на базе вуза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C6DF3F-61AB-4F73-83A4-D2E1DF52F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48" y="3825044"/>
            <a:ext cx="2159732" cy="1386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456982-2143-48D0-BCD3-D3640D7A5D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48" y="5339361"/>
            <a:ext cx="2144329" cy="14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73075" y="64099"/>
            <a:ext cx="7823200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2400" dirty="0"/>
              <a:t>Новая модель организаций дополнительного образования – детский технопарк «</a:t>
            </a:r>
            <a:r>
              <a:rPr lang="ru-RU" altLang="ru-RU" sz="2400" dirty="0" err="1"/>
              <a:t>Кванториум</a:t>
            </a:r>
            <a:r>
              <a:rPr lang="ru-RU" altLang="ru-RU" sz="2400" dirty="0"/>
              <a:t>»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C28C17-95B4-4527-BE7D-E2578043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A70B7393-4392-49CB-B0E7-8FB0BC11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268760"/>
            <a:ext cx="100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>
                <a:solidFill>
                  <a:srgbClr val="0070C0"/>
                </a:solidFill>
              </a:rPr>
              <a:t>800</a:t>
            </a:r>
            <a:r>
              <a:rPr lang="ru-RU" altLang="ru-RU"/>
              <a:t> </a:t>
            </a:r>
            <a:endParaRPr lang="ru-RU" altLang="ru-RU" sz="2000"/>
          </a:p>
        </p:txBody>
      </p:sp>
      <p:sp>
        <p:nvSpPr>
          <p:cNvPr id="12" name="Прямоугольник 3">
            <a:extLst>
              <a:ext uri="{FF2B5EF4-FFF2-40B4-BE49-F238E27FC236}">
                <a16:creationId xmlns="" xmlns:a16="http://schemas.microsoft.com/office/drawing/2014/main" id="{BD3811AB-F890-46B9-A3A0-A0F3EA3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6" y="1373535"/>
            <a:ext cx="4722037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детей в возрасте от 5 до 18 лет обучаются 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за счет средств бюджета  региона по программам технического творчества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5C3C966F-5EB6-40B5-A3C6-EDF2CA267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2204864"/>
            <a:ext cx="1160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>
                <a:solidFill>
                  <a:srgbClr val="0070C0"/>
                </a:solidFill>
              </a:rPr>
              <a:t>3500</a:t>
            </a:r>
            <a:r>
              <a:rPr lang="ru-RU" altLang="ru-RU"/>
              <a:t> </a:t>
            </a:r>
            <a:endParaRPr lang="ru-RU" altLang="ru-RU" sz="2000"/>
          </a:p>
        </p:txBody>
      </p:sp>
      <p:sp>
        <p:nvSpPr>
          <p:cNvPr id="14" name="Прямоугольник 5">
            <a:extLst>
              <a:ext uri="{FF2B5EF4-FFF2-40B4-BE49-F238E27FC236}">
                <a16:creationId xmlns="" xmlns:a16="http://schemas.microsoft.com/office/drawing/2014/main" id="{04AF228E-665A-41A7-90A4-A944EED6E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4" y="2289572"/>
            <a:ext cx="4714099" cy="101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детей </a:t>
            </a:r>
            <a:r>
              <a:rPr lang="ru-RU" altLang="ru-RU" dirty="0" err="1">
                <a:solidFill>
                  <a:srgbClr val="000000"/>
                </a:solidFill>
              </a:rPr>
              <a:t>примают</a:t>
            </a:r>
            <a:r>
              <a:rPr lang="ru-RU" altLang="ru-RU" dirty="0">
                <a:solidFill>
                  <a:srgbClr val="000000"/>
                </a:solidFill>
              </a:rPr>
              <a:t> участие в публичных мероприятиях детского технопарка (</a:t>
            </a:r>
            <a:r>
              <a:rPr lang="ru-RU" altLang="ru-RU" dirty="0" err="1">
                <a:solidFill>
                  <a:srgbClr val="000000"/>
                </a:solidFill>
              </a:rPr>
              <a:t>Робофест</a:t>
            </a:r>
            <a:r>
              <a:rPr lang="ru-RU" altLang="ru-RU" dirty="0">
                <a:solidFill>
                  <a:srgbClr val="000000"/>
                </a:solidFill>
              </a:rPr>
              <a:t>, Первенство по авиамоделизму, </a:t>
            </a:r>
            <a:r>
              <a:rPr lang="ru-RU" altLang="ru-RU" dirty="0" err="1">
                <a:solidFill>
                  <a:srgbClr val="000000"/>
                </a:solidFill>
              </a:rPr>
              <a:t>Кванториада</a:t>
            </a:r>
            <a:r>
              <a:rPr lang="ru-RU" altLang="ru-RU" dirty="0">
                <a:solidFill>
                  <a:srgbClr val="000000"/>
                </a:solidFill>
              </a:rPr>
              <a:t> и др.)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6987595A-760D-4072-BB68-C53CD4CCF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3386211"/>
            <a:ext cx="100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600">
                <a:solidFill>
                  <a:srgbClr val="0070C0"/>
                </a:solidFill>
              </a:rPr>
              <a:t>40</a:t>
            </a:r>
            <a:r>
              <a:rPr lang="ru-RU" altLang="ru-RU"/>
              <a:t> </a:t>
            </a:r>
            <a:endParaRPr lang="ru-RU" altLang="ru-RU" sz="2000"/>
          </a:p>
        </p:txBody>
      </p:sp>
      <p:sp>
        <p:nvSpPr>
          <p:cNvPr id="23" name="Прямоугольник 7">
            <a:extLst>
              <a:ext uri="{FF2B5EF4-FFF2-40B4-BE49-F238E27FC236}">
                <a16:creationId xmlns="" xmlns:a16="http://schemas.microsoft.com/office/drawing/2014/main" id="{37794479-AEA8-4B87-815D-3FBEC09A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6" y="3441774"/>
            <a:ext cx="4722037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проектов будет реализовано обучающимися детского технопарка, представленных на региональных и федеральных мероприятиях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="" xmlns:a16="http://schemas.microsoft.com/office/drawing/2014/main" id="{6A60544F-DAFA-4FA9-B407-72C4794E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496395"/>
            <a:ext cx="2719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3">
            <a:extLst>
              <a:ext uri="{FF2B5EF4-FFF2-40B4-BE49-F238E27FC236}">
                <a16:creationId xmlns="" xmlns:a16="http://schemas.microsoft.com/office/drawing/2014/main" id="{8FF2A246-20FF-4F7C-8B60-C66EAE970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94807"/>
            <a:ext cx="27193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4">
            <a:extLst>
              <a:ext uri="{FF2B5EF4-FFF2-40B4-BE49-F238E27FC236}">
                <a16:creationId xmlns="" xmlns:a16="http://schemas.microsoft.com/office/drawing/2014/main" id="{7A334209-7902-40DD-823B-634131695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4502745"/>
            <a:ext cx="27193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5EDB8F0-E32E-4290-8354-FAEDC0F398CD}"/>
              </a:ext>
            </a:extLst>
          </p:cNvPr>
          <p:cNvSpPr txBox="1"/>
          <p:nvPr/>
        </p:nvSpPr>
        <p:spPr>
          <a:xfrm>
            <a:off x="6077763" y="1412776"/>
            <a:ext cx="291778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/>
              <a:t>Робоквантум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Космоквантум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Энерджиквантум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IT-</a:t>
            </a:r>
            <a:r>
              <a:rPr lang="ru-RU" dirty="0" err="1"/>
              <a:t>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Наноквантум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Hi-Tech </a:t>
            </a:r>
            <a:r>
              <a:rPr lang="ru-RU" dirty="0"/>
              <a:t>Цех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VR / AR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Промышленный дизайн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Биоквантум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Аэроквантум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06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73075" y="440667"/>
            <a:ext cx="7823200" cy="4647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2400" dirty="0"/>
              <a:t>Мобильный технопарк «</a:t>
            </a:r>
            <a:r>
              <a:rPr lang="ru-RU" altLang="ru-RU" sz="2400" dirty="0" err="1"/>
              <a:t>Кванториум</a:t>
            </a:r>
            <a:r>
              <a:rPr lang="ru-RU" altLang="ru-RU" sz="2400" dirty="0"/>
              <a:t>»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C28C17-95B4-4527-BE7D-E2578043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B93FA2B5-F005-4CEF-ADD9-D29D98F3D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51" y="1163985"/>
            <a:ext cx="1204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>
                <a:solidFill>
                  <a:srgbClr val="0070C0"/>
                </a:solidFill>
              </a:rPr>
              <a:t>1000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17" name="Прямоугольник 3">
            <a:extLst>
              <a:ext uri="{FF2B5EF4-FFF2-40B4-BE49-F238E27FC236}">
                <a16:creationId xmlns="" xmlns:a16="http://schemas.microsoft.com/office/drawing/2014/main" id="{89DF3B49-9716-464A-944B-1729D803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1268760"/>
            <a:ext cx="6768752" cy="55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детей в возрасте от 5 до 18 лет, прошедших через образовательные программы мобильного «</a:t>
            </a:r>
            <a:r>
              <a:rPr lang="ru-RU" altLang="ru-RU" dirty="0" err="1">
                <a:solidFill>
                  <a:srgbClr val="000000"/>
                </a:solidFill>
              </a:rPr>
              <a:t>Кванториума</a:t>
            </a:r>
            <a:r>
              <a:rPr lang="ru-RU" altLang="ru-RU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="" xmlns:a16="http://schemas.microsoft.com/office/drawing/2014/main" id="{02AB33E7-79D4-49F6-89DC-765582CE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50" y="1988840"/>
            <a:ext cx="1160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600" dirty="0">
                <a:solidFill>
                  <a:srgbClr val="0070C0"/>
                </a:solidFill>
              </a:rPr>
              <a:t>12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19" name="Прямоугольник 5">
            <a:extLst>
              <a:ext uri="{FF2B5EF4-FFF2-40B4-BE49-F238E27FC236}">
                <a16:creationId xmlns="" xmlns:a16="http://schemas.microsoft.com/office/drawing/2014/main" id="{8E785977-36B8-4756-BB68-AEFF69178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26" y="2073548"/>
            <a:ext cx="6472782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дней в каждой территории. </a:t>
            </a:r>
            <a:r>
              <a:rPr lang="ru-RU" dirty="0"/>
              <a:t>В первую половину дня - проект «Урок технологии» ; во вторую – дополнительные программы естественнонаучной и технической направленностей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="" xmlns:a16="http://schemas.microsoft.com/office/drawing/2014/main" id="{2953A68E-6088-449F-A7F8-18617C1F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87" y="3068960"/>
            <a:ext cx="100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600" dirty="0">
                <a:solidFill>
                  <a:srgbClr val="0070C0"/>
                </a:solidFill>
              </a:rPr>
              <a:t>6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21" name="Прямоугольник 7">
            <a:extLst>
              <a:ext uri="{FF2B5EF4-FFF2-40B4-BE49-F238E27FC236}">
                <a16:creationId xmlns="" xmlns:a16="http://schemas.microsoft.com/office/drawing/2014/main" id="{EF865405-F508-4625-B57F-EF524108E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3124523"/>
            <a:ext cx="648072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/>
              <a:t>территорий в период с сентября по май. </a:t>
            </a:r>
            <a:r>
              <a:rPr lang="ru-RU" dirty="0"/>
              <a:t>В период с июня по август мобильный технопарк участвует в реализации инженерных и профильных смен</a:t>
            </a:r>
            <a:endParaRPr lang="ru-RU" altLang="ru-RU" dirty="0"/>
          </a:p>
        </p:txBody>
      </p:sp>
      <p:pic>
        <p:nvPicPr>
          <p:cNvPr id="22" name="Picture 24" descr="http://minobr.permkrai.ru/upload/resize_cache/iblock/382/600_1000_1/item_106688.jpg">
            <a:extLst>
              <a:ext uri="{FF2B5EF4-FFF2-40B4-BE49-F238E27FC236}">
                <a16:creationId xmlns="" xmlns:a16="http://schemas.microsoft.com/office/drawing/2014/main" id="{F38AB20A-B576-431D-ACA1-3CF10651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339622"/>
            <a:ext cx="2968191" cy="192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6B54CC1-4206-4070-818E-E51C139CDE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90" y="4326659"/>
            <a:ext cx="2891894" cy="19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5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73075" y="390693"/>
            <a:ext cx="7823200" cy="5147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2400" dirty="0"/>
              <a:t>Развитие технического творчества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C28C17-95B4-4527-BE7D-E2578043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453"/>
            <a:ext cx="9144000" cy="1979138"/>
          </a:xfrm>
          <a:prstGeom prst="rect">
            <a:avLst/>
          </a:prstGeom>
        </p:spPr>
      </p:pic>
      <p:graphicFrame>
        <p:nvGraphicFramePr>
          <p:cNvPr id="16" name="Диаграмма 11">
            <a:extLst>
              <a:ext uri="{FF2B5EF4-FFF2-40B4-BE49-F238E27FC236}">
                <a16:creationId xmlns="" xmlns:a16="http://schemas.microsoft.com/office/drawing/2014/main" id="{8A881030-B095-4093-A987-8886EB76A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288275"/>
              </p:ext>
            </p:extLst>
          </p:nvPr>
        </p:nvGraphicFramePr>
        <p:xfrm>
          <a:off x="473075" y="1060156"/>
          <a:ext cx="3905831" cy="288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2">
            <a:extLst>
              <a:ext uri="{FF2B5EF4-FFF2-40B4-BE49-F238E27FC236}">
                <a16:creationId xmlns="" xmlns:a16="http://schemas.microsoft.com/office/drawing/2014/main" id="{28B8C4C2-1E00-432C-B2EC-EDD6C7367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19127"/>
              </p:ext>
            </p:extLst>
          </p:nvPr>
        </p:nvGraphicFramePr>
        <p:xfrm>
          <a:off x="473075" y="3898885"/>
          <a:ext cx="4037162" cy="297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142472-0323-421E-9FB4-F62765CDA3D5}"/>
              </a:ext>
            </a:extLst>
          </p:cNvPr>
          <p:cNvSpPr txBox="1"/>
          <p:nvPr/>
        </p:nvSpPr>
        <p:spPr>
          <a:xfrm>
            <a:off x="4866438" y="1068590"/>
            <a:ext cx="386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/>
              <a:t>Ресурсные центры поддержки </a:t>
            </a:r>
          </a:p>
          <a:p>
            <a:pPr algn="ctr"/>
            <a:r>
              <a:rPr lang="ru-RU" sz="1400" b="1" u="sng" dirty="0"/>
              <a:t>технического творчества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BD3599E-2F90-473B-988C-533FF0D6A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33" y="3968617"/>
            <a:ext cx="1509679" cy="20120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1BF5E28-CCAB-4FAE-8D8A-E5A59958C5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438" y="3968617"/>
            <a:ext cx="2147664" cy="169823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35BE28F-86C6-4D45-89CA-AB5D72366B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04" y="5374087"/>
            <a:ext cx="1754379" cy="1317134"/>
          </a:xfrm>
          <a:prstGeom prst="rect">
            <a:avLst/>
          </a:prstGeom>
        </p:spPr>
      </p:pic>
      <p:graphicFrame>
        <p:nvGraphicFramePr>
          <p:cNvPr id="22" name="Таблица 21">
            <a:extLst>
              <a:ext uri="{FF2B5EF4-FFF2-40B4-BE49-F238E27FC236}">
                <a16:creationId xmlns="" xmlns:a16="http://schemas.microsoft.com/office/drawing/2014/main" id="{7DDF9AB3-2D4D-4D33-AE22-8A038DC63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13328"/>
              </p:ext>
            </p:extLst>
          </p:nvPr>
        </p:nvGraphicFramePr>
        <p:xfrm>
          <a:off x="4866438" y="1596434"/>
          <a:ext cx="3864634" cy="2284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7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Краевой центр: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Пермский центр «Муравейник»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500" b="1" dirty="0"/>
                        <a:t>Муниципальные центры: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/>
                        <a:t>Центр тех. творчества (Березники)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/>
                        <a:t>Школа технического резерва (Полазна)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/>
                        <a:t>Дом творчества «Дар» (Кунгур)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/>
                        <a:t>Центр творчества «Юность» (Пермь)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/>
                        <a:t>Центр «Импульс» (Пермский район)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/>
                        <a:t>Центр</a:t>
                      </a:r>
                      <a:r>
                        <a:rPr lang="ru-RU" sz="1400" baseline="0" dirty="0"/>
                        <a:t> тех. творчества «ЮТЕКС» (Чайковский)</a:t>
                      </a:r>
                      <a:endParaRPr lang="ru-RU" sz="1400" dirty="0"/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67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637</Words>
  <Application>Microsoft Office PowerPoint</Application>
  <PresentationFormat>Экран (4:3)</PresentationFormat>
  <Paragraphs>114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 реализации регионального проекта «Успех каждого ребенка»</vt:lpstr>
      <vt:lpstr>Содержание национального проекта «Образование»</vt:lpstr>
      <vt:lpstr>Презентация PowerPoint</vt:lpstr>
      <vt:lpstr>Содержание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регионального проекта основных параметров реализации национального проекта «Образование» в /наименование субъекта РФ/</dc:title>
  <dc:creator>user</dc:creator>
  <cp:lastModifiedBy>Калинчикова Лариса Николаевна</cp:lastModifiedBy>
  <cp:revision>188</cp:revision>
  <cp:lastPrinted>2018-12-01T06:07:27Z</cp:lastPrinted>
  <dcterms:created xsi:type="dcterms:W3CDTF">2018-11-16T09:12:54Z</dcterms:created>
  <dcterms:modified xsi:type="dcterms:W3CDTF">2019-02-19T05:06:42Z</dcterms:modified>
</cp:coreProperties>
</file>