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63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0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81D25D-7D57-4D33-97B1-140B83141CAC}" type="datetimeFigureOut">
              <a:rPr lang="ru-RU" smtClean="0"/>
              <a:t>17.02.2018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2D0EC-A76A-4306-AC50-86EAAC1E6B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29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02D0EC-A76A-4306-AC50-86EAAC1E6B1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304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02D0EC-A76A-4306-AC50-86EAAC1E6B1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304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99AD-405F-4D16-9752-4B4640CE8E63}" type="datetimeFigureOut">
              <a:rPr lang="ru-RU" smtClean="0"/>
              <a:t>17.02.2018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F2998A-E8E2-4B56-826F-599C6C742FF3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99AD-405F-4D16-9752-4B4640CE8E63}" type="datetimeFigureOut">
              <a:rPr lang="ru-RU" smtClean="0"/>
              <a:t>17.02.2018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2998A-E8E2-4B56-826F-599C6C742F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99AD-405F-4D16-9752-4B4640CE8E63}" type="datetimeFigureOut">
              <a:rPr lang="ru-RU" smtClean="0"/>
              <a:t>17.02.2018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2998A-E8E2-4B56-826F-599C6C742F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99AD-405F-4D16-9752-4B4640CE8E63}" type="datetimeFigureOut">
              <a:rPr lang="ru-RU" smtClean="0"/>
              <a:t>17.02.2018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F2998A-E8E2-4B56-826F-599C6C742FF3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99AD-405F-4D16-9752-4B4640CE8E63}" type="datetimeFigureOut">
              <a:rPr lang="ru-RU" smtClean="0"/>
              <a:t>17.02.2018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F2998A-E8E2-4B56-826F-599C6C742FF3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99AD-405F-4D16-9752-4B4640CE8E63}" type="datetimeFigureOut">
              <a:rPr lang="ru-RU" smtClean="0"/>
              <a:t>17.02.2018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F2998A-E8E2-4B56-826F-599C6C742FF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99AD-405F-4D16-9752-4B4640CE8E63}" type="datetimeFigureOut">
              <a:rPr lang="ru-RU" smtClean="0"/>
              <a:t>17.02.2018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F2998A-E8E2-4B56-826F-599C6C742FF3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99AD-405F-4D16-9752-4B4640CE8E63}" type="datetimeFigureOut">
              <a:rPr lang="ru-RU" smtClean="0"/>
              <a:t>17.02.2018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F2998A-E8E2-4B56-826F-599C6C742FF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99AD-405F-4D16-9752-4B4640CE8E63}" type="datetimeFigureOut">
              <a:rPr lang="ru-RU" smtClean="0"/>
              <a:t>17.02.2018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F2998A-E8E2-4B56-826F-599C6C742FF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99AD-405F-4D16-9752-4B4640CE8E63}" type="datetimeFigureOut">
              <a:rPr lang="ru-RU" smtClean="0"/>
              <a:t>17.02.2018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F2998A-E8E2-4B56-826F-599C6C742FF3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99AD-405F-4D16-9752-4B4640CE8E63}" type="datetimeFigureOut">
              <a:rPr lang="ru-RU" smtClean="0"/>
              <a:t>17.02.2018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F2998A-E8E2-4B56-826F-599C6C742FF3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96B899AD-405F-4D16-9752-4B4640CE8E63}" type="datetimeFigureOut">
              <a:rPr lang="ru-RU" smtClean="0"/>
              <a:t>17.02.2018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EFF2998A-E8E2-4B56-826F-599C6C742FF3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7240" y="1234981"/>
            <a:ext cx="8259256" cy="2152650"/>
          </a:xfrm>
        </p:spPr>
        <p:txBody>
          <a:bodyPr/>
          <a:lstStyle/>
          <a:p>
            <a:r>
              <a:rPr lang="ru-RU" sz="3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КАК ВОЗРОДИТЬ ПРОФЕССИОНАЛЬНЫЙ КОРПУС ПЕДАГОГОВ-ВОСПИТАТЕЛЕЙ</a:t>
            </a:r>
            <a:endParaRPr lang="ru-RU" sz="36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33600" y="3391272"/>
            <a:ext cx="6172200" cy="685800"/>
          </a:xfrm>
        </p:spPr>
        <p:txBody>
          <a:bodyPr>
            <a:noAutofit/>
          </a:bodyPr>
          <a:lstStyle/>
          <a:p>
            <a:r>
              <a:rPr lang="ru-RU" sz="2000" b="1" dirty="0"/>
              <a:t>Селиванова Наталия Леонидовна </a:t>
            </a:r>
            <a:endParaRPr lang="ru-RU" sz="2000" b="1" dirty="0" smtClean="0"/>
          </a:p>
          <a:p>
            <a:r>
              <a:rPr lang="ru-RU" sz="2000" dirty="0" err="1" smtClean="0"/>
              <a:t>д.п.н</a:t>
            </a:r>
            <a:r>
              <a:rPr lang="ru-RU" sz="2000" dirty="0" smtClean="0"/>
              <a:t>., проф., член-корр. РАО</a:t>
            </a:r>
          </a:p>
        </p:txBody>
      </p:sp>
    </p:spTree>
    <p:extLst>
      <p:ext uri="{BB962C8B-B14F-4D97-AF65-F5344CB8AC3E}">
        <p14:creationId xmlns:p14="http://schemas.microsoft.com/office/powerpoint/2010/main" val="212673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7004215" y="6492875"/>
            <a:ext cx="2133600" cy="365125"/>
          </a:xfrm>
        </p:spPr>
        <p:txBody>
          <a:bodyPr/>
          <a:lstStyle/>
          <a:p>
            <a:r>
              <a:rPr lang="ru-RU" altLang="ru-RU" dirty="0"/>
              <a:t>Селиванова Н.Л.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9144000" cy="1556792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>
              <a:lnSpc>
                <a:spcPct val="150000"/>
              </a:lnSpc>
            </a:pPr>
            <a:r>
              <a:rPr lang="ru-RU" altLang="ru-RU" sz="3600" b="1" u="sng" dirty="0">
                <a:effectLst/>
              </a:rPr>
              <a:t>Педагог как воспитатель</a:t>
            </a:r>
            <a:r>
              <a:rPr lang="ru-RU" altLang="ru-RU" sz="3600" b="1" u="sng" dirty="0" smtClean="0">
                <a:effectLst/>
              </a:rPr>
              <a:t>:</a:t>
            </a:r>
            <a:br>
              <a:rPr lang="ru-RU" altLang="ru-RU" sz="3600" b="1" u="sng" dirty="0" smtClean="0">
                <a:effectLst/>
              </a:rPr>
            </a:br>
            <a:r>
              <a:rPr lang="ru-RU" altLang="ru-RU" sz="3200" b="1" i="1" dirty="0" smtClean="0">
                <a:effectLst/>
              </a:rPr>
              <a:t>личностно-профессиональная </a:t>
            </a:r>
            <a:r>
              <a:rPr lang="ru-RU" altLang="ru-RU" sz="3200" b="1" i="1" dirty="0">
                <a:effectLst/>
              </a:rPr>
              <a:t>позиция</a:t>
            </a:r>
          </a:p>
        </p:txBody>
      </p:sp>
      <p:sp>
        <p:nvSpPr>
          <p:cNvPr id="83971" name="Oval 3"/>
          <p:cNvSpPr>
            <a:spLocks noChangeArrowheads="1"/>
          </p:cNvSpPr>
          <p:nvPr/>
        </p:nvSpPr>
        <p:spPr bwMode="auto">
          <a:xfrm>
            <a:off x="179512" y="1987114"/>
            <a:ext cx="4627563" cy="3635454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anchor="t"/>
          <a:lstStyle/>
          <a:p>
            <a:pPr algn="ctr"/>
            <a:r>
              <a:rPr lang="ru-RU" alt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ПОЗИЦИЯ </a:t>
            </a:r>
            <a:r>
              <a:rPr lang="ru-RU" alt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–</a:t>
            </a:r>
            <a:r>
              <a:rPr lang="ru-RU" altLang="ru-RU" sz="24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/>
            </a:r>
            <a:br>
              <a:rPr lang="ru-RU" altLang="ru-RU" sz="24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</a:br>
            <a:r>
              <a:rPr lang="ru-RU" altLang="ru-RU" sz="2400" i="1" dirty="0">
                <a:latin typeface="Times New Roman" pitchFamily="18" charset="0"/>
              </a:rPr>
              <a:t>это способ реализации базовых ценностей личности в ее взаимоотношениях с другими (</a:t>
            </a:r>
            <a:r>
              <a:rPr lang="ru-RU" altLang="ru-RU" sz="2400" i="1" dirty="0" err="1">
                <a:latin typeface="Times New Roman" pitchFamily="18" charset="0"/>
              </a:rPr>
              <a:t>Н.Г.Алексеев</a:t>
            </a:r>
            <a:r>
              <a:rPr lang="ru-RU" altLang="ru-RU" sz="2400" i="1" dirty="0">
                <a:latin typeface="Times New Roman" pitchFamily="18" charset="0"/>
              </a:rPr>
              <a:t>, </a:t>
            </a:r>
            <a:r>
              <a:rPr lang="ru-RU" altLang="ru-RU" sz="2400" i="1" dirty="0" err="1">
                <a:latin typeface="Times New Roman" pitchFamily="18" charset="0"/>
              </a:rPr>
              <a:t>В.И.Слободчиков</a:t>
            </a:r>
            <a:r>
              <a:rPr lang="ru-RU" altLang="ru-RU" sz="2400" i="1" dirty="0">
                <a:latin typeface="Times New Roman" pitchFamily="18" charset="0"/>
              </a:rPr>
              <a:t>) </a:t>
            </a:r>
          </a:p>
        </p:txBody>
      </p:sp>
      <p:sp>
        <p:nvSpPr>
          <p:cNvPr id="83972" name="Oval 4"/>
          <p:cNvSpPr>
            <a:spLocks noChangeArrowheads="1"/>
          </p:cNvSpPr>
          <p:nvPr/>
        </p:nvSpPr>
        <p:spPr bwMode="auto">
          <a:xfrm>
            <a:off x="4139952" y="1987114"/>
            <a:ext cx="4824661" cy="3635454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lstStyle/>
          <a:p>
            <a:pPr algn="ctr"/>
            <a:r>
              <a:rPr lang="ru-RU" altLang="ru-RU" sz="2400" b="1" i="1" dirty="0">
                <a:latin typeface="Bookman Old Style" pitchFamily="18" charset="0"/>
              </a:rPr>
              <a:t>ПОЗИЦИЯ</a:t>
            </a:r>
            <a:r>
              <a:rPr lang="ru-RU" altLang="ru-RU" sz="2400" i="1" dirty="0">
                <a:latin typeface="Bookman Old Style" pitchFamily="18" charset="0"/>
              </a:rPr>
              <a:t> –</a:t>
            </a:r>
            <a:br>
              <a:rPr lang="ru-RU" altLang="ru-RU" sz="2400" i="1" dirty="0">
                <a:latin typeface="Bookman Old Style" pitchFamily="18" charset="0"/>
              </a:rPr>
            </a:br>
            <a:r>
              <a:rPr lang="ru-RU" altLang="ru-RU" sz="2400" i="1" dirty="0">
                <a:latin typeface="Times New Roman" pitchFamily="18" charset="0"/>
              </a:rPr>
              <a:t>это единство</a:t>
            </a:r>
            <a:br>
              <a:rPr lang="ru-RU" altLang="ru-RU" sz="2400" i="1" dirty="0">
                <a:latin typeface="Times New Roman" pitchFamily="18" charset="0"/>
              </a:rPr>
            </a:br>
            <a:r>
              <a:rPr lang="ru-RU" altLang="ru-RU" sz="2400" i="1" dirty="0">
                <a:latin typeface="Times New Roman" pitchFamily="18" charset="0"/>
              </a:rPr>
              <a:t>сознания и деятельности, </a:t>
            </a:r>
            <a:r>
              <a:rPr lang="ru-RU" altLang="ru-RU" sz="2400" i="1" dirty="0" smtClean="0">
                <a:latin typeface="Times New Roman" pitchFamily="18" charset="0"/>
              </a:rPr>
              <a:t/>
            </a:r>
            <a:br>
              <a:rPr lang="ru-RU" altLang="ru-RU" sz="2400" i="1" dirty="0" smtClean="0">
                <a:latin typeface="Times New Roman" pitchFamily="18" charset="0"/>
              </a:rPr>
            </a:br>
            <a:r>
              <a:rPr lang="ru-RU" altLang="ru-RU" sz="2400" i="1" dirty="0" smtClean="0">
                <a:latin typeface="Times New Roman" pitchFamily="18" charset="0"/>
              </a:rPr>
              <a:t>где </a:t>
            </a:r>
            <a:r>
              <a:rPr lang="ru-RU" altLang="ru-RU" sz="2400" i="1" dirty="0">
                <a:latin typeface="Times New Roman" pitchFamily="18" charset="0"/>
              </a:rPr>
              <a:t>сама деятельность оказывается одним из способов реализации базовой ценности. </a:t>
            </a:r>
          </a:p>
        </p:txBody>
      </p:sp>
    </p:spTree>
    <p:extLst>
      <p:ext uri="{BB962C8B-B14F-4D97-AF65-F5344CB8AC3E}">
        <p14:creationId xmlns:p14="http://schemas.microsoft.com/office/powerpoint/2010/main" val="17911512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altLang="ru-RU" dirty="0"/>
              <a:t>Селиванова Н.Л.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528" y="2420888"/>
            <a:ext cx="8616280" cy="3657599"/>
          </a:xfrm>
        </p:spPr>
        <p:txBody>
          <a:bodyPr anchor="ctr">
            <a:noAutofit/>
          </a:bodyPr>
          <a:lstStyle/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ru-RU" altLang="ru-RU" sz="220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</a:rPr>
              <a:t>педагог - субъект </a:t>
            </a:r>
            <a:r>
              <a:rPr lang="ru-RU" altLang="ru-RU" sz="22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воспитательного влияния </a:t>
            </a:r>
            <a:r>
              <a:rPr lang="ru-RU" altLang="ru-RU" sz="220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</a:rPr>
              <a:t>во взаимодействии (прямом и опосредованном) с ребенком и детским сообществом школы; 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ru-RU" altLang="ru-RU" sz="220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</a:rPr>
              <a:t>педагог - субъект личностного и профессионального развития себя (</a:t>
            </a:r>
            <a:r>
              <a:rPr lang="ru-RU" altLang="ru-RU" sz="22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саморазвития</a:t>
            </a:r>
            <a:r>
              <a:rPr lang="ru-RU" altLang="ru-RU" sz="220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</a:rPr>
              <a:t>) как воспитателя;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ru-RU" altLang="ru-RU" sz="220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</a:rPr>
              <a:t>педагог-воспитатель - субъект </a:t>
            </a:r>
            <a:r>
              <a:rPr lang="ru-RU" altLang="ru-RU" sz="22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формирования и развития педагогического коллектива</a:t>
            </a:r>
            <a:r>
              <a:rPr lang="ru-RU" altLang="ru-RU" sz="220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</a:rPr>
              <a:t> как коллектива воспитателей;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ru-RU" altLang="ru-RU" sz="220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</a:rPr>
              <a:t>педагог - субъект </a:t>
            </a:r>
            <a:r>
              <a:rPr lang="ru-RU" altLang="ru-RU" sz="22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взаимодействия</a:t>
            </a:r>
            <a:r>
              <a:rPr lang="ru-RU" altLang="ru-RU" sz="2200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ru-RU" altLang="ru-RU" sz="220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</a:rPr>
              <a:t>с семьей, представителями социума, социальными общностями (институтами), выходящими на ребенка, по активизации их воспитательного потенциала.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9144000" cy="1773238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algn="r">
              <a:lnSpc>
                <a:spcPct val="150000"/>
              </a:lnSpc>
            </a:pPr>
            <a:r>
              <a:rPr lang="ru-RU" altLang="ru-RU" sz="3600" b="1" u="sng" dirty="0">
                <a:effectLst/>
              </a:rPr>
              <a:t>Педагог как воспитатель:</a:t>
            </a:r>
            <a:br>
              <a:rPr lang="ru-RU" altLang="ru-RU" sz="3600" b="1" u="sng" dirty="0">
                <a:effectLst/>
              </a:rPr>
            </a:br>
            <a:r>
              <a:rPr lang="ru-RU" altLang="ru-RU" sz="3600" b="1" dirty="0">
                <a:effectLst/>
              </a:rPr>
              <a:t> </a:t>
            </a:r>
            <a:r>
              <a:rPr lang="ru-RU" altLang="ru-RU" sz="3200" b="1" i="1" dirty="0" err="1">
                <a:effectLst/>
              </a:rPr>
              <a:t>полисубъектная</a:t>
            </a:r>
            <a:r>
              <a:rPr lang="ru-RU" altLang="ru-RU" sz="3200" b="1" i="1" dirty="0">
                <a:effectLst/>
              </a:rPr>
              <a:t> </a:t>
            </a:r>
            <a:r>
              <a:rPr lang="ru-RU" altLang="ru-RU" sz="3200" b="1" i="1" dirty="0" err="1">
                <a:effectLst/>
              </a:rPr>
              <a:t>деятельностная</a:t>
            </a:r>
            <a:r>
              <a:rPr lang="ru-RU" altLang="ru-RU" sz="3200" b="1" i="1" dirty="0">
                <a:effectLst/>
              </a:rPr>
              <a:t> позиция</a:t>
            </a:r>
          </a:p>
        </p:txBody>
      </p:sp>
    </p:spTree>
    <p:extLst>
      <p:ext uri="{BB962C8B-B14F-4D97-AF65-F5344CB8AC3E}">
        <p14:creationId xmlns:p14="http://schemas.microsoft.com/office/powerpoint/2010/main" val="3093333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altLang="ru-RU" dirty="0"/>
              <a:t>Селиванова Н.Л.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043036" cy="1556792"/>
          </a:xfrm>
        </p:spPr>
        <p:txBody>
          <a:bodyPr/>
          <a:lstStyle/>
          <a:p>
            <a:pPr algn="r">
              <a:lnSpc>
                <a:spcPct val="90000"/>
              </a:lnSpc>
            </a:pPr>
            <a:r>
              <a:rPr lang="ru-RU" altLang="ru-RU" sz="3400" b="1" dirty="0">
                <a:effectLst/>
              </a:rPr>
              <a:t>Педагог - субъект воспитательного влияния во </a:t>
            </a:r>
            <a:r>
              <a:rPr lang="ru-RU" altLang="ru-RU" sz="3400" b="1" dirty="0" smtClean="0">
                <a:effectLst/>
              </a:rPr>
              <a:t>взаимодействии</a:t>
            </a:r>
            <a:br>
              <a:rPr lang="ru-RU" altLang="ru-RU" sz="3400" b="1" dirty="0" smtClean="0">
                <a:effectLst/>
              </a:rPr>
            </a:br>
            <a:r>
              <a:rPr lang="ru-RU" altLang="ru-RU" sz="3400" b="1" dirty="0" smtClean="0">
                <a:effectLst/>
              </a:rPr>
              <a:t>с </a:t>
            </a:r>
            <a:r>
              <a:rPr lang="ru-RU" altLang="ru-RU" sz="3400" b="1" dirty="0">
                <a:effectLst/>
              </a:rPr>
              <a:t>ребенком и детским сообществом</a:t>
            </a:r>
            <a:r>
              <a:rPr lang="ru-RU" altLang="ru-RU" sz="3400" dirty="0">
                <a:effectLst/>
              </a:rPr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2132856"/>
            <a:ext cx="8892480" cy="3657599"/>
          </a:xfrm>
        </p:spPr>
        <p:txBody>
          <a:bodyPr>
            <a:noAutofit/>
          </a:bodyPr>
          <a:lstStyle/>
          <a:p>
            <a:pPr marL="0" indent="0">
              <a:spcBef>
                <a:spcPts val="2400"/>
              </a:spcBef>
              <a:buNone/>
              <a:tabLst>
                <a:tab pos="723900" algn="l"/>
              </a:tabLst>
            </a:pPr>
            <a:r>
              <a:rPr lang="ru-RU" altLang="ru-RU" sz="2800" i="1" u="sng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Предполагает готовность и способность педагога</a:t>
            </a:r>
          </a:p>
          <a:p>
            <a:pPr marL="1000125" lvl="1" indent="-457200">
              <a:spcBef>
                <a:spcPts val="2400"/>
              </a:spcBef>
              <a:buClr>
                <a:schemeClr val="accent1"/>
              </a:buClr>
              <a:buSzPct val="110000"/>
              <a:buFont typeface="+mj-lt"/>
              <a:buAutoNum type="arabicPeriod"/>
              <a:tabLst>
                <a:tab pos="723900" algn="l"/>
              </a:tabLst>
            </a:pPr>
            <a:r>
              <a:rPr lang="ru-RU" altLang="ru-RU" sz="2000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Создавать воспитывающие ситуации (конфликта, успеха и пр.) в учебной, трудовой, игровой, художественной и других видах деятельности школьников. </a:t>
            </a:r>
          </a:p>
          <a:p>
            <a:pPr marL="1000125" lvl="1" indent="-457200">
              <a:spcBef>
                <a:spcPts val="2400"/>
              </a:spcBef>
              <a:buClr>
                <a:schemeClr val="accent1"/>
              </a:buClr>
              <a:buSzPct val="110000"/>
              <a:buFont typeface="+mj-lt"/>
              <a:buAutoNum type="arabicPeriod"/>
              <a:tabLst>
                <a:tab pos="723900" algn="l"/>
              </a:tabLst>
            </a:pPr>
            <a:r>
              <a:rPr lang="ru-RU" altLang="ru-RU" sz="2000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Раскрывать и реализовывать воспитательный потенциал процесса обучения (через содержание образования, формы и методы обучения), предметно-эстетической среды, окружающей детей.</a:t>
            </a:r>
          </a:p>
          <a:p>
            <a:pPr marL="1000125" lvl="1" indent="-457200">
              <a:spcBef>
                <a:spcPts val="2400"/>
              </a:spcBef>
              <a:buClr>
                <a:schemeClr val="accent1"/>
              </a:buClr>
              <a:buSzPct val="110000"/>
              <a:buFont typeface="+mj-lt"/>
              <a:buAutoNum type="arabicPeriod"/>
              <a:tabLst>
                <a:tab pos="723900" algn="l"/>
              </a:tabLst>
            </a:pPr>
            <a:r>
              <a:rPr lang="ru-RU" altLang="ru-RU" sz="2000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Взаимодействовать со школьниками как субъектами школьного самоуправления, содействовать становлению их рефлексивной позиции в воспитательной системе школы.</a:t>
            </a:r>
          </a:p>
        </p:txBody>
      </p:sp>
    </p:spTree>
    <p:extLst>
      <p:ext uri="{BB962C8B-B14F-4D97-AF65-F5344CB8AC3E}">
        <p14:creationId xmlns:p14="http://schemas.microsoft.com/office/powerpoint/2010/main" val="97791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altLang="ru-RU"/>
              <a:t>Селиванова Н.Л.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043036" cy="1556792"/>
          </a:xfrm>
        </p:spPr>
        <p:txBody>
          <a:bodyPr/>
          <a:lstStyle/>
          <a:p>
            <a:pPr algn="r">
              <a:lnSpc>
                <a:spcPct val="90000"/>
              </a:lnSpc>
            </a:pPr>
            <a:r>
              <a:rPr lang="ru-RU" altLang="ru-RU" sz="3400" b="1" dirty="0">
                <a:effectLst/>
              </a:rPr>
              <a:t>Педагог - субъект воспитательного влияния во </a:t>
            </a:r>
            <a:r>
              <a:rPr lang="ru-RU" altLang="ru-RU" sz="3400" b="1" dirty="0" smtClean="0">
                <a:effectLst/>
              </a:rPr>
              <a:t>взаимодействии</a:t>
            </a:r>
            <a:br>
              <a:rPr lang="ru-RU" altLang="ru-RU" sz="3400" b="1" dirty="0" smtClean="0">
                <a:effectLst/>
              </a:rPr>
            </a:br>
            <a:r>
              <a:rPr lang="ru-RU" altLang="ru-RU" sz="3400" b="1" dirty="0" smtClean="0">
                <a:effectLst/>
              </a:rPr>
              <a:t>с </a:t>
            </a:r>
            <a:r>
              <a:rPr lang="ru-RU" altLang="ru-RU" sz="3400" b="1" dirty="0">
                <a:effectLst/>
              </a:rPr>
              <a:t>ребенком и детским сообществом</a:t>
            </a:r>
            <a:r>
              <a:rPr lang="ru-RU" altLang="ru-RU" sz="3400" dirty="0">
                <a:effectLst/>
              </a:rPr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2276872"/>
            <a:ext cx="8892480" cy="3657599"/>
          </a:xfrm>
        </p:spPr>
        <p:txBody>
          <a:bodyPr>
            <a:noAutofit/>
          </a:bodyPr>
          <a:lstStyle/>
          <a:p>
            <a:pPr marL="0" indent="0">
              <a:spcBef>
                <a:spcPts val="2400"/>
              </a:spcBef>
              <a:buNone/>
              <a:tabLst>
                <a:tab pos="723900" algn="l"/>
              </a:tabLst>
            </a:pPr>
            <a:r>
              <a:rPr lang="ru-RU" altLang="ru-RU" sz="2800" i="1" u="sng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Предполагает готовность и способность педагога</a:t>
            </a:r>
          </a:p>
          <a:p>
            <a:pPr marL="1000125" lvl="1" indent="-457200">
              <a:spcBef>
                <a:spcPts val="2400"/>
              </a:spcBef>
              <a:buClr>
                <a:schemeClr val="accent1"/>
              </a:buClr>
              <a:buSzPct val="110000"/>
              <a:buFont typeface="+mj-lt"/>
              <a:buAutoNum type="arabicPeriod" startAt="4"/>
              <a:tabLst>
                <a:tab pos="723900" algn="l"/>
              </a:tabLst>
            </a:pPr>
            <a:r>
              <a:rPr lang="ru-RU" altLang="ru-RU" sz="2000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Поддерживать процессы самопознания, саморазвития, </a:t>
            </a:r>
            <a:r>
              <a:rPr lang="ru-RU" altLang="ru-RU" sz="2000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самореабилитации</a:t>
            </a:r>
            <a:r>
              <a:rPr lang="ru-RU" altLang="ru-RU" sz="2000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, ценностно-смыслового поиска ребенка, организуя  необходимую групповую и индивидуальную работу.</a:t>
            </a:r>
          </a:p>
          <a:p>
            <a:pPr marL="1000125" lvl="1" indent="-457200">
              <a:spcBef>
                <a:spcPts val="2400"/>
              </a:spcBef>
              <a:buClr>
                <a:schemeClr val="accent1"/>
              </a:buClr>
              <a:buSzPct val="110000"/>
              <a:buFont typeface="+mj-lt"/>
              <a:buAutoNum type="arabicPeriod" startAt="4"/>
              <a:tabLst>
                <a:tab pos="723900" algn="l"/>
              </a:tabLst>
            </a:pPr>
            <a:r>
              <a:rPr lang="ru-RU" altLang="ru-RU" sz="2000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Предоставлять реальные возможности для личностной самореализации, жизненного самоопределения ребенка в пространстве воспитательной системы школы.</a:t>
            </a:r>
          </a:p>
          <a:p>
            <a:pPr marL="1000125" lvl="1" indent="-457200">
              <a:spcBef>
                <a:spcPts val="2400"/>
              </a:spcBef>
              <a:buClr>
                <a:schemeClr val="accent1"/>
              </a:buClr>
              <a:buSzPct val="110000"/>
              <a:buFont typeface="+mj-lt"/>
              <a:buAutoNum type="arabicPeriod" startAt="4"/>
              <a:tabLst>
                <a:tab pos="723900" algn="l"/>
              </a:tabLst>
            </a:pPr>
            <a:r>
              <a:rPr lang="ru-RU" altLang="ru-RU" sz="2000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Транслировать гуманистическую культуру отношений человека</a:t>
            </a:r>
            <a:br>
              <a:rPr lang="ru-RU" altLang="ru-RU" sz="2000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</a:br>
            <a:r>
              <a:rPr lang="ru-RU" altLang="ru-RU" sz="2000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к себе, к окружающему миру.</a:t>
            </a:r>
          </a:p>
          <a:p>
            <a:pPr marL="1000125" lvl="1" indent="-457200">
              <a:spcBef>
                <a:spcPts val="2400"/>
              </a:spcBef>
              <a:buClr>
                <a:schemeClr val="accent1"/>
              </a:buClr>
              <a:buSzPct val="110000"/>
              <a:buFont typeface="+mj-lt"/>
              <a:buAutoNum type="arabicPeriod" startAt="4"/>
              <a:tabLst>
                <a:tab pos="723900" algn="l"/>
              </a:tabLst>
            </a:pPr>
            <a:r>
              <a:rPr lang="ru-RU" altLang="ru-RU" sz="2000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Быть открытым к воспитательному влиянию детей на него самого</a:t>
            </a:r>
            <a:r>
              <a:rPr lang="ru-RU" altLang="ru-RU" sz="2000" dirty="0" smtClean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.</a:t>
            </a:r>
            <a:endParaRPr lang="ru-RU" altLang="ru-RU" sz="2000" dirty="0">
              <a:solidFill>
                <a:schemeClr val="accent1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1681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2060848"/>
            <a:ext cx="8604448" cy="3657599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342900" indent="-342900">
              <a:spcBef>
                <a:spcPts val="2400"/>
              </a:spcBef>
              <a:tabLst>
                <a:tab pos="723900" algn="l"/>
              </a:tabLst>
            </a:pPr>
            <a:r>
              <a:rPr lang="ru-RU" sz="26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>Опора </a:t>
            </a:r>
            <a:r>
              <a:rPr lang="ru-RU" sz="260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>на фундаментальные исследования в области воспитания.</a:t>
            </a:r>
          </a:p>
          <a:p>
            <a:pPr marL="342900" indent="-342900">
              <a:spcBef>
                <a:spcPts val="2400"/>
              </a:spcBef>
              <a:tabLst>
                <a:tab pos="723900" algn="l"/>
              </a:tabLst>
            </a:pPr>
            <a:r>
              <a:rPr lang="ru-RU" sz="26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>Соответствие </a:t>
            </a:r>
            <a:r>
              <a:rPr lang="ru-RU" sz="260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>подготовки современным социокультурным условиям: </a:t>
            </a:r>
            <a:r>
              <a:rPr lang="ru-RU" sz="26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>опора </a:t>
            </a:r>
            <a:r>
              <a:rPr lang="ru-RU" sz="260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>на знания о специфике развития современных школьников, о требованиях современных нормативных документов в области воспитания, на знание и понимание тенденций развития современного образования в стране и мире. </a:t>
            </a:r>
          </a:p>
          <a:p>
            <a:pPr marL="342900" indent="-342900">
              <a:spcBef>
                <a:spcPts val="2400"/>
              </a:spcBef>
              <a:tabLst>
                <a:tab pos="723900" algn="l"/>
              </a:tabLst>
            </a:pPr>
            <a:r>
              <a:rPr lang="ru-RU" sz="26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>Опора </a:t>
            </a:r>
            <a:r>
              <a:rPr lang="ru-RU" sz="260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>на отечественные и зарубежные историко-педагогические знания о воспитании.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75656" y="116632"/>
            <a:ext cx="7543800" cy="91440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r">
              <a:lnSpc>
                <a:spcPct val="90000"/>
              </a:lnSpc>
            </a:pPr>
            <a:r>
              <a:rPr lang="ru-RU" sz="3400" b="1" dirty="0" smtClean="0">
                <a:effectLst/>
              </a:rPr>
              <a:t>Основы подготовки и повышения квалификации</a:t>
            </a:r>
            <a:endParaRPr lang="ru-RU" sz="3400" b="1" dirty="0">
              <a:effectLst/>
            </a:endParaRPr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altLang="ru-RU" dirty="0"/>
              <a:t>Селиванова Н.Л.</a:t>
            </a:r>
          </a:p>
        </p:txBody>
      </p:sp>
    </p:spTree>
    <p:extLst>
      <p:ext uri="{BB962C8B-B14F-4D97-AF65-F5344CB8AC3E}">
        <p14:creationId xmlns:p14="http://schemas.microsoft.com/office/powerpoint/2010/main" val="230486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2075657"/>
            <a:ext cx="8604448" cy="3657599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342900" indent="-342900">
              <a:spcBef>
                <a:spcPts val="2400"/>
              </a:spcBef>
              <a:tabLst>
                <a:tab pos="723900" algn="l"/>
              </a:tabLst>
            </a:pPr>
            <a:r>
              <a:rPr lang="ru-RU" sz="26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>Опора </a:t>
            </a:r>
            <a:r>
              <a:rPr lang="ru-RU" sz="260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>на научное знание о роли Детства в развитии общества, государства; </a:t>
            </a:r>
            <a:r>
              <a:rPr lang="ru-RU" sz="26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/>
            </a:r>
            <a:br>
              <a:rPr lang="ru-RU" sz="26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</a:br>
            <a:r>
              <a:rPr lang="ru-RU" sz="26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>о </a:t>
            </a:r>
            <a:r>
              <a:rPr lang="ru-RU" sz="260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>современном ребенке.</a:t>
            </a:r>
          </a:p>
          <a:p>
            <a:pPr marL="342900" indent="-342900">
              <a:spcBef>
                <a:spcPts val="2400"/>
              </a:spcBef>
              <a:tabLst>
                <a:tab pos="723900" algn="l"/>
              </a:tabLst>
            </a:pPr>
            <a:r>
              <a:rPr lang="ru-RU" sz="26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>Ориентация </a:t>
            </a:r>
            <a:r>
              <a:rPr lang="ru-RU" sz="260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>на изменения, произошедшие в сфере воспитания в связи с введением новых Федеральных государственных образовательных стандартов общего образования, Стратегии развития воспитания в РФ на 2015-2025 гг. и Профессионального стандарта педагога. </a:t>
            </a:r>
          </a:p>
          <a:p>
            <a:pPr marL="342900" indent="-342900">
              <a:spcBef>
                <a:spcPts val="2400"/>
              </a:spcBef>
              <a:tabLst>
                <a:tab pos="723900" algn="l"/>
              </a:tabLst>
            </a:pPr>
            <a:r>
              <a:rPr lang="ru-RU" sz="26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>Опора </a:t>
            </a:r>
            <a:r>
              <a:rPr lang="ru-RU" sz="260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>на рефлексивные, проблемно-эвристические методы организации процесса подготовки студентов.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75656" y="116632"/>
            <a:ext cx="7543800" cy="91440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r">
              <a:lnSpc>
                <a:spcPct val="90000"/>
              </a:lnSpc>
            </a:pPr>
            <a:r>
              <a:rPr lang="ru-RU" sz="3400" b="1" dirty="0">
                <a:effectLst/>
              </a:rPr>
              <a:t>Основы подготовки и повышения квалификации</a:t>
            </a:r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r>
              <a:rPr lang="ru-RU" altLang="ru-RU" dirty="0"/>
              <a:t>Селиванова Н.Л.</a:t>
            </a:r>
          </a:p>
        </p:txBody>
      </p:sp>
    </p:spTree>
    <p:extLst>
      <p:ext uri="{BB962C8B-B14F-4D97-AF65-F5344CB8AC3E}">
        <p14:creationId xmlns:p14="http://schemas.microsoft.com/office/powerpoint/2010/main" val="370006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42</TotalTime>
  <Words>324</Words>
  <Application>Microsoft Office PowerPoint</Application>
  <PresentationFormat>Экран (4:3)</PresentationFormat>
  <Paragraphs>38</Paragraphs>
  <Slides>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Базовая</vt:lpstr>
      <vt:lpstr>КАК ВОЗРОДИТЬ ПРОФЕССИОНАЛЬНЫЙ КОРПУС ПЕДАГОГОВ-ВОСПИТАТЕЛЕЙ</vt:lpstr>
      <vt:lpstr>Педагог как воспитатель: личностно-профессиональная позиция</vt:lpstr>
      <vt:lpstr>Педагог как воспитатель:  полисубъектная деятельностная позиция</vt:lpstr>
      <vt:lpstr>Педагог - субъект воспитательного влияния во взаимодействии с ребенком и детским сообществом </vt:lpstr>
      <vt:lpstr>Педагог - субъект воспитательного влияния во взаимодействии с ребенком и детским сообществом </vt:lpstr>
      <vt:lpstr>Основы подготовки и повышения квалификации</vt:lpstr>
      <vt:lpstr>Основы подготовки и повышения квалификации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Mother</dc:creator>
  <cp:lastModifiedBy>Mother</cp:lastModifiedBy>
  <cp:revision>9</cp:revision>
  <dcterms:created xsi:type="dcterms:W3CDTF">2018-02-17T15:57:18Z</dcterms:created>
  <dcterms:modified xsi:type="dcterms:W3CDTF">2018-02-17T16:41:53Z</dcterms:modified>
</cp:coreProperties>
</file>