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8" r:id="rId3"/>
    <p:sldId id="279" r:id="rId4"/>
    <p:sldId id="296" r:id="rId5"/>
    <p:sldId id="280" r:id="rId6"/>
    <p:sldId id="282" r:id="rId7"/>
    <p:sldId id="300" r:id="rId8"/>
    <p:sldId id="302" r:id="rId9"/>
    <p:sldId id="298" r:id="rId10"/>
    <p:sldId id="297" r:id="rId11"/>
    <p:sldId id="281" r:id="rId12"/>
    <p:sldId id="299" r:id="rId13"/>
    <p:sldId id="283" r:id="rId14"/>
    <p:sldId id="284" r:id="rId15"/>
    <p:sldId id="285" r:id="rId16"/>
    <p:sldId id="286" r:id="rId17"/>
    <p:sldId id="304" r:id="rId18"/>
    <p:sldId id="287" r:id="rId19"/>
    <p:sldId id="301" r:id="rId20"/>
    <p:sldId id="288" r:id="rId21"/>
    <p:sldId id="294" r:id="rId22"/>
    <p:sldId id="260" r:id="rId23"/>
    <p:sldId id="303" r:id="rId24"/>
    <p:sldId id="262" r:id="rId25"/>
    <p:sldId id="263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60066"/>
    <a:srgbClr val="CC00CC"/>
    <a:srgbClr val="CCCC00"/>
    <a:srgbClr val="FF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77216-656A-4923-9DD8-C3BB7098D89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463C9-F8C6-4A1D-B51F-AA18F62B4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clubdubrovo2015" TargetMode="External"/><Relationship Id="rId2" Type="http://schemas.openxmlformats.org/officeDocument/2006/relationships/hyperlink" Target="https://vk.com/dubrovoschoo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s://dubrovo-school.ucoz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714356"/>
            <a:ext cx="7572428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«Взаимодействие семьи и школы в интересах развития личности ребенка».</a:t>
            </a:r>
            <a:endParaRPr lang="ru-RU" sz="3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714620"/>
            <a:ext cx="3829050" cy="2943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214282" y="5929330"/>
            <a:ext cx="857256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Заместитель директора по ВР МБОУ «Дубровская СОШ»  Е.А. Долгих</a:t>
            </a:r>
            <a:endParaRPr lang="ru-RU" sz="20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ФОТО\наш КЛАСС\мои фото\s8uyi9AEUn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2708920"/>
            <a:ext cx="1617005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 smtClean="0">
                <a:solidFill>
                  <a:srgbClr val="FF0000"/>
                </a:solidFill>
              </a:rPr>
              <a:t>Открытые уроки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1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Присутствуя на уроке, родитель может увидеть все плюсы и минусы своего ребенка. Обратить внимание на существующие проблемы по данному предмету и конкретно по поведению в классе.</a:t>
            </a:r>
            <a:r>
              <a:rPr lang="ru-RU" sz="6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Users\1\Desktop\фото школа и сад\кл кл фото\DSC_0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4762624" cy="3175082"/>
          </a:xfrm>
          <a:prstGeom prst="rect">
            <a:avLst/>
          </a:prstGeom>
          <a:noFill/>
        </p:spPr>
      </p:pic>
      <p:pic>
        <p:nvPicPr>
          <p:cNvPr id="5" name="Picture 2" descr="C:\Users\1\Desktop\фото школа и сад\кл кл фото\DSC_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184840"/>
            <a:ext cx="4009741" cy="2673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Принцип сопереживания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Дети, стоящие на учете, все охвачены дополнительным образованием</a:t>
            </a:r>
          </a:p>
          <a:p>
            <a:r>
              <a:rPr lang="ru-RU" dirty="0" smtClean="0"/>
              <a:t>Проводится ежегодно елка для детей СОП и ГР</a:t>
            </a:r>
          </a:p>
          <a:p>
            <a:r>
              <a:rPr lang="ru-RU" dirty="0" smtClean="0"/>
              <a:t>Принимаем участие в олимпиаде для детей ОВЗ</a:t>
            </a:r>
          </a:p>
          <a:p>
            <a:r>
              <a:rPr lang="ru-RU" dirty="0" smtClean="0"/>
              <a:t>Классы ОВЗ – активные участники всех общешкольных дел: «Новогодний марафон», «парад профессий»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\Desktop\ФОТО\ЗИМА\елки 19 и класс\DSC_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4680520" cy="3120346"/>
          </a:xfrm>
          <a:prstGeom prst="rect">
            <a:avLst/>
          </a:prstGeom>
          <a:noFill/>
        </p:spPr>
      </p:pic>
      <p:pic>
        <p:nvPicPr>
          <p:cNvPr id="2051" name="Picture 3" descr="C:\Users\1\Desktop\ФОТО\ЗИМА\многоборье 19 счастл 19\DSC_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5488" y="548680"/>
            <a:ext cx="4536504" cy="3024336"/>
          </a:xfrm>
          <a:prstGeom prst="rect">
            <a:avLst/>
          </a:prstGeom>
          <a:noFill/>
        </p:spPr>
      </p:pic>
      <p:pic>
        <p:nvPicPr>
          <p:cNvPr id="2052" name="Picture 4" descr="C:\Users\1\Desktop\ФОТО\ШКОЛА фото\день откр дверей\DSC_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501008"/>
            <a:ext cx="4572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Принцип сопричастности</a:t>
            </a:r>
            <a:endParaRPr lang="ru-RU" dirty="0"/>
          </a:p>
        </p:txBody>
      </p:sp>
      <p:pic>
        <p:nvPicPr>
          <p:cNvPr id="4" name="Picture 8" descr="IMG_21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42672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80728"/>
            <a:ext cx="429736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IMG_29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05250"/>
            <a:ext cx="41036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881833"/>
            <a:ext cx="4178244" cy="2976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Принцип </a:t>
            </a:r>
            <a:r>
              <a:rPr lang="ru-RU" sz="4800" b="1" dirty="0" err="1" smtClean="0">
                <a:solidFill>
                  <a:srgbClr val="FF0000"/>
                </a:solidFill>
              </a:rPr>
              <a:t>содеянности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1\Desktop\ФОТО\КОНЦЕРТЫ\день мам 21\_DSC00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416824" cy="49445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Конкурс семейных театров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1\Desktop\ФОТО\КОНЦЕРТЫ\семейная палитра 2019\DSC_01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4045745" cy="2697163"/>
          </a:xfrm>
          <a:prstGeom prst="rect">
            <a:avLst/>
          </a:prstGeom>
          <a:noFill/>
        </p:spPr>
      </p:pic>
      <p:pic>
        <p:nvPicPr>
          <p:cNvPr id="5123" name="Picture 3" descr="C:\Users\1\Desktop\ФОТО\КОНЦЕРТЫ\семейная палитра 2019\DSC_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512" y="980728"/>
            <a:ext cx="4104456" cy="2736304"/>
          </a:xfrm>
          <a:prstGeom prst="rect">
            <a:avLst/>
          </a:prstGeom>
          <a:noFill/>
        </p:spPr>
      </p:pic>
      <p:pic>
        <p:nvPicPr>
          <p:cNvPr id="5124" name="Picture 4" descr="C:\Users\1\Desktop\ФОТО\КОНЦЕРТЫ\семейная палитра 2019\DSC_0019.JPG"/>
          <p:cNvPicPr>
            <a:picLocks noChangeAspect="1" noChangeArrowheads="1"/>
          </p:cNvPicPr>
          <p:nvPr/>
        </p:nvPicPr>
        <p:blipFill>
          <a:blip r:embed="rId4" cstate="print"/>
          <a:srcRect l="18707" t="16639" r="6465"/>
          <a:stretch>
            <a:fillRect/>
          </a:stretch>
        </p:blipFill>
        <p:spPr bwMode="auto">
          <a:xfrm>
            <a:off x="2843808" y="3573016"/>
            <a:ext cx="4423109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Общешкольный проект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«Реальное дело»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1\Desktop\ФОТО\ШКОЛА фото\фото реальное дело 6 кл\территория\DSC_0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369781" cy="2913187"/>
          </a:xfrm>
          <a:prstGeom prst="rect">
            <a:avLst/>
          </a:prstGeom>
          <a:noFill/>
        </p:spPr>
      </p:pic>
      <p:pic>
        <p:nvPicPr>
          <p:cNvPr id="6147" name="Picture 3" descr="C:\Users\1\Desktop\ФОТО\ШКОЛА фото\фото реальное дело 6 кл\6кл\DSC_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6"/>
            <a:ext cx="4139952" cy="2759968"/>
          </a:xfrm>
          <a:prstGeom prst="rect">
            <a:avLst/>
          </a:prstGeom>
          <a:noFill/>
        </p:spPr>
      </p:pic>
      <p:pic>
        <p:nvPicPr>
          <p:cNvPr id="6148" name="Picture 4" descr="C:\Users\1\Desktop\ФОТО\ШКОЛА фото\фото реальное дело 6 кл\6кл\DSC_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836707"/>
            <a:ext cx="432048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Сборы с ночевкой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1\Desktop\ФОТО\ШКОЛА фото\свборы 21\M0AMefm447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4457468" cy="3343101"/>
          </a:xfrm>
          <a:prstGeom prst="rect">
            <a:avLst/>
          </a:prstGeom>
          <a:noFill/>
        </p:spPr>
      </p:pic>
      <p:pic>
        <p:nvPicPr>
          <p:cNvPr id="4099" name="Picture 3" descr="C:\Users\1\Desktop\фото школа и сад\фото СБОРЫ\DSC_01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617979"/>
            <a:ext cx="4860032" cy="3240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Семейный клуб «Счастливчики»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1\Desktop\ФОТО\Молодежь все\пермь 2018\DSC_0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8002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В 2020 году в нашем клубе родилось 8 малышей! На день мам они уже приняли участие  в концерте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1\Desktop\портфолио\новое портфолио\2020\счас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01" t="3182"/>
          <a:stretch>
            <a:fillRect/>
          </a:stretch>
        </p:blipFill>
        <p:spPr bwMode="auto">
          <a:xfrm>
            <a:off x="251520" y="2276872"/>
            <a:ext cx="3055906" cy="4381947"/>
          </a:xfrm>
          <a:prstGeom prst="rect">
            <a:avLst/>
          </a:prstGeom>
          <a:noFill/>
        </p:spPr>
      </p:pic>
      <p:pic>
        <p:nvPicPr>
          <p:cNvPr id="3075" name="Picture 3" descr="C:\Users\1\Desktop\ФОТО\КОНЦЕРТЫ\день мам 21\_DSC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636912"/>
            <a:ext cx="5328084" cy="3552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04864"/>
          </a:xfrm>
        </p:spPr>
        <p:txBody>
          <a:bodyPr>
            <a:normAutofit fontScale="90000"/>
          </a:bodyPr>
          <a:lstStyle/>
          <a:p>
            <a:pPr marL="274320" indent="274320">
              <a:defRPr/>
            </a:pPr>
            <a:r>
              <a:rPr lang="ru-RU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br>
              <a:rPr lang="ru-RU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«Семья и школа – это берег и море. </a:t>
            </a:r>
            <a:b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берегу ребенок делает свои первые шаги, получает первые уроки жизни, а потом перед ним открывается необозримое море знаний, и курс в этом море прокладывает школа. Это не </a:t>
            </a:r>
            <a:r>
              <a:rPr lang="ru-RU" sz="22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значит, что он совсем должен отрываться от берега» . </a:t>
            </a:r>
            <a:r>
              <a:rPr lang="ru-RU" sz="2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(Л.А.Кассиль)</a:t>
            </a: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 descr="C:\Users\1\Desktop\ФОТО\наш КЛАСС\9кл фотосессия\_DSC49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04864"/>
            <a:ext cx="68333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Формы работы</a:t>
            </a:r>
            <a:r>
              <a:rPr lang="ru-RU" sz="2800" dirty="0" smtClean="0"/>
              <a:t>: семейные походы, творческие вечера, кулинарные поединки, совместные  поездки</a:t>
            </a:r>
            <a:endParaRPr lang="ru-RU" sz="2800" dirty="0"/>
          </a:p>
        </p:txBody>
      </p:sp>
      <p:pic>
        <p:nvPicPr>
          <p:cNvPr id="8194" name="Picture 2" descr="C:\Users\1\Desktop\ФОТО\Молодежь все\счастл Выходной\DSC_0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466480" cy="2310986"/>
          </a:xfrm>
          <a:prstGeom prst="rect">
            <a:avLst/>
          </a:prstGeom>
          <a:noFill/>
        </p:spPr>
      </p:pic>
      <p:pic>
        <p:nvPicPr>
          <p:cNvPr id="8195" name="Picture 3" descr="C:\Users\1\Desktop\ФОТО\Молодежь все\счастл Выходной\DSC_0006.JPG"/>
          <p:cNvPicPr>
            <a:picLocks noChangeAspect="1" noChangeArrowheads="1"/>
          </p:cNvPicPr>
          <p:nvPr/>
        </p:nvPicPr>
        <p:blipFill>
          <a:blip r:embed="rId3" cstate="print"/>
          <a:srcRect t="23750" r="-3549"/>
          <a:stretch>
            <a:fillRect/>
          </a:stretch>
        </p:blipFill>
        <p:spPr bwMode="auto">
          <a:xfrm>
            <a:off x="5909159" y="1196752"/>
            <a:ext cx="3234841" cy="3573016"/>
          </a:xfrm>
          <a:prstGeom prst="rect">
            <a:avLst/>
          </a:prstGeom>
          <a:noFill/>
        </p:spPr>
      </p:pic>
      <p:pic>
        <p:nvPicPr>
          <p:cNvPr id="8197" name="Picture 5" descr="C:\Users\1\Desktop\Рабочая\семейный клуб\поход\DSC_00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573016"/>
            <a:ext cx="4680520" cy="3120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Школа – центр инновационного опыта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/>
              <a:t>(</a:t>
            </a:r>
            <a:r>
              <a:rPr lang="ru-RU" sz="3600" dirty="0" err="1" smtClean="0"/>
              <a:t>турслеты</a:t>
            </a:r>
            <a:r>
              <a:rPr lang="ru-RU" sz="3600" dirty="0" smtClean="0"/>
              <a:t>, ученические конференции, конкурсы)</a:t>
            </a:r>
            <a:endParaRPr lang="ru-RU" sz="3600" dirty="0"/>
          </a:p>
        </p:txBody>
      </p:sp>
      <p:pic>
        <p:nvPicPr>
          <p:cNvPr id="12291" name="Picture 3" descr="C:\Users\1\Desktop\фото школа и сад\турслет 16\DSC_00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995936" cy="2663957"/>
          </a:xfrm>
          <a:prstGeom prst="rect">
            <a:avLst/>
          </a:prstGeom>
          <a:noFill/>
        </p:spPr>
      </p:pic>
      <p:pic>
        <p:nvPicPr>
          <p:cNvPr id="12292" name="Picture 4" descr="C:\Users\1\Desktop\ФОТО\ШКОЛА фото\беляевка, технология, 21.10.2017г\DSC00681.JPG"/>
          <p:cNvPicPr>
            <a:picLocks noChangeAspect="1" noChangeArrowheads="1"/>
          </p:cNvPicPr>
          <p:nvPr/>
        </p:nvPicPr>
        <p:blipFill>
          <a:blip r:embed="rId3" cstate="print"/>
          <a:srcRect t="9861" r="5604" b="11247"/>
          <a:stretch>
            <a:fillRect/>
          </a:stretch>
        </p:blipFill>
        <p:spPr bwMode="auto">
          <a:xfrm>
            <a:off x="3563888" y="3429000"/>
            <a:ext cx="523452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14348" y="306417"/>
            <a:ext cx="8001056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емья должна рассматриваться как главный заказчик и союзник в воспитании детей, а объединение усилий родителей и педагогов создаст благоприятные условия для развития ребенка.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285992"/>
            <a:ext cx="7786742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Афоризм: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Самое сложное в работе с детьми - это работа с их родителями».</a:t>
            </a:r>
            <a:endParaRPr lang="ru-RU" sz="20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85786" y="3500438"/>
            <a:ext cx="7929618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одители были, есть и будут для школьников наиболее значимыми лицами, обладающими обширным арсеналом возможностей влияния на процесс формирования личности ребенка.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Сотрудничество с сельскохозяйственным предприятием ООО «Дуброво </a:t>
            </a:r>
            <a:r>
              <a:rPr lang="ru-RU" sz="3600" dirty="0" err="1" smtClean="0">
                <a:solidFill>
                  <a:srgbClr val="FF0000"/>
                </a:solidFill>
              </a:rPr>
              <a:t>Агро</a:t>
            </a:r>
            <a:r>
              <a:rPr lang="ru-RU" sz="3600" dirty="0" smtClean="0">
                <a:solidFill>
                  <a:srgbClr val="FF0000"/>
                </a:solidFill>
              </a:rPr>
              <a:t>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Picture 4" descr="DSC002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4340303" cy="320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SC002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564904"/>
            <a:ext cx="4872575" cy="36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8072494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нашей школе только   </a:t>
            </a: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85% </a:t>
            </a: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детей воспитывается в полных семьях, </a:t>
            </a: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% в неполных (отсутствует либо мать либо, чаще всего отец). </a:t>
            </a:r>
            <a:endParaRPr lang="ru-RU" sz="2000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2857496"/>
            <a:ext cx="8643998" cy="35086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адачи школы:</a:t>
            </a:r>
            <a:endParaRPr kumimoji="0" lang="ru-RU" sz="1050" b="1" i="0" u="sng" strike="noStrike" cap="none" normalizeH="0" baseline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Единство процесса воспитания в школе и семье с целью всестороннего развития личности каждого ребенка.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Изучение воспитательных возможностей семей.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Повышение педагогической культуры родителей.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Оказание воспитательной помощи семье.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Совместная работа педагогического коллектива и родителей по преодолению трудностей.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Общая заинтересованность учителей и родителей в организации гуманной педагогической Среды вокруг каждого ребенка.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Умение координировать усилия семьи и школы.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1472" y="714356"/>
            <a:ext cx="4643470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«Как можно меньше вызовов в школу родителей для моральных нотаций детям, для устрашения сыновей отцовской «сильной рукой», для предупреждения об опасностях, «если и дальше так будет продолжаться», – и как можно больше такого духовного общения детей с родителями, которое приносит радость матерям и отцам. Все, что у ребенка в голове, душе, в тетради, дневнике, – все это мы должны рассматривать с точки зрения взаимоотношений детей и родителей, и совершенно недопустимо, чтобы ребенок приносил матери и отцу одни огорчения – это уродливое воспитание».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Cool\Desktop\картинки\0004-003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714356"/>
            <a:ext cx="2571768" cy="3497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643570" y="450057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Василий Александрович Сухомлинский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Cool\Desktop\картинки\793114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8846099" cy="58536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28660" y="214311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85720" y="2428868"/>
            <a:ext cx="5357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всходы - отвечать тебе!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</a:rPr>
              <a:t>Принцип соглашения- </a:t>
            </a:r>
            <a:r>
              <a:rPr lang="ru-RU" sz="2200" dirty="0" smtClean="0"/>
              <a:t>который обеспечивает обоюдное понимание цели взаимодействия семьи и школы, родителя и педагога, доверие между ними в общем деле воспитания ребенка.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https://vk.com/dubrovoschool</a:t>
            </a:r>
            <a:r>
              <a:rPr lang="ru-RU" dirty="0" smtClean="0"/>
              <a:t>   наша группа ВК для детей  и родителей</a:t>
            </a:r>
          </a:p>
          <a:p>
            <a:r>
              <a:rPr lang="en-US" dirty="0" smtClean="0">
                <a:hlinkClick r:id="rId3"/>
              </a:rPr>
              <a:t>https://vk.com/clubdubrovo2015</a:t>
            </a:r>
            <a:r>
              <a:rPr lang="ru-RU" dirty="0" smtClean="0"/>
              <a:t>  наша группа сельского ДК</a:t>
            </a:r>
          </a:p>
          <a:p>
            <a:r>
              <a:rPr lang="en-US" dirty="0" smtClean="0">
                <a:hlinkClick r:id="rId4"/>
              </a:rPr>
              <a:t>https://dubrovo-school.ucoz.ru</a:t>
            </a:r>
            <a:r>
              <a:rPr lang="ru-RU" dirty="0" smtClean="0"/>
              <a:t>  сайт нашей школы</a:t>
            </a:r>
          </a:p>
          <a:p>
            <a:endParaRPr lang="ru-RU" dirty="0"/>
          </a:p>
        </p:txBody>
      </p:sp>
      <p:pic>
        <p:nvPicPr>
          <p:cNvPr id="4" name="Picture 4" descr="C:\Users\Cool\Desktop\картинки\1-iuni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929198"/>
            <a:ext cx="7120925" cy="1749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Чествование родителей на празднике «За честь школы»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Users\1\Desktop\ФОТО\КОНЦЕРТЫ\ДЕНЬ МАМ 2016\концерт мам16\DSC_01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1321" y="1600200"/>
            <a:ext cx="632135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Принцип сопряжения- </a:t>
            </a:r>
            <a:r>
              <a:rPr lang="ru-RU" sz="1800" dirty="0" smtClean="0"/>
              <a:t>школьных и семейных норм и правил коллективной жизни в школе, в классе, в семье, требований к поведению ребенка  на уроках, в перемену, к межличностным отношениям между детьми и взрослыми, между детьми, которые обеспечивают им безопасность и бесконфликтность как членов семьи и школьного коллектива. </a:t>
            </a:r>
            <a:endParaRPr lang="ru-RU" sz="1800" dirty="0"/>
          </a:p>
        </p:txBody>
      </p:sp>
      <p:pic>
        <p:nvPicPr>
          <p:cNvPr id="2050" name="Picture 2" descr="C:\Users\1\Desktop\ФОТО\наш КЛАСС\GTmGzdDrr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3884250" cy="2913187"/>
          </a:xfrm>
          <a:prstGeom prst="rect">
            <a:avLst/>
          </a:prstGeom>
          <a:noFill/>
        </p:spPr>
      </p:pic>
      <p:pic>
        <p:nvPicPr>
          <p:cNvPr id="2051" name="Picture 3" descr="C:\Users\1\Desktop\ФОТО\ШКОЛА фото\лучший ученик, 28.04.2018г\IMG_0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17032"/>
            <a:ext cx="4211959" cy="2889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IMG_38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426184" cy="3096344"/>
          </a:xfrm>
          <a:prstGeom prst="rect">
            <a:avLst/>
          </a:prstGeom>
          <a:noFill/>
        </p:spPr>
      </p:pic>
      <p:pic>
        <p:nvPicPr>
          <p:cNvPr id="5" name="Picture 4" descr="IMG_37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0648"/>
            <a:ext cx="4161468" cy="3149724"/>
          </a:xfrm>
          <a:prstGeom prst="rect">
            <a:avLst/>
          </a:prstGeom>
          <a:noFill/>
        </p:spPr>
      </p:pic>
      <p:pic>
        <p:nvPicPr>
          <p:cNvPr id="6" name="Picture 4" descr="IMG_38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4382669" cy="3071254"/>
          </a:xfrm>
          <a:prstGeom prst="rect">
            <a:avLst/>
          </a:prstGeom>
          <a:noFill/>
        </p:spPr>
      </p:pic>
      <p:pic>
        <p:nvPicPr>
          <p:cNvPr id="7" name="Picture 4" descr="IMG_21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6992"/>
            <a:ext cx="4320480" cy="325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1214422"/>
            <a:ext cx="8429684" cy="46474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Взаимодействие школы и семьи имеет разные формы: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Родительские собрания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Индивидуальные консультации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Открытые уроки и внеклассные мероприятия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Родительский комитет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Посещение на дому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«День открытых дверей»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Общение с родителями посредством записей( ведение дневника)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Телефонные звонки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Родительские вечера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Picture 4" descr="IMG_378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5125" b="-5820"/>
          <a:stretch>
            <a:fillRect/>
          </a:stretch>
        </p:blipFill>
        <p:spPr bwMode="auto">
          <a:xfrm>
            <a:off x="838477" y="1600200"/>
            <a:ext cx="746704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Родительское собрание - дискуссия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1\Desktop\ФОТО\КОНЦЕРТЫ\23 февр 2018\DSC_01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556</Words>
  <Application>Microsoft Office PowerPoint</Application>
  <PresentationFormat>Экран (4:3)</PresentationFormat>
  <Paragraphs>60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                                                  «Семья и школа – это берег и море.  На берегу ребенок делает свои первые шаги, получает первые уроки жизни, а потом перед ним открывается необозримое море знаний, и курс в этом море прокладывает школа. Это не значит, что он совсем должен отрываться от берега» . (Л.А.Кассиль)                                                                </vt:lpstr>
      <vt:lpstr>Принцип соглашения- который обеспечивает обоюдное понимание цели взаимодействия семьи и школы, родителя и педагога, доверие между ними в общем деле воспитания ребенка.  </vt:lpstr>
      <vt:lpstr>Чествование родителей на празднике «За честь школы»</vt:lpstr>
      <vt:lpstr>Принцип сопряжения- школьных и семейных норм и правил коллективной жизни в школе, в классе, в семье, требований к поведению ребенка  на уроках, в перемену, к межличностным отношениям между детьми и взрослыми, между детьми, которые обеспечивают им безопасность и бесконфликтность как членов семьи и школьного коллектива. </vt:lpstr>
      <vt:lpstr>Слайд 6</vt:lpstr>
      <vt:lpstr>Слайд 7</vt:lpstr>
      <vt:lpstr>Родительские вечера</vt:lpstr>
      <vt:lpstr>Родительское собрание - дискуссия</vt:lpstr>
      <vt:lpstr>Открытые уроки  Присутствуя на уроке, родитель может увидеть все плюсы и минусы своего ребенка. Обратить внимание на существующие проблемы по данному предмету и конкретно по поведению в классе. </vt:lpstr>
      <vt:lpstr>Принцип сопереживания</vt:lpstr>
      <vt:lpstr>Слайд 12</vt:lpstr>
      <vt:lpstr>Принцип сопричастности</vt:lpstr>
      <vt:lpstr>Принцип содеянности</vt:lpstr>
      <vt:lpstr>Конкурс семейных театров</vt:lpstr>
      <vt:lpstr>Общешкольный проект  «Реальное дело»</vt:lpstr>
      <vt:lpstr>Сборы с ночевкой</vt:lpstr>
      <vt:lpstr>Семейный клуб «Счастливчики»</vt:lpstr>
      <vt:lpstr>В 2020 году в нашем клубе родилось 8 малышей! На день мам они уже приняли участие  в концерте</vt:lpstr>
      <vt:lpstr>Формы работы: семейные походы, творческие вечера, кулинарные поединки, совместные  поездки</vt:lpstr>
      <vt:lpstr>Школа – центр инновационного опыта (турслеты, ученические конференции, конкурсы)</vt:lpstr>
      <vt:lpstr>Слайд 22</vt:lpstr>
      <vt:lpstr>Сотрудничество с сельскохозяйственным предприятием ООО «Дуброво Агро»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Cool</dc:creator>
  <cp:lastModifiedBy>1</cp:lastModifiedBy>
  <cp:revision>74</cp:revision>
  <dcterms:created xsi:type="dcterms:W3CDTF">2019-03-12T07:19:00Z</dcterms:created>
  <dcterms:modified xsi:type="dcterms:W3CDTF">2021-12-08T07:55:14Z</dcterms:modified>
</cp:coreProperties>
</file>