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865" r:id="rId1"/>
  </p:sldMasterIdLst>
  <p:notesMasterIdLst>
    <p:notesMasterId r:id="rId15"/>
  </p:notesMasterIdLst>
  <p:sldIdLst>
    <p:sldId id="1034" r:id="rId2"/>
    <p:sldId id="1035" r:id="rId3"/>
    <p:sldId id="1036" r:id="rId4"/>
    <p:sldId id="1037" r:id="rId5"/>
    <p:sldId id="1038" r:id="rId6"/>
    <p:sldId id="1039" r:id="rId7"/>
    <p:sldId id="1033" r:id="rId8"/>
    <p:sldId id="1040" r:id="rId9"/>
    <p:sldId id="1041" r:id="rId10"/>
    <p:sldId id="1042" r:id="rId11"/>
    <p:sldId id="1043" r:id="rId12"/>
    <p:sldId id="1044" r:id="rId13"/>
    <p:sldId id="1045" r:id="rId14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9900"/>
    <a:srgbClr val="008000"/>
    <a:srgbClr val="FF9900"/>
    <a:srgbClr val="FFFF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03" autoAdjust="0"/>
    <p:restoredTop sz="82630" autoAdjust="0"/>
  </p:normalViewPr>
  <p:slideViewPr>
    <p:cSldViewPr snapToGrid="0">
      <p:cViewPr varScale="1">
        <p:scale>
          <a:sx n="60" d="100"/>
          <a:sy n="60" d="100"/>
        </p:scale>
        <p:origin x="-954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1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3D959B-3E2D-4FB3-B221-5056F6C4566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C6789-7ADD-4180-BB5F-A3138065D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112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Успешность воспитательного и образовательного процесса зависит от того, как складываются отношения между педагогами, обучающимися  и родителями. Огромное значение в работе с родителями имеет заранее продуманная и чётко организованная система  эффективного взаимодействия. Под эффективным взаимодействием мы понимаем  такие отношения, которые удовлетворяют всех участников образовательного процесса и являются основой качественного образования.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C6789-7ADD-4180-BB5F-A3138065D78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8318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Данный опыт очень высоко был оценен</a:t>
            </a:r>
            <a:r>
              <a:rPr lang="ru-RU" baseline="0" dirty="0" smtClean="0"/>
              <a:t> родителями, мы продолжаем эту деятельность. В условиях пандемии меняем формы общения и встреч.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C6789-7ADD-4180-BB5F-A3138065D78B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6533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Администрация гимназии регулярно изучает мнение родителей о качестве образовательного процесса, результатах деятельности обучения и воспитания. Делимся с родителями  результатами, благодарим за помощь, в том числе и через средства массовой информации.  А также два раза в год проводим праздники – награждения   «Рождественские встречи» и праздник «Мои достижения» в конце года, где награждаем как детей, так и родителей. </a:t>
            </a:r>
            <a:endParaRPr lang="ru-RU" dirty="0" smtClean="0">
              <a:effectLst/>
            </a:endParaRPr>
          </a:p>
          <a:p>
            <a:r>
              <a:rPr lang="ru-RU" sz="1200" dirty="0" smtClean="0">
                <a:effectLst/>
              </a:rPr>
              <a:t>В гимназии для развития кругозора обучающихся  обязательным является организация экскурсий и поездок, посещение театров.   В этом году была опробована такая </a:t>
            </a:r>
            <a:r>
              <a:rPr lang="ru-RU" sz="1200" b="1" dirty="0" smtClean="0">
                <a:effectLst/>
              </a:rPr>
              <a:t>форма взаимодействия и с родителями, для них была организована поездка в театр</a:t>
            </a:r>
            <a:r>
              <a:rPr lang="ru-RU" sz="1200" dirty="0" smtClean="0">
                <a:effectLst/>
              </a:rPr>
              <a:t>. Мероприятие очень понравилось,  было принято решение, по возможности, организовывать такие поездки для родителей и в дальнейшем.  </a:t>
            </a:r>
            <a:endParaRPr lang="ru-RU" dirty="0" smtClean="0">
              <a:effectLst/>
            </a:endParaRPr>
          </a:p>
          <a:p>
            <a:r>
              <a:rPr lang="ru-RU" sz="1200" dirty="0" smtClean="0">
                <a:effectLst/>
              </a:rPr>
              <a:t>Таким образом, выстроенная система работы с родителями в нашем учреждении позволяет создать условия для повышения качества образования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C6789-7ADD-4180-BB5F-A3138065D78B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700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гимназии создан общешкольный актив родителей,  которому определен    значительный функционал в  образовательном  процессе.  На классных  родительских  собраниях с 1 по 11 класс в состав актива  избирается по одному родителю от  каждого класса.  Координирует деятельность актива – методист по воспитательной работе. 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C6789-7ADD-4180-BB5F-A3138065D78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789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Когда родители отдают ребенка в школу,  они должны знать условия обучения, особенности образовательного учреждения, ценности, цели образования, традиции школы.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Администрация гимназии привлекает родительский актив к организации   родительских собраний для первоклассников,   где  транслируется информация о школе, об особенностях и традициях нашего учреждения и т.д.  И это важно.  Таким образом, родители  первоклассников, помимо изучения документов на сайте и  полученной информации от педагогического коллектива школы, получают возможность  увидеть школу от лица родителей, чьи дети уже обучаются здесь уже несколько лет.    На данном этапе мы стараемся актуализировать и эксклюзивную полезность педагогического коллектива для детей и родителей.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C6789-7ADD-4180-BB5F-A3138065D78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446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 данной деятельности нас   так же  выручает  Актив родителей., собирает запросы родителей, обозначает  проблемы, возникающие в процессе обучения и воспитания.   В начале учебного года на первом заседании актива разрабатывается  план родительского образования на год и обозначаются мероприятия, где родители могут принять активное участие, также определяются зоны ответственности за то или иное мероприятие    и  контрольные точки для проверки результатов работы.    Далее эта информация доводится  членами актива  до всех родителей на родительских собраниях в классах и включается в план работы с родителями в классных коллективах.  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На основе плана в течение  учебного года для родителей и детей, совместно с активом  организуется  различные как образовательные, так и досуговые, общественно-полезные волонтерские акции и   мероприятия.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C6789-7ADD-4180-BB5F-A3138065D78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720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Совместно</a:t>
            </a:r>
            <a:r>
              <a:rPr lang="ru-RU" baseline="0" dirty="0" smtClean="0"/>
              <a:t> с  активными родителями школы  и АНО ДПО Учебный центр «Лидер +»   с 2021 года  реализуем проект  для обучающихся 5-7 классов «</a:t>
            </a:r>
            <a:r>
              <a:rPr lang="ru-RU" baseline="0" dirty="0" err="1" smtClean="0"/>
              <a:t>БиоАгроЛаб</a:t>
            </a:r>
            <a:r>
              <a:rPr lang="ru-RU" baseline="0" dirty="0" smtClean="0"/>
              <a:t>» , школьная лаборатория будущего.  Проект направлен на формирование естественно-научных, исследовательских компетенций и ранней профориентации.  </a:t>
            </a:r>
          </a:p>
          <a:p>
            <a:r>
              <a:rPr lang="ru-RU" baseline="0" dirty="0" smtClean="0"/>
              <a:t>2.  Проект «Поделись знанием» . Проект родителей начальных классов – создание электронного сборника    научных опытов, где опыты и эксперименты показывают ученики начальных классов  гимназии.  Затем этот  материалы этого проекта вошли  в основу программы научного лагеря для начальных классов   на базе гимназии.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C6789-7ADD-4180-BB5F-A3138065D78B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5686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2021 году на базе гимназии совместно с родителями и детьми создан и зарегистрирован волонтерский трудовой отряд подростков «Армада добра».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данном этапе важно понятие общего вклада – разделения ответственности за те или иные стороны совместной деятельности.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Здесь считаем важным  учитывать, что желание родителей сделать этот вклад возникает только тогда, когда они испытывают доверие к школе. Формирование доверия происходит при наличии трех основных факторов, которые мы стараемся максимально  соблюдать: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соблюдение этических норм и договоренностей, 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поддержка всех участников образовательных отношений в инициативах и начинаниях, </a:t>
            </a:r>
            <a:endParaRPr lang="ru-RU" dirty="0" smtClean="0">
              <a:effectLst/>
            </a:endParaRPr>
          </a:p>
          <a:p>
            <a:pPr marL="171450" indent="-171450"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результативность.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C6789-7ADD-4180-BB5F-A3138065D78B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555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Семейный</a:t>
            </a:r>
            <a:r>
              <a:rPr lang="ru-RU" baseline="0" dirty="0" smtClean="0"/>
              <a:t> клуб любителей книги «Зеркало» </a:t>
            </a:r>
            <a:r>
              <a:rPr lang="ru-RU" baseline="0" dirty="0" smtClean="0"/>
              <a:t>  Существует 4 год  на уровне общего образования , </a:t>
            </a:r>
            <a:r>
              <a:rPr lang="ru-RU" baseline="0" dirty="0" smtClean="0"/>
              <a:t>идея родилась, когда дети были в 6 классе.  Через чтение книги и совместное обсуждение происходит решение проблем, которые встречаются  при взаимоотношении взрослых и подростков  Почему так? Подростки не терпят нотации. Почему книги? Берем произведения современные, актуальные.  Часто  встречи проходят совместно с психологом и проведением тренингов. Такая деятельность повышает и активность родителей. Они с  удовольствием принимают участие в различных  мероприятиях, конкурсах совместно с детьми.   Клуб – победитель  </a:t>
            </a:r>
            <a:r>
              <a:rPr lang="ru-RU" baseline="0" dirty="0" smtClean="0"/>
              <a:t>районного  </a:t>
            </a:r>
            <a:r>
              <a:rPr lang="ru-RU" baseline="0" dirty="0" smtClean="0"/>
              <a:t>конкурса  лучших  семейных объединений.  За время работы клуба было проведено </a:t>
            </a:r>
            <a:r>
              <a:rPr lang="ru-RU" baseline="0" dirty="0" smtClean="0"/>
              <a:t>11  </a:t>
            </a:r>
            <a:r>
              <a:rPr lang="ru-RU" baseline="0" dirty="0" smtClean="0"/>
              <a:t>заседаний.  Собрана копилка  самых интересных книг, рекомендованных для чтения.  Родители получают  хороший опыт общения и  новые знания в вопросах воспитания  и обучения детей. Дети видят в родителях и педагогах своих союзников и помощников ( что актуально для подросткового возраста) Для школы – это </a:t>
            </a:r>
            <a:r>
              <a:rPr lang="ru-RU" baseline="0" dirty="0" smtClean="0"/>
              <a:t>новая, эффективная и очень  </a:t>
            </a:r>
            <a:r>
              <a:rPr lang="ru-RU" baseline="0" dirty="0" smtClean="0"/>
              <a:t>форма взаимодействия с родителями. 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C6789-7ADD-4180-BB5F-A3138065D78B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C6789-7ADD-4180-BB5F-A3138065D78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4324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Элии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Барсело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“Хранилище ужасных слов” о непростых взаимоотношениях подростков  и родителей,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заседание клуба проходило  с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приглашением педагога-психолога ,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а в конце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мероприятия  проводился тренинг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для детей и родителей.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C6789-7ADD-4180-BB5F-A3138065D78B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957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7A7B-A277-4DDD-B6AD-FE00FD07EFD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6D136-FEBD-4A55-BDFB-F4B69DF06383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204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7A7B-A277-4DDD-B6AD-FE00FD07EFD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6D136-FEBD-4A55-BDFB-F4B69DF06383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596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7A7B-A277-4DDD-B6AD-FE00FD07EFD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6D136-FEBD-4A55-BDFB-F4B69DF06383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36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7A7B-A277-4DDD-B6AD-FE00FD07EFD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6D136-FEBD-4A55-BDFB-F4B69DF06383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577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7A7B-A277-4DDD-B6AD-FE00FD07EFD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6D136-FEBD-4A55-BDFB-F4B69DF06383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790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7A7B-A277-4DDD-B6AD-FE00FD07EFD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6D136-FEBD-4A55-BDFB-F4B69DF06383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655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7A7B-A277-4DDD-B6AD-FE00FD07EFD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6D136-FEBD-4A55-BDFB-F4B69DF06383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817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7A7B-A277-4DDD-B6AD-FE00FD07EFD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6D136-FEBD-4A55-BDFB-F4B69DF06383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142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7A7B-A277-4DDD-B6AD-FE00FD07EFD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6D136-FEBD-4A55-BDFB-F4B69DF06383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381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7A7B-A277-4DDD-B6AD-FE00FD07EFD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6D136-FEBD-4A55-BDFB-F4B69DF06383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514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7A7B-A277-4DDD-B6AD-FE00FD07EFD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6D136-FEBD-4A55-BDFB-F4B69DF06383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27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87A7B-A277-4DDD-B6AD-FE00FD07EFD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6D136-FEBD-4A55-BDFB-F4B69DF06383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252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5559" y="4067503"/>
            <a:ext cx="4214648" cy="2207172"/>
          </a:xfrm>
        </p:spPr>
        <p:txBody>
          <a:bodyPr>
            <a:normAutofit/>
          </a:bodyPr>
          <a:lstStyle/>
          <a:p>
            <a:r>
              <a:rPr lang="ru-RU" sz="2400" b="1" i="1" dirty="0" smtClean="0"/>
              <a:t>Елена Андреевна Пермякова </a:t>
            </a:r>
            <a:br>
              <a:rPr lang="ru-RU" sz="2400" b="1" i="1" dirty="0" smtClean="0"/>
            </a:br>
            <a:r>
              <a:rPr lang="ru-RU" sz="2400" b="1" i="1" dirty="0" smtClean="0"/>
              <a:t>Начальник СП Гимназия МБОУ «ВОК»</a:t>
            </a:r>
            <a:endParaRPr lang="ru-RU" sz="2400" b="1" i="1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62000" y="1227082"/>
            <a:ext cx="10888718" cy="2811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Организация эффективного взаимодействия школы и семьи как одного  из важных условий повышения качества образования. 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81503" y="0"/>
            <a:ext cx="8970580" cy="12270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dirty="0"/>
              <a:t>Краевой форум </a:t>
            </a:r>
            <a:r>
              <a:rPr lang="ru-RU" sz="2800" b="1" i="1" dirty="0"/>
              <a:t>«Учителями славится село</a:t>
            </a:r>
            <a:r>
              <a:rPr lang="ru-RU" sz="2800" b="1" i="1" dirty="0"/>
              <a:t>!»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1533225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s://www.delaempokupki.ru/data/cache/2017mar/15/21/599837_730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278" y="319634"/>
            <a:ext cx="4102825" cy="653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d2j6dbq0eux0bg.cloudfront.net/images/15551150/20396108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463" y="0"/>
            <a:ext cx="4262912" cy="6605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33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altLang="ru-RU" b="1" i="1">
                <a:solidFill>
                  <a:schemeClr val="accent1">
                    <a:lumMod val="75000"/>
                  </a:schemeClr>
                </a:solidFill>
              </a:rPr>
              <a:t>Топ лучших книг для </a:t>
            </a:r>
            <a:r>
              <a:rPr lang="x-none" altLang="ru-RU" b="1" i="1">
                <a:solidFill>
                  <a:schemeClr val="accent1">
                    <a:lumMod val="75000"/>
                  </a:schemeClr>
                </a:solidFill>
              </a:rPr>
              <a:t>детей </a:t>
            </a:r>
            <a:r>
              <a:rPr lang="ru-RU" altLang="ru-RU" b="1" i="1" dirty="0" smtClean="0">
                <a:solidFill>
                  <a:schemeClr val="accent1">
                    <a:lumMod val="75000"/>
                  </a:schemeClr>
                </a:solidFill>
              </a:rPr>
              <a:t>8-9</a:t>
            </a:r>
            <a:r>
              <a:rPr lang="x-none" altLang="ru-RU" b="1" i="1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x-none" altLang="ru-RU" b="1" i="1">
                <a:solidFill>
                  <a:schemeClr val="accent1">
                    <a:lumMod val="75000"/>
                  </a:schemeClr>
                </a:solidFill>
              </a:rPr>
              <a:t>классов </a:t>
            </a:r>
            <a:endParaRPr lang="ru-RU" dirty="0"/>
          </a:p>
        </p:txBody>
      </p:sp>
      <p:sp>
        <p:nvSpPr>
          <p:cNvPr id="3" name="AutoShape 2" descr="https://mybagazh.ru/wp-content/uploads/kniga-saharnyj-rebenok-olga-gromov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mybagazh.ru/wp-content/uploads/kniga-saharnyj-rebenok-olga-gromova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mybagazh.ru/wp-content/uploads/kniga-saharnyj-rebenok-olga-gromova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302954"/>
            <a:ext cx="5633232" cy="440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9" descr="https://cdn1.ozone.ru/multimedia/1028859899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1" descr="https://cdn1.ozone.ru/multimedia/1028859899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664" y="1302954"/>
            <a:ext cx="3650468" cy="5511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88915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img.labirint.ru/rcimg/f72546cf133b50d33600432e89115c82/1920x1080/comments_pic/1905/origin_0_d6a4ddbef36d3b361453dc6063324417.jpg?15491902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730" y="139371"/>
            <a:ext cx="8768986" cy="657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30045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otvet.imgsmail.ru/download/afe7f1167a5899cd71220eb4889330e4_i-328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859" y="228598"/>
            <a:ext cx="8355725" cy="6266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4792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1034" y="693683"/>
            <a:ext cx="10158249" cy="1236331"/>
          </a:xfrm>
          <a:ln>
            <a:solidFill>
              <a:schemeClr val="accent2"/>
            </a:solidFill>
          </a:ln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Общешкольный актив родителей </a:t>
            </a:r>
            <a:b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1 представитель из числа родителей  от каждого класса гимназии  </a:t>
            </a:r>
            <a:b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12 чел. 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51490" y="1567409"/>
            <a:ext cx="3804745" cy="30361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57352" y="78701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98179" y="4169978"/>
            <a:ext cx="10158249" cy="1236331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171903" y="2467303"/>
            <a:ext cx="10158249" cy="1236331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6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Классный родительский комитет </a:t>
            </a:r>
            <a:b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80593" y="4464977"/>
            <a:ext cx="7520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4F81BD">
                    <a:lumMod val="75000"/>
                  </a:srgbClr>
                </a:solidFill>
              </a:rPr>
              <a:t> </a:t>
            </a:r>
            <a:r>
              <a:rPr lang="ru-RU" sz="3600" b="1" i="1" dirty="0" smtClean="0">
                <a:solidFill>
                  <a:srgbClr val="4F81BD">
                    <a:lumMod val="75000"/>
                  </a:srgbClr>
                </a:solidFill>
              </a:rPr>
              <a:t>            </a:t>
            </a:r>
            <a:r>
              <a:rPr lang="ru-RU" sz="30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классные </a:t>
            </a:r>
            <a:r>
              <a:rPr lang="ru-RU" sz="3000" b="1" i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собрания родителей. </a:t>
            </a:r>
            <a:endParaRPr lang="ru-RU" sz="3000" b="1" i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5843752" y="1930014"/>
            <a:ext cx="0" cy="5372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006662" y="3703634"/>
            <a:ext cx="0" cy="4663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43434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130" y="353466"/>
            <a:ext cx="11056884" cy="1585693"/>
          </a:xfrm>
        </p:spPr>
        <p:txBody>
          <a:bodyPr>
            <a:normAutofit/>
          </a:bodyPr>
          <a:lstStyle/>
          <a:p>
            <a:pPr algn="just"/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1. </a:t>
            </a:r>
            <a:r>
              <a:rPr lang="ru-RU" sz="3300" b="1" i="1" dirty="0">
                <a:solidFill>
                  <a:schemeClr val="accent1">
                    <a:lumMod val="75000"/>
                  </a:schemeClr>
                </a:solidFill>
              </a:rPr>
              <a:t>Помощь в проведении родительских собраний. </a:t>
            </a:r>
            <a:r>
              <a:rPr lang="ru-RU" sz="33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3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33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https://sun9-1.userapi.com/impg/Mmgv8I6jKtpmQ8Uv_aEVlnkiOhIg-a1fi4YO0w/4Kgh-1KCqVA.jpg?size=810x1080&amp;quality=96&amp;sign=bb32273bc42380ec08d824fd5d7a6930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836" y="1418897"/>
            <a:ext cx="3636004" cy="4848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78.userapi.com/impg/-WgOKnB2II2Ql_Wy-3CgZ6Vw55lFpgPqXV38-A/XVxLlaNThso.jpg?size=1280x960&amp;quality=96&amp;sign=7413a019519d831dee4241136216a299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399" y="1806410"/>
            <a:ext cx="5095838" cy="382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282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1135710" cy="111272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2. Проведение общешкольных образовательных и досуговых  мероприятий </a:t>
            </a:r>
            <a:endParaRPr lang="ru-RU" dirty="0"/>
          </a:p>
        </p:txBody>
      </p:sp>
      <p:pic>
        <p:nvPicPr>
          <p:cNvPr id="2050" name="Picture 2" descr="https://sun9-45.userapi.com/impg/c854128/v854128624/1add58/IwcPIo7cnzs.jpg?size=1280x960&amp;quality=96&amp;sign=798ff128d38e3a040b1d3ff3e1ca6a4a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20" y="1601459"/>
            <a:ext cx="4675424" cy="3506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26.userapi.com/impg/qGs_RcRFYQIxUl81i1EXFj84pA30brZ_w4OvlA/f0ZKFV7nuJ0.jpg?size=1280x960&amp;quality=96&amp;sign=503abef1c28f1f9e699e682d30eea75f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793" y="2347004"/>
            <a:ext cx="4570323" cy="3427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9-83.userapi.com/impg/c857236/v857236624/8fc34/FYzdT9ck95w.jpg?size=1280x960&amp;quality=96&amp;sign=a8fb7fecdfd4912773d8e6f0ad11f94e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116" y="3427743"/>
            <a:ext cx="3129338" cy="2347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6443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>
                <a:solidFill>
                  <a:schemeClr val="accent1">
                    <a:lumMod val="75000"/>
                  </a:schemeClr>
                </a:solidFill>
              </a:rPr>
              <a:t>3. Реализация совместных проектов  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074" name="Picture 2" descr="https://sun9-9.userapi.com/impg/uPsgEhh458qxWLsGsnM1YhOZMVJVqJZilMis_Q/W9q-MmirMEY.jpg?size=1008x760&amp;quality=96&amp;sign=d469667ba0642f19783fcd0313234a1c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2" y="1226899"/>
            <a:ext cx="6109464" cy="460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25.userapi.com/impg/43c3rtCfL0t31FGLSnQLL9UDUqCq8pf2PX8Q6g/xEnFBrGDI4s.jpg?size=1280x922&amp;quality=96&amp;sign=34201d2d6a1a346bbbded6d2639eca0d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356" y="1970690"/>
            <a:ext cx="5997053" cy="4319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8938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076" y="274637"/>
            <a:ext cx="11251324" cy="119155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Трудовой волонтерский  отряд подростков «Армада добра»</a:t>
            </a:r>
            <a:endParaRPr lang="ru-RU" dirty="0"/>
          </a:p>
        </p:txBody>
      </p:sp>
      <p:pic>
        <p:nvPicPr>
          <p:cNvPr id="4098" name="Picture 2" descr="https://sun9-69.userapi.com/impg/68gIiORhn_yV8FWwVDcBaFDVjcQixxvz9xqoqg/T0ZZNKriQVs.jpg?size=1280x1280&amp;quality=95&amp;sign=991aee50e8fa60afba55fd5f74256b44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4501" y="1794752"/>
            <a:ext cx="4464159" cy="446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5.userapi.com/impg/AzVW4H1eVdBuPgytN9j-liUyKH0vKvCyC5Qaag/-w4ydL_QxCM.jpg?size=1280x960&amp;quality=96&amp;sign=65912b260e750d2a2429dd1d4d3bcb8c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0" y="1491566"/>
            <a:ext cx="6088665" cy="456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072803" y="5490921"/>
            <a:ext cx="34675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https://vk.com/armada_dobra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207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1695"/>
            <a:ext cx="6079958" cy="1001339"/>
          </a:xfrm>
        </p:spPr>
        <p:txBody>
          <a:bodyPr>
            <a:noAutofit/>
          </a:bodyPr>
          <a:lstStyle/>
          <a:p>
            <a:pPr fontAlgn="base"/>
            <a:r>
              <a:rPr lang="ru-RU" sz="3600" b="1" dirty="0" smtClean="0"/>
              <a:t> </a:t>
            </a:r>
            <a:br>
              <a:rPr lang="ru-RU" sz="3600" b="1" dirty="0" smtClean="0"/>
            </a:b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</a:rPr>
              <a:t>Семейный  клуб  любителей книги  «Зеркало» 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5750" y="1514217"/>
            <a:ext cx="580724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+mj-lt"/>
                <a:ea typeface="+mj-ea"/>
                <a:cs typeface="+mj-cs"/>
              </a:rPr>
              <a:t>Идея клуба:</a:t>
            </a:r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совместное чтение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обсуждение   внепрограммных произведений, актуальных для </a:t>
            </a:r>
            <a:r>
              <a:rPr lang="ru-RU" sz="2400" b="1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подростков,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направленных на </a:t>
            </a:r>
            <a:r>
              <a:rPr lang="ru-RU" sz="2400" b="1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 проблем взаимоотношений детей и взрослых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208295" y="2944135"/>
            <a:ext cx="5983705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+mj-lt"/>
                <a:ea typeface="+mj-ea"/>
                <a:cs typeface="+mj-cs"/>
              </a:rPr>
              <a:t>Отзыв</a:t>
            </a:r>
            <a:r>
              <a:rPr lang="x-none" altLang="ru-RU" sz="3200" b="1">
                <a:latin typeface="+mj-lt"/>
                <a:ea typeface="+mj-ea"/>
                <a:cs typeface="+mj-cs"/>
              </a:rPr>
              <a:t>ы</a:t>
            </a:r>
            <a:r>
              <a:rPr lang="ru-RU" sz="3200" b="1" dirty="0">
                <a:latin typeface="+mj-lt"/>
                <a:ea typeface="+mj-ea"/>
                <a:cs typeface="+mj-cs"/>
              </a:rPr>
              <a:t> </a:t>
            </a:r>
            <a:r>
              <a:rPr lang="ru-RU" sz="3200" b="1" dirty="0" smtClean="0">
                <a:latin typeface="+mj-lt"/>
                <a:ea typeface="+mj-ea"/>
                <a:cs typeface="+mj-cs"/>
              </a:rPr>
              <a:t>родителей</a:t>
            </a:r>
            <a:r>
              <a:rPr lang="ru-RU" sz="3200" b="1" dirty="0">
                <a:latin typeface="+mj-lt"/>
                <a:ea typeface="+mj-ea"/>
                <a:cs typeface="+mj-cs"/>
              </a:rPr>
              <a:t> </a:t>
            </a:r>
            <a:r>
              <a:rPr lang="ru-RU" sz="3200" b="1" dirty="0" smtClean="0">
                <a:latin typeface="+mj-lt"/>
                <a:ea typeface="+mj-ea"/>
                <a:cs typeface="+mj-cs"/>
              </a:rPr>
              <a:t>и детей…</a:t>
            </a:r>
            <a:endParaRPr lang="ru-RU" altLang="ru-RU" sz="3200" b="1" dirty="0" smtClean="0">
              <a:latin typeface="+mj-lt"/>
              <a:ea typeface="+mj-ea"/>
              <a:cs typeface="+mj-cs"/>
            </a:endParaRPr>
          </a:p>
          <a:p>
            <a:r>
              <a:rPr lang="x-none" altLang="ru-RU" sz="2800" b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очень полезно</a:t>
            </a:r>
            <a:r>
              <a:rPr lang="x-none" altLang="ru-RU" sz="2800" b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объедин</a:t>
            </a:r>
            <a:r>
              <a:rPr lang="x-none" altLang="ru-RU" sz="2800" b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яют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поколения. Родители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слышат своих детей,  </a:t>
            </a:r>
            <a:r>
              <a:rPr lang="x-none" altLang="ru-RU" sz="2800" b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онимают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их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мысли…Меняются взгляды на жизнь….»</a:t>
            </a:r>
            <a:endParaRPr lang="x-none" altLang="ru-RU" sz="2800" b="1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50" y="4007207"/>
            <a:ext cx="5405084" cy="2466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director\Desktop\IMG_20201219_1415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495" y="0"/>
            <a:ext cx="4117260" cy="308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321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altLang="ru-RU" sz="4000" b="1" i="1">
                <a:solidFill>
                  <a:schemeClr val="accent1">
                    <a:lumMod val="75000"/>
                  </a:schemeClr>
                </a:solidFill>
              </a:rPr>
              <a:t>Топ лучших книг для детей 6 -7 классов 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4" descr="http://www.kkdb.ru/marafon/gallery/15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131" y="1483194"/>
            <a:ext cx="3813008" cy="4961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avatars.mds.yandex.net/get-pdb/1726346/580b77ee-cefe-4355-9d10-10b26b24104e/s1200?webp=fal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208" y="1334759"/>
            <a:ext cx="3312368" cy="501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554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4fasol.com/img/books/2252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00" y="361282"/>
            <a:ext cx="39338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knigopoisk.org/media/books/56/569e76240c1c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506" y="281146"/>
            <a:ext cx="3780234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45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20312</TotalTime>
  <Words>1026</Words>
  <Application>Microsoft Office PowerPoint</Application>
  <PresentationFormat>Произвольный</PresentationFormat>
  <Paragraphs>51</Paragraphs>
  <Slides>13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Елена Андреевна Пермякова  Начальник СП Гимназия МБОУ «ВОК»</vt:lpstr>
      <vt:lpstr>Общешкольный актив родителей  1 представитель из числа родителей  от каждого класса гимназии   12 чел. </vt:lpstr>
      <vt:lpstr>1. Помощь в проведении родительских собраний.  </vt:lpstr>
      <vt:lpstr>2. Проведение общешкольных образовательных и досуговых  мероприятий </vt:lpstr>
      <vt:lpstr>3. Реализация совместных проектов  </vt:lpstr>
      <vt:lpstr>Трудовой волонтерский  отряд подростков «Армада добра»</vt:lpstr>
      <vt:lpstr>  Семейный  клуб  любителей книги  «Зеркало» </vt:lpstr>
      <vt:lpstr>Топ лучших книг для детей 6 -7 классов </vt:lpstr>
      <vt:lpstr>Презентация PowerPoint</vt:lpstr>
      <vt:lpstr>Презентация PowerPoint</vt:lpstr>
      <vt:lpstr>Топ лучших книг для детей 8-9 классов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Ольга Валентиновна Артемова</cp:lastModifiedBy>
  <cp:revision>2315</cp:revision>
  <dcterms:created xsi:type="dcterms:W3CDTF">2014-08-26T07:10:33Z</dcterms:created>
  <dcterms:modified xsi:type="dcterms:W3CDTF">2021-12-08T10:39:03Z</dcterms:modified>
</cp:coreProperties>
</file>