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7" r:id="rId2"/>
    <p:sldId id="261" r:id="rId3"/>
    <p:sldId id="262" r:id="rId4"/>
    <p:sldId id="259" r:id="rId5"/>
    <p:sldId id="268" r:id="rId6"/>
    <p:sldId id="269" r:id="rId7"/>
    <p:sldId id="260" r:id="rId8"/>
    <p:sldId id="263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-1200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94B2299-07B9-4492-A9C5-BBFD906097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067DCA9-85CF-4381-8E01-9269EAF194E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ш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53650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708920"/>
            <a:ext cx="8856984" cy="158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Активная оценка как фактор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повышения качества образования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4509120"/>
            <a:ext cx="4680520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endParaRPr lang="ru-RU" sz="2600" dirty="0" smtClean="0">
              <a:solidFill>
                <a:srgbClr val="696464"/>
              </a:solidFill>
            </a:endParaRPr>
          </a:p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endParaRPr lang="ru-RU" sz="2000" i="1" dirty="0" smtClean="0">
              <a:solidFill>
                <a:srgbClr val="696464"/>
              </a:solidFill>
            </a:endParaRPr>
          </a:p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2000" i="1" dirty="0" smtClean="0">
                <a:solidFill>
                  <a:srgbClr val="696464"/>
                </a:solidFill>
              </a:rPr>
              <a:t>Сидорова </a:t>
            </a:r>
            <a:r>
              <a:rPr lang="ru-RU" sz="2000" i="1" dirty="0">
                <a:solidFill>
                  <a:srgbClr val="696464"/>
                </a:solidFill>
              </a:rPr>
              <a:t>Марина </a:t>
            </a:r>
            <a:r>
              <a:rPr lang="ru-RU" sz="2000" i="1" dirty="0" smtClean="0">
                <a:solidFill>
                  <a:srgbClr val="696464"/>
                </a:solidFill>
              </a:rPr>
              <a:t>Анатольевна,</a:t>
            </a:r>
          </a:p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2000" i="1" dirty="0" smtClean="0">
                <a:solidFill>
                  <a:srgbClr val="696464"/>
                </a:solidFill>
              </a:rPr>
              <a:t>учитель </a:t>
            </a:r>
            <a:r>
              <a:rPr lang="ru-RU" sz="2000" i="1" dirty="0">
                <a:solidFill>
                  <a:srgbClr val="696464"/>
                </a:solidFill>
              </a:rPr>
              <a:t>русского языка и литературы </a:t>
            </a:r>
            <a:endParaRPr lang="ru-RU" sz="2000" i="1" dirty="0" smtClean="0">
              <a:solidFill>
                <a:srgbClr val="696464"/>
              </a:solidFill>
            </a:endParaRPr>
          </a:p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2000" i="1" dirty="0" smtClean="0">
                <a:solidFill>
                  <a:srgbClr val="696464"/>
                </a:solidFill>
              </a:rPr>
              <a:t>МАОУ </a:t>
            </a:r>
            <a:r>
              <a:rPr lang="ru-RU" sz="2000" i="1" dirty="0">
                <a:solidFill>
                  <a:srgbClr val="696464"/>
                </a:solidFill>
              </a:rPr>
              <a:t>«</a:t>
            </a:r>
            <a:r>
              <a:rPr lang="ru-RU" sz="2000" i="1" dirty="0" err="1" smtClean="0">
                <a:solidFill>
                  <a:srgbClr val="696464"/>
                </a:solidFill>
              </a:rPr>
              <a:t>Мулянская</a:t>
            </a:r>
            <a:r>
              <a:rPr lang="ru-RU" sz="2000" i="1" dirty="0" smtClean="0">
                <a:solidFill>
                  <a:srgbClr val="696464"/>
                </a:solidFill>
              </a:rPr>
              <a:t> </a:t>
            </a:r>
            <a:r>
              <a:rPr lang="ru-RU" sz="2000" i="1" dirty="0" smtClean="0">
                <a:solidFill>
                  <a:srgbClr val="696464"/>
                </a:solidFill>
              </a:rPr>
              <a:t>средняя школа</a:t>
            </a:r>
            <a:r>
              <a:rPr lang="ru-RU" sz="2000" i="1" dirty="0" smtClean="0">
                <a:solidFill>
                  <a:srgbClr val="696464"/>
                </a:solidFill>
              </a:rPr>
              <a:t>» </a:t>
            </a:r>
            <a:endParaRPr lang="ru-RU" sz="2000" i="1" dirty="0" smtClean="0">
              <a:solidFill>
                <a:srgbClr val="696464"/>
              </a:solidFill>
            </a:endParaRPr>
          </a:p>
          <a:p>
            <a:pPr lvl="0" algn="r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2000" i="1" dirty="0" smtClean="0">
                <a:solidFill>
                  <a:srgbClr val="696464"/>
                </a:solidFill>
              </a:rPr>
              <a:t>Пермского муниципального района </a:t>
            </a:r>
            <a:endParaRPr lang="ru-RU" sz="2000" i="1" dirty="0">
              <a:solidFill>
                <a:srgbClr val="696464"/>
              </a:solidFill>
            </a:endParaRPr>
          </a:p>
          <a:p>
            <a:r>
              <a:rPr lang="ru-RU" dirty="0" err="1" smtClean="0"/>
              <a:t>рина</a:t>
            </a:r>
            <a:r>
              <a:rPr lang="ru-RU" dirty="0" smtClean="0"/>
              <a:t> </a:t>
            </a:r>
            <a:r>
              <a:rPr lang="ru-RU" dirty="0"/>
              <a:t>Анатольевна, учитель русского языка и литературы МАОУ «</a:t>
            </a:r>
            <a:r>
              <a:rPr lang="ru-RU" dirty="0" err="1"/>
              <a:t>Мулянская</a:t>
            </a:r>
            <a:r>
              <a:rPr lang="ru-RU" dirty="0"/>
              <a:t> средняя школа». </a:t>
            </a:r>
          </a:p>
        </p:txBody>
      </p:sp>
    </p:spTree>
    <p:extLst>
      <p:ext uri="{BB962C8B-B14F-4D97-AF65-F5344CB8AC3E}">
        <p14:creationId xmlns:p14="http://schemas.microsoft.com/office/powerpoint/2010/main" val="244394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А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2925" y="-819472"/>
            <a:ext cx="12263438" cy="78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72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АО способству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0"/>
            <a:ext cx="101531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4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элементы А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968" y="0"/>
            <a:ext cx="95023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1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Пример активной оценки  сочинения –рассуждения  сильного ученика: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Анастасия, сочинение ты написала хорошо: 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дала определение понятию,  прокомментировала его; дала ответ  на поставленный в теме вопрос, связанный с понятием и содержанием текста;</a:t>
            </a:r>
          </a:p>
          <a:p>
            <a:pPr marL="514350" indent="-514350" algn="just">
              <a:buAutoNum type="arabicPeriod"/>
            </a:pPr>
            <a:r>
              <a:rPr lang="ru-RU" dirty="0"/>
              <a:t>п</a:t>
            </a:r>
            <a:r>
              <a:rPr lang="ru-RU" dirty="0" smtClean="0"/>
              <a:t>ривела  убедительные примеры-аргументы из прочитанного текста;</a:t>
            </a:r>
          </a:p>
          <a:p>
            <a:pPr marL="514350" indent="-514350" algn="just">
              <a:buAutoNum type="arabicPeriod"/>
            </a:pPr>
            <a:r>
              <a:rPr lang="ru-RU" dirty="0"/>
              <a:t> </a:t>
            </a:r>
            <a:r>
              <a:rPr lang="ru-RU" dirty="0" smtClean="0"/>
              <a:t>твоя работа характеризуется смысловой цельностью, последовательностью изложения;</a:t>
            </a:r>
          </a:p>
          <a:p>
            <a:pPr marL="514350" indent="-514350" algn="just">
              <a:buAutoNum type="arabicPeriod"/>
            </a:pPr>
            <a:r>
              <a:rPr lang="ru-RU" dirty="0"/>
              <a:t>о</a:t>
            </a:r>
            <a:r>
              <a:rPr lang="ru-RU" dirty="0" smtClean="0"/>
              <a:t>шибок в построении текста не допустила.</a:t>
            </a:r>
          </a:p>
          <a:p>
            <a:pPr marL="0" indent="0" algn="just">
              <a:buNone/>
            </a:pPr>
            <a:r>
              <a:rPr lang="ru-RU" dirty="0" smtClean="0"/>
              <a:t>У меня к тебе будет просьба:  подбери, пожалуйста, к данному понятию 2 примера-аргумента из художественных текстов и выступи перед одноклассниками на занятии.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3697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Пример активной оценки  сочинения-рассуждения  слабого ученика: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484784"/>
            <a:ext cx="8348464" cy="496855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Илья, на </a:t>
            </a:r>
            <a:r>
              <a:rPr lang="ru-RU" dirty="0" smtClean="0"/>
              <a:t>этот </a:t>
            </a:r>
            <a:r>
              <a:rPr lang="ru-RU" dirty="0" smtClean="0"/>
              <a:t>раз ты значительно лучше выполнил задание:</a:t>
            </a:r>
          </a:p>
          <a:p>
            <a:pPr marL="0" indent="0" algn="just">
              <a:buNone/>
            </a:pPr>
            <a:r>
              <a:rPr lang="ru-RU" dirty="0" smtClean="0"/>
              <a:t>1. Ты  правильно </a:t>
            </a:r>
            <a:r>
              <a:rPr lang="ru-RU" dirty="0" smtClean="0"/>
              <a:t> дал определение понятию, думаю, </a:t>
            </a:r>
            <a:r>
              <a:rPr lang="ru-RU" dirty="0" smtClean="0"/>
              <a:t>в следующий раз  ты сможешь    его прокомментировать и конкретно ответить на поставленный вопрос;</a:t>
            </a:r>
          </a:p>
          <a:p>
            <a:pPr marL="0" indent="0" algn="just">
              <a:buNone/>
            </a:pPr>
            <a:r>
              <a:rPr lang="ru-RU" dirty="0" smtClean="0"/>
              <a:t>2. Ты в качестве примера  привел очень хороший аргумент из прочитанного текста, но одного аргумента недостаточно,  </a:t>
            </a:r>
            <a:r>
              <a:rPr lang="ru-RU" dirty="0" smtClean="0"/>
              <a:t> постарайся в следующий раз  найти не </a:t>
            </a:r>
            <a:r>
              <a:rPr lang="ru-RU" dirty="0" smtClean="0"/>
              <a:t>менее двух аргументов;</a:t>
            </a:r>
          </a:p>
          <a:p>
            <a:pPr marL="0" indent="0" algn="just">
              <a:buNone/>
            </a:pPr>
            <a:r>
              <a:rPr lang="ru-RU" dirty="0" smtClean="0"/>
              <a:t>Илья, у тебя уже богатый жизненный опыт, нам надо с тобой  научиться приводить аргументы из своей жизни.</a:t>
            </a:r>
          </a:p>
          <a:p>
            <a:pPr marL="0" indent="0" algn="just">
              <a:buNone/>
            </a:pPr>
            <a:r>
              <a:rPr lang="ru-RU" dirty="0" smtClean="0"/>
              <a:t>У меня к тебе </a:t>
            </a:r>
            <a:r>
              <a:rPr lang="ru-RU" dirty="0" smtClean="0"/>
              <a:t>просьба: читай </a:t>
            </a:r>
            <a:r>
              <a:rPr lang="ru-RU" dirty="0" smtClean="0"/>
              <a:t>тексты более внимательно и тогда будет значительно </a:t>
            </a:r>
            <a:r>
              <a:rPr lang="ru-RU" dirty="0" smtClean="0"/>
              <a:t>проще в подборе аргументов.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2859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лючевые вопрос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25" y="1"/>
            <a:ext cx="12263438" cy="693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05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Для чего нужна АО в школе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205780"/>
            <a:ext cx="9347200" cy="707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93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914400" y="-819472"/>
            <a:ext cx="7772400" cy="8194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5400" dirty="0" smtClean="0">
              <a:cs typeface="Aparajita" pitchFamily="34" charset="0"/>
            </a:endParaRPr>
          </a:p>
          <a:p>
            <a:pPr marL="0" indent="0">
              <a:buNone/>
            </a:pPr>
            <a:r>
              <a:rPr lang="ru-RU" sz="5400" dirty="0" smtClean="0">
                <a:solidFill>
                  <a:srgbClr val="FFC000"/>
                </a:solidFill>
                <a:cs typeface="Aparajita" pitchFamily="34" charset="0"/>
              </a:rPr>
              <a:t>Спасибо за внимание!</a:t>
            </a:r>
            <a:endParaRPr lang="ru-RU" sz="5400" dirty="0">
              <a:solidFill>
                <a:srgbClr val="FFC000"/>
              </a:solidFill>
              <a:cs typeface="Aparaji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4447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174</TotalTime>
  <Words>243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активной оценки  сочинения –рассуждения  сильного ученика:</vt:lpstr>
      <vt:lpstr>Пример активной оценки  сочинения-рассуждения  слабого ученика: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2021-12-08T11:01:31Z</dcterms:created>
  <dcterms:modified xsi:type="dcterms:W3CDTF">2021-12-08T18:54:35Z</dcterms:modified>
</cp:coreProperties>
</file>