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2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3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4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5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6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7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18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19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0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1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2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3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708" r:id="rId5"/>
    <p:sldMasterId id="2147483724" r:id="rId6"/>
    <p:sldMasterId id="2147483740" r:id="rId7"/>
    <p:sldMasterId id="2147483756" r:id="rId8"/>
    <p:sldMasterId id="2147483804" r:id="rId9"/>
    <p:sldMasterId id="2147483836" r:id="rId10"/>
    <p:sldMasterId id="2147483868" r:id="rId11"/>
    <p:sldMasterId id="2147483884" r:id="rId12"/>
    <p:sldMasterId id="2147483900" r:id="rId13"/>
    <p:sldMasterId id="2147483929" r:id="rId14"/>
    <p:sldMasterId id="2147483945" r:id="rId15"/>
    <p:sldMasterId id="2147483961" r:id="rId16"/>
    <p:sldMasterId id="2147483977" r:id="rId17"/>
    <p:sldMasterId id="2147483993" r:id="rId18"/>
    <p:sldMasterId id="2147484009" r:id="rId19"/>
    <p:sldMasterId id="2147484025" r:id="rId20"/>
    <p:sldMasterId id="2147484057" r:id="rId21"/>
    <p:sldMasterId id="2147484073" r:id="rId22"/>
    <p:sldMasterId id="2147484089" r:id="rId23"/>
    <p:sldMasterId id="2147484105" r:id="rId24"/>
  </p:sldMasterIdLst>
  <p:notesMasterIdLst>
    <p:notesMasterId r:id="rId69"/>
  </p:notesMasterIdLst>
  <p:sldIdLst>
    <p:sldId id="256" r:id="rId25"/>
    <p:sldId id="257" r:id="rId26"/>
    <p:sldId id="264" r:id="rId27"/>
    <p:sldId id="307" r:id="rId28"/>
    <p:sldId id="303" r:id="rId29"/>
    <p:sldId id="302" r:id="rId30"/>
    <p:sldId id="304" r:id="rId31"/>
    <p:sldId id="306" r:id="rId32"/>
    <p:sldId id="265" r:id="rId33"/>
    <p:sldId id="266" r:id="rId34"/>
    <p:sldId id="291" r:id="rId35"/>
    <p:sldId id="289" r:id="rId36"/>
    <p:sldId id="290" r:id="rId37"/>
    <p:sldId id="292" r:id="rId38"/>
    <p:sldId id="269" r:id="rId39"/>
    <p:sldId id="312" r:id="rId40"/>
    <p:sldId id="313" r:id="rId41"/>
    <p:sldId id="260" r:id="rId42"/>
    <p:sldId id="261" r:id="rId43"/>
    <p:sldId id="262" r:id="rId44"/>
    <p:sldId id="263" r:id="rId45"/>
    <p:sldId id="277" r:id="rId46"/>
    <p:sldId id="271" r:id="rId47"/>
    <p:sldId id="273" r:id="rId48"/>
    <p:sldId id="288" r:id="rId49"/>
    <p:sldId id="297" r:id="rId50"/>
    <p:sldId id="274" r:id="rId51"/>
    <p:sldId id="279" r:id="rId52"/>
    <p:sldId id="280" r:id="rId53"/>
    <p:sldId id="276" r:id="rId54"/>
    <p:sldId id="284" r:id="rId55"/>
    <p:sldId id="282" r:id="rId56"/>
    <p:sldId id="283" r:id="rId57"/>
    <p:sldId id="287" r:id="rId58"/>
    <p:sldId id="293" r:id="rId59"/>
    <p:sldId id="311" r:id="rId60"/>
    <p:sldId id="310" r:id="rId61"/>
    <p:sldId id="296" r:id="rId62"/>
    <p:sldId id="295" r:id="rId63"/>
    <p:sldId id="298" r:id="rId64"/>
    <p:sldId id="299" r:id="rId65"/>
    <p:sldId id="300" r:id="rId66"/>
    <p:sldId id="309" r:id="rId67"/>
    <p:sldId id="308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65D92-B492-498D-9785-3544821A947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BD80A-92F7-46F9-A113-F448B95EF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01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37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737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24CCFC-8144-4D48-BFFB-2BCC2DD68692}" type="slidenum">
              <a:rPr lang="ru-RU" altLang="ru-RU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ru-RU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04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291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551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485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180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515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294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919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60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559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166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415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608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300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340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391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417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267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97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768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542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144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547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280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95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41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744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993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189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93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46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485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024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685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735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724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214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916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193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104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5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21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402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727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458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345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727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654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413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761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676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49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285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037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153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431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694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867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528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656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382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423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3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633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699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753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178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05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227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078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293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703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774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15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6298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249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570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349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666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464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034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232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F2AA7B-1A67-47E0-9EE4-D999DF2F6F76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6926F9F-4370-4655-8507-E94141E40EC5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20172866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56960D1-5EDE-4ADA-AEA3-41744F68CFBF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A27988B-A207-4D92-9FDD-1C4AC6D6DF06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2117857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692415-A847-4181-97E9-EFFE149DB1F2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FAABCF4-C76A-4483-965F-9930A4A5B3E6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3788780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121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E5B1DDE-2122-4C58-BE60-80C93A4C1BA9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C68424C-329E-49BB-9779-E033C7400A54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112523094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0F8142-FDCD-40FC-BC03-1E034408BA50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8" name="Нижний колонтитул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Номер слайда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10CA5B-71E6-46C2-8959-5FCE7601D235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10723615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5DB380-E0D9-4856-945B-A6043DB076BF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1B15EC1-02BC-4641-9171-56B26739F53F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9277578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F885BF-FF65-44F9-BFEF-D98856B4B23E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0E73FB2-C438-40BE-B102-B08861257E58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98345982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62D8C2-990B-48E9-B950-7D88B7663563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82405B5-B2A1-447C-B33A-2CE169FF4F36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28587984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7A5EBC-2FB2-4E21-8D6D-AD796875E0F6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62A10F-35AE-41C2-85CA-EE91136277D2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13558565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E63F8EB-727F-46B7-B789-0BAB76A52D7F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7A52-8E0F-45F7-A297-2FFAA48124B8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12514637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68E932-FC64-4410-ADE2-D941D1ABC8A5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FE2DC6-CC6E-4FF0-9434-D6464CDD7233}" type="slidenum">
              <a:rPr lang="fr-BE" altLang="ru-RU"/>
              <a:pPr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22726460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566738" y="1752600"/>
            <a:ext cx="3924300" cy="42672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810AE8-0C88-4A69-B460-0093650F91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26329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56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5433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8234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323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656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612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1943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483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3547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416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872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329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7587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248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150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568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95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0839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9929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3642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58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6886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511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593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9049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4239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2044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208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70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4972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9899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02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015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661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8288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139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3107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6456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480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3332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4038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4913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5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690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230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414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852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1251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6296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4764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962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599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981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28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2526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594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3972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1973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8320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559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793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751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831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9315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5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1831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38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990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7537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4525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2928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1183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6496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24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2546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34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5405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2072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39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4525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380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1969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8935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001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1966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4277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2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252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7041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6973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1848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1011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1227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8792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9373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5025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5693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22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09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3552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9940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1064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9331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4414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4143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6678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2114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625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84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3890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6522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668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0638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719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5161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737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675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2049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9410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5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739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2326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2861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2777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912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153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7685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4447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2298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0168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41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2073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58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6743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116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523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2232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606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6717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83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4047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33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5462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7204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0541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3442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3547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6710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0600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9236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61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0037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93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8996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270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2245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8565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758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8228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0484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1971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1710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6601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0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4687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1892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368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8929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9402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9084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9206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9788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742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6006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7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3581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2666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4556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3619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1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7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94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50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4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9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1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65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02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16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74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05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17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46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13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36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75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36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27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14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63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6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24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26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034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203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139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616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483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01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535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9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910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59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102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539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7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835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31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807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58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230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97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24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28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96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136-88F2-487E-AC60-81FC0566A7B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019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35E-330A-4CD7-B979-FFD423A356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226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77-1F81-4198-9126-7E7346BADD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585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2C22-9DB8-4D32-B3D6-74B43F1E5E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993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95C-AFC9-4E40-9B66-FEE9EFA415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5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7FED-53FB-449B-8CF6-250B75924F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278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A3D4-E4CB-4DA7-915A-57FB6167671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223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AC94-BD9B-495F-9032-E56EE41CA3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020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E5E4-6649-4CEA-9983-DBAA1EBB99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071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F74AE-82F6-4997-8EE9-5568F2B836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773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5A14F-1046-4490-800D-973DE91087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50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E51-6877-4637-8E90-CD6954ED6B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212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04C5-0417-4B69-9733-030F715811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533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D5F-005C-4536-9ACC-24F756AB86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512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1C9-3539-4809-B275-94A49A17AD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2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0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0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5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10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51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2" Type="http://schemas.openxmlformats.org/officeDocument/2006/relationships/slideLayout" Target="../slideLayouts/slideLayout340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8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4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EF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1AD7163-58FE-4937-A9FA-B5DFC6C3DAC8}" type="datetimeFigureOut">
              <a:rPr lang="fr-FR"/>
              <a:pPr>
                <a:defRPr/>
              </a:pPr>
              <a:t>14/02/2020</a:t>
            </a:fld>
            <a:endParaRPr lang="fr-BE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5520D7-81E1-45FD-ABBA-2D4874404D48}" type="slidenum">
              <a:rPr lang="fr-BE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BE" altLang="ru-RU"/>
          </a:p>
        </p:txBody>
      </p:sp>
    </p:spTree>
    <p:extLst>
      <p:ext uri="{BB962C8B-B14F-4D97-AF65-F5344CB8AC3E}">
        <p14:creationId xmlns:p14="http://schemas.microsoft.com/office/powerpoint/2010/main" val="284555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3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5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2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2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3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0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9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2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1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  <p:sldLayoutId id="214748410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6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8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2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6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5E85-485B-43D8-B144-98042D3E313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4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i111.fastpic.ru/big/2019/1107/24/086d09196d86cd24509ad384226b3324.jpg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tovievich.ru/uploads/posts/2019-10/1570568508_edcrunch-2019.jpg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ru/url?sa=i&amp;rct=j&amp;q=&amp;esrc=s&amp;source=images&amp;cd=&amp;cad=rja&amp;uact=8&amp;ved=0CAcQjRw&amp;url=http://www.e-xecutive.ru/knowledge/announcement/1965698/&amp;ei=v1F1VfWlIcv9Urzvg5gF&amp;bvm=bv.95039771,d.d24&amp;psig=AFQjCNH6MVJc-j1-DTuyH_PUWsjYjgrI7Q&amp;ust=1433838316188730" TargetMode="Externa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9.jpeg"/><Relationship Id="rId4" Type="http://schemas.openxmlformats.org/officeDocument/2006/relationships/hyperlink" Target="http://www.google.ru/url?sa=i&amp;rct=j&amp;q=&amp;esrc=s&amp;source=images&amp;cd=&amp;cad=rja&amp;uact=8&amp;ved=0CAcQjRw&amp;url=http://www.e-xecutive.ru/knowledge/announcement/1965698/&amp;ei=-lF1Vf3ZMsn1Up7Vg4AD&amp;bvm=bv.95039771,d.d24&amp;psig=AFQjCNH6MVJc-j1-DTuyH_PUWsjYjgrI7Q&amp;ust=143383831618873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54.jpeg"/><Relationship Id="rId4" Type="http://schemas.openxmlformats.org/officeDocument/2006/relationships/image" Target="http://knigovodstvo.ru/img/cover/7/1545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69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260648"/>
            <a:ext cx="7308304" cy="72008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04664"/>
            <a:ext cx="7596336" cy="18002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a typeface="Calibri"/>
              </a:rPr>
              <a:t>                                           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Calibri"/>
              </a:rPr>
              <a:t>Профессор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Calibri"/>
              </a:rPr>
              <a:t>Витольд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a typeface="Calibri"/>
              </a:rPr>
              <a:t>Ясвин</a:t>
            </a:r>
            <a:r>
              <a:rPr lang="ru-RU" sz="2000" b="1" dirty="0" smtClean="0">
                <a:ea typeface="Calibri"/>
              </a:rPr>
              <a:t/>
            </a:r>
            <a:br>
              <a:rPr lang="ru-RU" sz="2000" b="1" dirty="0" smtClean="0">
                <a:ea typeface="Calibri"/>
              </a:rPr>
            </a:br>
            <a:r>
              <a:rPr lang="ru-RU" sz="2000" b="1" dirty="0" smtClean="0">
                <a:ea typeface="Calibri"/>
              </a:rPr>
              <a:t/>
            </a:r>
            <a:br>
              <a:rPr lang="ru-RU" sz="2000" b="1" dirty="0" smtClean="0">
                <a:ea typeface="Calibri"/>
              </a:rPr>
            </a:br>
            <a:r>
              <a:rPr lang="ru-RU" sz="3200" b="1" dirty="0" smtClean="0">
                <a:ea typeface="Calibri"/>
              </a:rPr>
              <a:t>Смена </a:t>
            </a:r>
            <a:r>
              <a:rPr lang="ru-RU" sz="3200" b="1" dirty="0">
                <a:ea typeface="Calibri"/>
              </a:rPr>
              <a:t>образовательной парадигмы </a:t>
            </a:r>
            <a:r>
              <a:rPr lang="ru-RU" sz="3200" b="1" dirty="0" smtClean="0">
                <a:ea typeface="Calibri"/>
              </a:rPr>
              <a:t/>
            </a:r>
            <a:br>
              <a:rPr lang="ru-RU" sz="3200" b="1" dirty="0" smtClean="0">
                <a:ea typeface="Calibri"/>
              </a:rPr>
            </a:br>
            <a:r>
              <a:rPr lang="ru-RU" sz="3200" b="1" dirty="0" smtClean="0">
                <a:ea typeface="Calibri"/>
              </a:rPr>
              <a:t>и </a:t>
            </a:r>
            <a:r>
              <a:rPr lang="ru-RU" sz="3200" b="1" dirty="0">
                <a:ea typeface="Calibri"/>
              </a:rPr>
              <a:t>педагогической стратегии </a:t>
            </a:r>
            <a:r>
              <a:rPr lang="ru-RU" sz="3200" b="1" dirty="0" smtClean="0">
                <a:ea typeface="Calibri"/>
              </a:rPr>
              <a:t>в </a:t>
            </a:r>
            <a:r>
              <a:rPr lang="en-US" sz="3200" b="1" dirty="0">
                <a:ea typeface="Calibri"/>
              </a:rPr>
              <a:t>XXI </a:t>
            </a:r>
            <a:r>
              <a:rPr lang="ru-RU" sz="3600" b="1" dirty="0">
                <a:ea typeface="Calibri"/>
              </a:rPr>
              <a:t>веке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p.userapi.com/c841028/v841028168/68836/ymyw0X5KJX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3492"/>
            <a:ext cx="9145542" cy="408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-1" r="13451" b="4623"/>
          <a:stretch/>
        </p:blipFill>
        <p:spPr bwMode="auto">
          <a:xfrm>
            <a:off x="187586" y="260648"/>
            <a:ext cx="1430587" cy="1440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530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stockingclub.net/images/stories/masle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rgbClr val="993300"/>
                </a:solidFill>
              </a:rPr>
              <a:t>«</a:t>
            </a:r>
            <a:r>
              <a:rPr lang="ru-RU" sz="3200" b="1" dirty="0">
                <a:solidFill>
                  <a:srgbClr val="993300"/>
                </a:solidFill>
              </a:rPr>
              <a:t>ДАВАТЬ ДЕТЯМ ЗНАНИЯ</a:t>
            </a:r>
            <a:r>
              <a:rPr lang="ru-RU" sz="3200" dirty="0">
                <a:solidFill>
                  <a:srgbClr val="993300"/>
                </a:solidFill>
              </a:rPr>
              <a:t>»…</a:t>
            </a:r>
            <a:r>
              <a:rPr lang="ru-RU" sz="3200" b="1" dirty="0">
                <a:solidFill>
                  <a:srgbClr val="993300"/>
                </a:solidFill>
              </a:rPr>
              <a:t> </a:t>
            </a:r>
            <a:endParaRPr lang="ru-RU" sz="3200" dirty="0">
              <a:solidFill>
                <a:srgbClr val="993300"/>
              </a:solidFill>
            </a:endParaRPr>
          </a:p>
        </p:txBody>
      </p:sp>
      <p:pic>
        <p:nvPicPr>
          <p:cNvPr id="142340" name="Picture 2" descr="http://womanadvice.ru/sites/default/files/imagecache/width_250/giperopeka_posledstv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8956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" y="438150"/>
            <a:ext cx="2895600" cy="24765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</a:rPr>
              <a:t>Стратегия № 1</a:t>
            </a:r>
            <a:endParaRPr lang="ru-RU" b="1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s://66.media.tumblr.com/c59847cf99cd4420fb56e57d16b162d2/tumblr_pd5y3uK0Ao1qkaoro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2819400"/>
            <a:ext cx="4191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6200" y="381000"/>
            <a:ext cx="9220200" cy="160020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</a:rPr>
              <a:t>		 Знания можно только	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</a:rPr>
              <a:t>	</a:t>
            </a:r>
            <a:r>
              <a:rPr lang="ru-RU" sz="3200" b="1" dirty="0">
                <a:solidFill>
                  <a:srgbClr val="993300"/>
                </a:solidFill>
              </a:rPr>
              <a:t>ДОБЫВАТЬ !!!</a:t>
            </a:r>
            <a:r>
              <a:rPr lang="ru-RU" sz="2800" b="1" dirty="0">
                <a:solidFill>
                  <a:srgbClr val="993300"/>
                </a:solidFill>
              </a:rPr>
              <a:t>	</a:t>
            </a:r>
          </a:p>
        </p:txBody>
      </p:sp>
      <p:pic>
        <p:nvPicPr>
          <p:cNvPr id="143364" name="Picture 4" descr="LecturImatges: la lectura en imat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r="4745"/>
          <a:stretch>
            <a:fillRect/>
          </a:stretch>
        </p:blipFill>
        <p:spPr bwMode="auto">
          <a:xfrm>
            <a:off x="420688" y="-4763"/>
            <a:ext cx="42672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3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457200" y="2971800"/>
            <a:ext cx="8686800" cy="373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i="1" dirty="0">
                <a:solidFill>
                  <a:srgbClr val="000000"/>
                </a:solidFill>
              </a:rPr>
              <a:t>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i="1" dirty="0">
                <a:solidFill>
                  <a:srgbClr val="000000"/>
                </a:solidFill>
              </a:rPr>
              <a:t>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    Мы </a:t>
            </a:r>
            <a:r>
              <a:rPr lang="ru-RU" sz="3200" b="1" i="1" dirty="0">
                <a:solidFill>
                  <a:srgbClr val="000000"/>
                </a:solidFill>
              </a:rPr>
              <a:t>воспитываем боязнь ошибки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и </a:t>
            </a:r>
            <a:r>
              <a:rPr lang="ru-RU" sz="2000" b="1" i="1" dirty="0">
                <a:solidFill>
                  <a:srgbClr val="000000"/>
                </a:solidFill>
              </a:rPr>
              <a:t>желание найти такую линию, где не нужно рисковать</a:t>
            </a:r>
            <a:r>
              <a:rPr lang="ru-RU" sz="2000" i="1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    А </a:t>
            </a:r>
            <a:r>
              <a:rPr lang="ru-RU" sz="2800" b="1" i="1" dirty="0">
                <a:solidFill>
                  <a:srgbClr val="000000"/>
                </a:solidFill>
              </a:rPr>
              <a:t>мотивация на развитие неотделима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srgbClr val="000000"/>
                </a:solidFill>
              </a:rPr>
              <a:t>от желания пробовать и рисковать</a:t>
            </a:r>
            <a:r>
              <a:rPr lang="ru-RU" sz="2000" i="1" dirty="0">
                <a:solidFill>
                  <a:srgbClr val="000000"/>
                </a:solidFill>
              </a:rPr>
              <a:t>.</a:t>
            </a:r>
            <a:br>
              <a:rPr lang="ru-RU" sz="2000" i="1" dirty="0">
                <a:solidFill>
                  <a:srgbClr val="000000"/>
                </a:solidFill>
              </a:rPr>
            </a:br>
            <a:r>
              <a:rPr lang="ru-RU" sz="2000" i="1" dirty="0">
                <a:solidFill>
                  <a:srgbClr val="000000"/>
                </a:solidFill>
              </a:rPr>
              <a:t>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   И еще: очень высокая цена неудачи и учителя, и ребенка, и школы,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вплоть до финансовых последствий,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за то, что знания при проверке не оказываются на нужном уровне.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 smtClean="0">
                <a:solidFill>
                  <a:srgbClr val="000000"/>
                </a:solidFill>
              </a:rPr>
              <a:t>      </a:t>
            </a:r>
            <a:endParaRPr lang="ru-RU" sz="2000" i="1" dirty="0">
              <a:solidFill>
                <a:srgbClr val="00000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       </a:t>
            </a: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1676400"/>
            <a:ext cx="9144000" cy="1143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              </a:t>
            </a:r>
            <a:r>
              <a:rPr lang="ru-RU" b="1" dirty="0">
                <a:solidFill>
                  <a:srgbClr val="800000"/>
                </a:solidFill>
              </a:rPr>
              <a:t>Марина </a:t>
            </a:r>
            <a:r>
              <a:rPr lang="ru-RU" b="1" dirty="0" err="1">
                <a:solidFill>
                  <a:srgbClr val="800000"/>
                </a:solidFill>
              </a:rPr>
              <a:t>Пинская</a:t>
            </a:r>
            <a:r>
              <a:rPr lang="ru-RU" b="1" dirty="0">
                <a:solidFill>
                  <a:srgbClr val="8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</a:rPr>
              <a:t>             ведущий научный сотрудник Центра социально-экономического развития школ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</a:rPr>
              <a:t>             Высшей школы экономики</a:t>
            </a:r>
            <a:r>
              <a:rPr lang="ru-RU" sz="1600" dirty="0">
                <a:solidFill>
                  <a:srgbClr val="800000"/>
                </a:solidFill>
              </a:rPr>
              <a:t>:</a:t>
            </a:r>
          </a:p>
        </p:txBody>
      </p:sp>
      <p:pic>
        <p:nvPicPr>
          <p:cNvPr id="132100" name="Picture 2" descr="http://gdb.rferl.org/532E26EB-75BC-44E5-8905-E9126B2DC274_w640_r1_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3613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269206" y="2852936"/>
            <a:ext cx="7620000" cy="2209800"/>
          </a:xfrm>
        </p:spPr>
        <p:txBody>
          <a:bodyPr/>
          <a:lstStyle/>
          <a:p>
            <a:pPr algn="l"/>
            <a:r>
              <a:rPr lang="ru-RU" altLang="ru-RU" sz="2000" i="1" dirty="0" smtClean="0">
                <a:solidFill>
                  <a:schemeClr val="tx1"/>
                </a:solidFill>
              </a:rPr>
              <a:t>Каждый игрок нашей сборной постоянно выходит играть </a:t>
            </a:r>
            <a:br>
              <a:rPr lang="ru-RU" altLang="ru-RU" sz="2000" i="1" dirty="0" smtClean="0">
                <a:solidFill>
                  <a:schemeClr val="tx1"/>
                </a:solidFill>
              </a:rPr>
            </a:br>
            <a:r>
              <a:rPr lang="ru-RU" altLang="ru-RU" sz="2800" b="1" i="1" dirty="0" smtClean="0">
                <a:solidFill>
                  <a:schemeClr val="tx1"/>
                </a:solidFill>
              </a:rPr>
              <a:t>по принципу как бы чего не вышло</a:t>
            </a:r>
            <a:r>
              <a:rPr lang="ru-RU" altLang="ru-RU" sz="2000" i="1" dirty="0" smtClean="0">
                <a:solidFill>
                  <a:schemeClr val="tx1"/>
                </a:solidFill>
              </a:rPr>
              <a:t>. </a:t>
            </a:r>
            <a:br>
              <a:rPr lang="ru-RU" altLang="ru-RU" sz="2000" i="1" dirty="0" smtClean="0">
                <a:solidFill>
                  <a:schemeClr val="tx1"/>
                </a:solidFill>
              </a:rPr>
            </a:br>
            <a:r>
              <a:rPr lang="ru-RU" altLang="ru-RU" sz="2000" i="1" dirty="0" smtClean="0">
                <a:solidFill>
                  <a:schemeClr val="tx1"/>
                </a:solidFill>
              </a:rPr>
              <a:t>Такова установка тренера. </a:t>
            </a:r>
            <a:br>
              <a:rPr lang="ru-RU" altLang="ru-RU" sz="2000" i="1" dirty="0" smtClean="0">
                <a:solidFill>
                  <a:schemeClr val="tx1"/>
                </a:solidFill>
              </a:rPr>
            </a:br>
            <a:r>
              <a:rPr lang="ru-RU" altLang="ru-RU" sz="2000" i="1" dirty="0" smtClean="0">
                <a:solidFill>
                  <a:schemeClr val="tx1"/>
                </a:solidFill>
              </a:rPr>
              <a:t>Безликая игра, без смелости, без азарта игроков. </a:t>
            </a:r>
            <a:br>
              <a:rPr lang="ru-RU" altLang="ru-RU" sz="2000" i="1" dirty="0" smtClean="0">
                <a:solidFill>
                  <a:schemeClr val="tx1"/>
                </a:solidFill>
              </a:rPr>
            </a:br>
            <a:r>
              <a:rPr lang="ru-RU" altLang="ru-RU" sz="2000" i="1" dirty="0" smtClean="0">
                <a:solidFill>
                  <a:schemeClr val="tx1"/>
                </a:solidFill>
              </a:rPr>
              <a:t>Команда застегнута на все пуговицы… </a:t>
            </a:r>
            <a:r>
              <a:rPr lang="ru-RU" altLang="ru-RU" sz="2400" dirty="0" smtClean="0">
                <a:solidFill>
                  <a:schemeClr val="tx1"/>
                </a:solidFill>
              </a:rPr>
              <a:t/>
            </a:r>
            <a:br>
              <a:rPr lang="ru-RU" altLang="ru-RU" sz="2400" dirty="0" smtClean="0">
                <a:solidFill>
                  <a:schemeClr val="tx1"/>
                </a:solidFill>
              </a:rPr>
            </a:br>
            <a:endParaRPr lang="ru-RU" altLang="ru-RU" sz="2400" dirty="0" smtClean="0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1295400"/>
            <a:ext cx="9144000" cy="12192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800000"/>
                </a:solidFill>
              </a:rPr>
              <a:t>		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800000"/>
                </a:solidFill>
              </a:rPr>
              <a:t>		    </a:t>
            </a:r>
            <a:r>
              <a:rPr lang="ru-RU" b="1" dirty="0">
                <a:solidFill>
                  <a:srgbClr val="800000"/>
                </a:solidFill>
              </a:rPr>
              <a:t>Евгений </a:t>
            </a:r>
            <a:r>
              <a:rPr lang="ru-RU" b="1" dirty="0" smtClean="0">
                <a:solidFill>
                  <a:srgbClr val="800000"/>
                </a:solidFill>
              </a:rPr>
              <a:t>ЛОВЧЕВ,</a:t>
            </a:r>
            <a:endParaRPr lang="ru-RU" b="1" dirty="0">
              <a:solidFill>
                <a:srgbClr val="8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800000"/>
                </a:solidFill>
              </a:rPr>
              <a:t>		</a:t>
            </a:r>
            <a:r>
              <a:rPr lang="ru-RU" sz="1600" b="1" dirty="0">
                <a:solidFill>
                  <a:srgbClr val="800000"/>
                </a:solidFill>
              </a:rPr>
              <a:t>заслуженный мастер спорта России,  спортивный обозреватель:</a:t>
            </a:r>
          </a:p>
        </p:txBody>
      </p:sp>
      <p:pic>
        <p:nvPicPr>
          <p:cNvPr id="133124" name="Picture 3" descr="&amp;Lcy;&amp;ocy;&amp;vcy;&amp;chcy;&amp;iecy;&amp;vcy;: &quot;&amp;Ncy;&amp;iecy; &amp;scy;&amp;tcy;&amp;ocy;&amp;icy;&amp;tcy; &amp;kcy;&amp;ocy;&amp;rcy;&amp;icy;&amp;tcy;&amp;softcy; &amp;ZHcy;&amp;icy;&amp;rcy;&amp;kcy;&amp;ocy;&amp;vcy;&amp;acy; &amp;zcy;&amp;acy; &amp;tcy;&amp;ocy;, &amp;chcy;&amp;tcy;&amp;ocy; &amp;ocy;&amp;ncy; &amp;vcy;&amp;ycy;&amp;bcy;&amp;rcy;&amp;acy;&amp;lcy; &amp;dcy;&amp;iecy;&amp;ncy;&amp;softcy;&amp;gcy;&amp;icy;&quot; &quot; &amp;Scy;&amp;acy;&amp;jcy;&amp;tcy; &amp;bcy;&amp;ocy;&amp;lcy;&amp;iecy;&amp;lcy;&amp;softcy;&amp;shchcy;&amp;icy;&amp;kcy;&amp;ocy;&amp;vcy; &amp;Fcy;&amp;Kcy; &quot;&amp;CHcy;&amp;iecy;&amp;lcy;&amp;scy;&amp;icy;&quot; Chelsea FC Fan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22860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13" descr="&amp;Fcy;&amp;ocy;&amp;tcy;&amp;ocy;&amp;gcy;&amp;acy;&amp;lcy;&amp;iecy;&amp;rcy;&amp;iecy;&amp;yacy;. &amp;Scy;&amp;bcy;&amp;ocy;&amp;rcy;&amp;ncy;&amp;acy;&amp;yacy; &amp;Rcy;&amp;ocy;&amp;scy;&amp;scy;&amp;icy;&amp;icy; &amp;pcy;&amp;ocy;&amp;kcy;&amp;icy;&amp;dcy;&amp;acy;&amp;iecy;&amp;tcy; &amp;IEcy;&amp;vcy;&amp;rcy;&amp;ocy; - &amp;CHcy;&amp;iecy;&amp;mcy;&amp;pcy;&amp;icy;&amp;ocy;&amp;ncy;&amp;acy;&amp;t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39371"/>
          <a:stretch>
            <a:fillRect/>
          </a:stretch>
        </p:blipFill>
        <p:spPr bwMode="auto">
          <a:xfrm>
            <a:off x="1600200" y="4945063"/>
            <a:ext cx="1071563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15" descr="&amp;Scy;&amp;ocy;&amp;tscy;&amp;icy;&amp;acy;&amp;lcy;&amp;icy;&amp;zcy;&amp;mcy; &quot;&amp;Vcy; &amp;Kcy;&amp;ocy;&amp;ncy;&amp;tcy;&amp;acy;&amp;kcy;&amp;tcy;&amp;iecy;&quot; - &amp;Pcy;&amp;ocy;&amp;scy;&amp;lcy;&amp;iecy; &amp;pcy;&amp;rcy;&amp;ocy;&amp;vcy;&amp;iecy;&amp;rcy;&amp;kcy;&amp;icy; &amp;Scy;&amp;chcy;&amp;iocy;&amp;tcy;&amp;ncy;&amp;ocy;&amp;jcy; &amp;pcy;&amp;acy;&amp;lcy;&amp;acy;&amp;tcy;&amp;ycy; &amp;pcy;&amp;ocy; &amp;Vcy;&amp;acy;&amp;ncy;&amp;kcy;&amp;ucy;&amp;vcy;&amp;iecy;&amp;rcy;&amp;ucy; &amp;Mcy;&amp;ucy;&amp;tcy;&amp;kcy;&amp;ocy; &amp;bcy;&amp;lcy;&amp;icy;&amp;zcy;&amp;ocy;&amp;kcy; &amp;kcy; &amp;ocy;&amp;tcy;&amp;scy;&amp;tcy;&amp;acy;&amp;vcy;&amp;kcy;&amp;iecy;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r="10034"/>
          <a:stretch>
            <a:fillRect/>
          </a:stretch>
        </p:blipFill>
        <p:spPr bwMode="auto">
          <a:xfrm>
            <a:off x="0" y="4953000"/>
            <a:ext cx="1651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17" descr="&amp;Ocy;&amp;bcy;&amp;hardcy;&amp;iecy;&amp;mcy; &amp;acy;&amp;vcy;&amp;icy;&amp;acy;&amp;pcy;&amp;iecy;&amp;rcy;&amp;iecy;&amp;vcy;&amp;ocy;&amp;zcy;&amp;ocy;&amp;kcy; &amp;ncy;&amp;acy; &amp;Kcy;&amp;ucy;&amp;bcy;&amp;acy;&amp;ncy;&amp;icy; &amp;vcy;&amp;ycy;&amp;rcy;&amp;ocy;&amp;scy; &amp;ncy;&amp;acy; 27% &amp;zcy;&amp;acy; 10 &amp;mcy;&amp;iecy;&amp;scy;&amp;yacy;&amp;tscy;&amp;iecy;&amp;v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r="5513"/>
          <a:stretch>
            <a:fillRect/>
          </a:stretch>
        </p:blipFill>
        <p:spPr bwMode="auto">
          <a:xfrm>
            <a:off x="4214813" y="4956175"/>
            <a:ext cx="17287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8" name="Picture 11" descr="https://www.sports.ru/dynamic_images/news/106/024/840/6/share/d271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3" t="3412" r="31241" b="31665"/>
          <a:stretch>
            <a:fillRect/>
          </a:stretch>
        </p:blipFill>
        <p:spPr bwMode="auto">
          <a:xfrm>
            <a:off x="7235825" y="4938713"/>
            <a:ext cx="190817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9" name="Picture 13" descr="https://ss.sport-express.ru/userfiles/materials/96/966991/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9" t="8391" r="27902" b="55836"/>
          <a:stretch>
            <a:fillRect/>
          </a:stretch>
        </p:blipFill>
        <p:spPr bwMode="auto">
          <a:xfrm>
            <a:off x="5943600" y="4945063"/>
            <a:ext cx="160496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0" name="Picture 15" descr="https://pbs.twimg.com/media/DBOXzvMXsAASw0S.jpg:lar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1" r="6398"/>
          <a:stretch>
            <a:fillRect/>
          </a:stretch>
        </p:blipFill>
        <p:spPr bwMode="auto">
          <a:xfrm>
            <a:off x="2633663" y="4953000"/>
            <a:ext cx="158115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0" y="904754"/>
            <a:ext cx="9144000" cy="126335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993300"/>
                </a:solidFill>
              </a:rPr>
              <a:t>           Оскар </a:t>
            </a:r>
            <a:r>
              <a:rPr lang="ru-RU" sz="2400" b="1" dirty="0">
                <a:solidFill>
                  <a:srgbClr val="993300"/>
                </a:solidFill>
              </a:rPr>
              <a:t>Фердинанд </a:t>
            </a:r>
            <a:r>
              <a:rPr lang="ru-RU" sz="2400" b="1" dirty="0" err="1">
                <a:solidFill>
                  <a:srgbClr val="993300"/>
                </a:solidFill>
              </a:rPr>
              <a:t>Пешель</a:t>
            </a:r>
            <a:r>
              <a:rPr lang="ru-RU" sz="3000" dirty="0">
                <a:solidFill>
                  <a:srgbClr val="993300"/>
                </a:solidFill>
              </a:rPr>
              <a:t>,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993300"/>
                </a:solidFill>
              </a:rPr>
              <a:t>профессор Лейпцигского  университета, географ и антрополог.</a:t>
            </a:r>
            <a:r>
              <a:rPr lang="ru-RU" dirty="0">
                <a:solidFill>
                  <a:srgbClr val="FFFFFF"/>
                </a:solidFill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 smtClean="0">
                <a:solidFill>
                  <a:srgbClr val="993300"/>
                </a:solidFill>
              </a:rPr>
              <a:t>                   Из статьи в журнале «</a:t>
            </a:r>
            <a:r>
              <a:rPr lang="en-US" sz="1600" i="1" dirty="0" err="1" smtClean="0">
                <a:solidFill>
                  <a:srgbClr val="993300"/>
                </a:solidFill>
              </a:rPr>
              <a:t>Ausland</a:t>
            </a:r>
            <a:r>
              <a:rPr lang="ru-RU" sz="1600" i="1" dirty="0" smtClean="0">
                <a:solidFill>
                  <a:srgbClr val="993300"/>
                </a:solidFill>
              </a:rPr>
              <a:t>»,</a:t>
            </a:r>
            <a:r>
              <a:rPr lang="ru-RU" sz="1600" dirty="0" smtClean="0">
                <a:solidFill>
                  <a:srgbClr val="FFFFFF"/>
                </a:solidFill>
              </a:rPr>
              <a:t> </a:t>
            </a:r>
            <a:r>
              <a:rPr lang="ru-RU" sz="1600" i="1" dirty="0" smtClean="0">
                <a:solidFill>
                  <a:srgbClr val="993300"/>
                </a:solidFill>
              </a:rPr>
              <a:t>1866 год</a:t>
            </a:r>
            <a:r>
              <a:rPr lang="ru-RU" sz="2400" i="1" dirty="0" smtClean="0">
                <a:solidFill>
                  <a:srgbClr val="993300"/>
                </a:solidFill>
              </a:rPr>
              <a:t>. </a:t>
            </a:r>
            <a:endParaRPr lang="ru-RU" sz="2400" i="1" dirty="0">
              <a:solidFill>
                <a:srgbClr val="993300"/>
              </a:solidFill>
            </a:endParaRPr>
          </a:p>
        </p:txBody>
      </p:sp>
      <p:sp>
        <p:nvSpPr>
          <p:cNvPr id="157700" name="Прямоугольник 5"/>
          <p:cNvSpPr>
            <a:spLocks noChangeArrowheads="1"/>
          </p:cNvSpPr>
          <p:nvPr/>
        </p:nvSpPr>
        <p:spPr bwMode="auto">
          <a:xfrm>
            <a:off x="404522" y="3440162"/>
            <a:ext cx="848795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i="1" dirty="0" smtClean="0">
                <a:solidFill>
                  <a:srgbClr val="000000"/>
                </a:solidFill>
              </a:rPr>
              <a:t>Народное образование играет решающую </a:t>
            </a:r>
            <a:r>
              <a:rPr lang="ru-RU" altLang="ru-RU" sz="2400" i="1" dirty="0" smtClean="0">
                <a:solidFill>
                  <a:srgbClr val="000000"/>
                </a:solidFill>
              </a:rPr>
              <a:t>роль… </a:t>
            </a:r>
            <a:endParaRPr lang="pl-PL" altLang="ru-RU" sz="2400" i="1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ru-RU" sz="2400" i="1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i="1" dirty="0" smtClean="0">
                <a:solidFill>
                  <a:srgbClr val="000000"/>
                </a:solidFill>
              </a:rPr>
              <a:t>когда пруссаки побили </a:t>
            </a:r>
            <a:r>
              <a:rPr lang="ru-RU" altLang="ru-RU" sz="2400" i="1" dirty="0" smtClean="0">
                <a:solidFill>
                  <a:srgbClr val="000000"/>
                </a:solidFill>
              </a:rPr>
              <a:t>австрийцев, то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b="1" i="1" dirty="0" smtClean="0">
                <a:solidFill>
                  <a:srgbClr val="000000"/>
                </a:solidFill>
              </a:rPr>
              <a:t>это </a:t>
            </a:r>
            <a:r>
              <a:rPr lang="ru-RU" altLang="ru-RU" sz="2800" b="1" i="1" dirty="0" smtClean="0">
                <a:solidFill>
                  <a:srgbClr val="000000"/>
                </a:solidFill>
              </a:rPr>
              <a:t>была победа </a:t>
            </a:r>
            <a:r>
              <a:rPr lang="ru-RU" altLang="ru-RU" sz="2800" b="1" i="1" dirty="0" smtClean="0">
                <a:solidFill>
                  <a:srgbClr val="000000"/>
                </a:solidFill>
              </a:rPr>
              <a:t>прусского </a:t>
            </a:r>
            <a:r>
              <a:rPr lang="ru-RU" altLang="ru-RU" sz="2800" b="1" i="1" dirty="0" smtClean="0">
                <a:solidFill>
                  <a:srgbClr val="000000"/>
                </a:solidFill>
              </a:rPr>
              <a:t>учителя </a:t>
            </a:r>
            <a:endParaRPr lang="pl-PL" altLang="ru-RU" sz="2800" b="1" i="1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b="1" i="1" dirty="0" smtClean="0">
                <a:solidFill>
                  <a:srgbClr val="000000"/>
                </a:solidFill>
              </a:rPr>
              <a:t>над австрийским школьным учителем</a:t>
            </a:r>
            <a:r>
              <a:rPr lang="ru-RU" altLang="ru-RU" sz="2400" i="1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7698" name="Picture 2" descr="http://img0.liveinternet.ru/images/attach/c/2/72/145/72145837_peschel_k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260648"/>
            <a:ext cx="1944216" cy="268932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9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381000" y="3124200"/>
            <a:ext cx="85344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     Доминирующий старый стиль 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системных моделей индустриальной эпохи 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«приказ-контроль» полностью устарел. 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i="1" dirty="0">
              <a:solidFill>
                <a:srgbClr val="000000"/>
              </a:solidFill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     Современная концепция «</a:t>
            </a:r>
            <a:r>
              <a:rPr lang="ru-RU" sz="2000" i="1" dirty="0" err="1">
                <a:solidFill>
                  <a:srgbClr val="000000"/>
                </a:solidFill>
              </a:rPr>
              <a:t>хаорядка</a:t>
            </a:r>
            <a:r>
              <a:rPr lang="ru-RU" sz="2000" i="1" dirty="0">
                <a:solidFill>
                  <a:srgbClr val="000000"/>
                </a:solidFill>
              </a:rPr>
              <a:t>» (от слов «хаос» и «порядок») рассматривает общественные институты 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как </a:t>
            </a:r>
            <a:r>
              <a:rPr lang="ru-RU" sz="2000" b="1" i="1" dirty="0">
                <a:solidFill>
                  <a:srgbClr val="000000"/>
                </a:solidFill>
              </a:rPr>
              <a:t>самоорганизующиеся, постоянно развивающиеся системы 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на основе сложных информационных сетей.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 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   Новая модель для «Эпохи </a:t>
            </a:r>
            <a:r>
              <a:rPr lang="ru-RU" sz="2000" i="1" dirty="0" err="1">
                <a:solidFill>
                  <a:srgbClr val="000000"/>
                </a:solidFill>
              </a:rPr>
              <a:t>хаорядка</a:t>
            </a:r>
            <a:r>
              <a:rPr lang="ru-RU" sz="2000" i="1" dirty="0">
                <a:solidFill>
                  <a:srgbClr val="000000"/>
                </a:solidFill>
              </a:rPr>
              <a:t>»: 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</a:rPr>
              <a:t>мы соединены друг с другом, и при этом все равны.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914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800000"/>
                </a:solidFill>
              </a:rPr>
              <a:t>		   Томас </a:t>
            </a:r>
            <a:r>
              <a:rPr lang="ru-RU" b="1" dirty="0" smtClean="0">
                <a:solidFill>
                  <a:srgbClr val="800000"/>
                </a:solidFill>
              </a:rPr>
              <a:t>ФРИДМАН</a:t>
            </a:r>
            <a:r>
              <a:rPr lang="ru-RU" i="1" dirty="0" smtClean="0">
                <a:solidFill>
                  <a:srgbClr val="000000"/>
                </a:solidFill>
              </a:rPr>
              <a:t>,</a:t>
            </a:r>
            <a:r>
              <a:rPr lang="ru-RU" i="1" dirty="0">
                <a:solidFill>
                  <a:srgbClr val="000000"/>
                </a:solidFill>
              </a:rPr>
              <a:t>				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</a:rPr>
              <a:t>журналист, </a:t>
            </a:r>
            <a:r>
              <a:rPr lang="en-US" sz="1600" b="1" dirty="0" err="1">
                <a:solidFill>
                  <a:srgbClr val="800000"/>
                </a:solidFill>
              </a:rPr>
              <a:t>корреспондент</a:t>
            </a:r>
            <a:r>
              <a:rPr lang="en-US" sz="1600" b="1" dirty="0">
                <a:solidFill>
                  <a:srgbClr val="800000"/>
                </a:solidFill>
              </a:rPr>
              <a:t> </a:t>
            </a:r>
            <a:r>
              <a:rPr lang="ru-RU" sz="1600" b="1" dirty="0">
                <a:solidFill>
                  <a:srgbClr val="800000"/>
                </a:solidFill>
              </a:rPr>
              <a:t>«</a:t>
            </a:r>
            <a:r>
              <a:rPr lang="en-US" sz="1600" b="1" dirty="0">
                <a:solidFill>
                  <a:srgbClr val="800000"/>
                </a:solidFill>
              </a:rPr>
              <a:t>The New York Times</a:t>
            </a:r>
            <a:r>
              <a:rPr lang="ru-RU" sz="1600" b="1" dirty="0">
                <a:solidFill>
                  <a:srgbClr val="800000"/>
                </a:solidFill>
              </a:rPr>
              <a:t>»:  	</a:t>
            </a:r>
            <a:r>
              <a:rPr lang="en-US" sz="1600" b="1" dirty="0">
                <a:solidFill>
                  <a:srgbClr val="800000"/>
                </a:solidFill>
              </a:rPr>
              <a:t> </a:t>
            </a:r>
            <a:endParaRPr lang="ru-RU" sz="1600" b="1" dirty="0">
              <a:solidFill>
                <a:srgbClr val="800000"/>
              </a:solidFill>
            </a:endParaRPr>
          </a:p>
        </p:txBody>
      </p:sp>
      <p:pic>
        <p:nvPicPr>
          <p:cNvPr id="158724" name="Picture 2" descr="2005 Annual Meeting Photo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28956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2" name="Picture 2" descr="https://tradernet.kz/data/blogs/users/808299/157717392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2" y="-8513"/>
            <a:ext cx="9155351" cy="686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2915816" y="6309320"/>
            <a:ext cx="417196" cy="2423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2915816" y="5733256"/>
            <a:ext cx="417196" cy="242316"/>
          </a:xfrm>
          <a:prstGeom prst="rightArrow">
            <a:avLst/>
          </a:prstGeom>
          <a:solidFill>
            <a:srgbClr val="FFC000"/>
          </a:solidFill>
          <a:ln w="952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flipH="1">
            <a:off x="827584" y="5021595"/>
            <a:ext cx="366920" cy="24231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763689" y="2276872"/>
            <a:ext cx="3888432" cy="2297035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954560" y="5786616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6884" name="Picture 4" descr="https://pngimg.com/uploads/vladimir_putin/vladimir_putin_PNG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1128095"/>
            <a:ext cx="1152128" cy="98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8" name="Picture 8" descr="https://a.d-cd.net/vwAAAgAG0uA-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4625078"/>
            <a:ext cx="219020" cy="39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691680" y="3944484"/>
            <a:ext cx="0" cy="125884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51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9600"/>
            <a:ext cx="9144000" cy="17526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</a:rPr>
              <a:t>			     </a:t>
            </a:r>
            <a:r>
              <a:rPr lang="ru-RU" sz="2400" b="1" dirty="0">
                <a:solidFill>
                  <a:srgbClr val="993300"/>
                </a:solidFill>
              </a:rPr>
              <a:t>Паси </a:t>
            </a:r>
            <a:r>
              <a:rPr lang="ru-RU" sz="2400" b="1" dirty="0" smtClean="0">
                <a:solidFill>
                  <a:srgbClr val="993300"/>
                </a:solidFill>
              </a:rPr>
              <a:t>САЛЬБЕРГ</a:t>
            </a:r>
            <a:r>
              <a:rPr lang="ru-RU" i="1" dirty="0" smtClean="0">
                <a:solidFill>
                  <a:srgbClr val="993300"/>
                </a:solidFill>
              </a:rPr>
              <a:t>, </a:t>
            </a:r>
            <a:endParaRPr lang="ru-RU" i="1" dirty="0">
              <a:solidFill>
                <a:srgbClr val="9933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</a:rPr>
              <a:t>один из создателей финской школьной образовательной системы,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</a:rPr>
              <a:t>профессор Гарвардского университета</a:t>
            </a:r>
            <a:r>
              <a:rPr lang="ru-RU" sz="1400" dirty="0">
                <a:solidFill>
                  <a:srgbClr val="C00000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993300"/>
                </a:solidFill>
              </a:rPr>
              <a:t>Доклад на конференции </a:t>
            </a:r>
            <a:r>
              <a:rPr lang="en-US" sz="1400" i="1" dirty="0">
                <a:solidFill>
                  <a:srgbClr val="993300"/>
                </a:solidFill>
              </a:rPr>
              <a:t>EdCrunch-2019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b="1" i="1" dirty="0">
                <a:solidFill>
                  <a:srgbClr val="993300"/>
                </a:solidFill>
              </a:rPr>
              <a:t>«Проверенные уроки: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>
                <a:solidFill>
                  <a:srgbClr val="993300"/>
                </a:solidFill>
              </a:rPr>
              <a:t>чему можно научиться у финской системы образования»</a:t>
            </a:r>
            <a:r>
              <a:rPr lang="ru-RU" sz="1600" i="1" dirty="0">
                <a:solidFill>
                  <a:srgbClr val="993300"/>
                </a:solidFill>
              </a:rPr>
              <a:t>:</a:t>
            </a:r>
            <a:endParaRPr lang="ru-RU" sz="1600" dirty="0">
              <a:solidFill>
                <a:srgbClr val="993300"/>
              </a:solidFill>
            </a:endParaRPr>
          </a:p>
        </p:txBody>
      </p:sp>
      <p:pic>
        <p:nvPicPr>
          <p:cNvPr id="159747" name="Picture 2" descr="https://zen.yandex.ru/lz5XeGt8f/M1q5sq670/96f5b4M5chH5/lBtoYconBiT8APuLoo4lV6BTZvq8Iq-NYUyTscnTRGT1rlUSIKGY-6HKfTGmySIGzKwhcBRYt1aaii3G6ANFzbS6nIGbV1Ih2HRMniKKgeZ1VgO6rcPaKHVNZsGIwvDB8M3FBiGlXf70vJ0xxkjXBo2-xvDjC6YSq624gPiQE2qQ_g4gewWExY4gzxrj3GFXshNF2M633iwiuyOTGjT2VrYNtRHR5e6cJp3aVlP9MISeneYSEullkPmtapF7UcA5Me0s07hkRiew#D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523" r="45190" b="23843"/>
          <a:stretch>
            <a:fillRect/>
          </a:stretch>
        </p:blipFill>
        <p:spPr bwMode="auto">
          <a:xfrm>
            <a:off x="6324600" y="407988"/>
            <a:ext cx="25146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Прямоугольник 2"/>
          <p:cNvSpPr>
            <a:spLocks noChangeArrowheads="1"/>
          </p:cNvSpPr>
          <p:nvPr/>
        </p:nvSpPr>
        <p:spPr bwMode="auto">
          <a:xfrm>
            <a:off x="457200" y="3886200"/>
            <a:ext cx="42672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</a:rPr>
              <a:t>Общие черты образования стран</a:t>
            </a:r>
            <a:r>
              <a:rPr lang="ru-RU" altLang="ru-RU" sz="1200" dirty="0" smtClean="0">
                <a:solidFill>
                  <a:srgbClr val="0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</a:rPr>
              <a:t>позиции которых в рейтинге Международной программы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</a:rPr>
              <a:t>по оценке образовательных достижений учащихся PISA (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Programme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for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International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Student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Assessment</a:t>
            </a:r>
            <a:r>
              <a:rPr lang="ru-RU" altLang="ru-RU" sz="1200" dirty="0" smtClean="0">
                <a:solidFill>
                  <a:srgbClr val="000000"/>
                </a:solidFill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</a:rPr>
              <a:t>последние несколько лет </a:t>
            </a:r>
            <a:r>
              <a:rPr lang="ru-RU" altLang="ru-RU" sz="2000" b="1" u="sng" dirty="0" smtClean="0">
                <a:solidFill>
                  <a:srgbClr val="FF0000"/>
                </a:solidFill>
              </a:rPr>
              <a:t>не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 улучшаются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</a:rPr>
              <a:t>(</a:t>
            </a:r>
            <a:r>
              <a:rPr lang="ru-RU" altLang="ru-RU" sz="1200" u="sng" dirty="0" smtClean="0">
                <a:solidFill>
                  <a:srgbClr val="000000"/>
                </a:solidFill>
              </a:rPr>
              <a:t>США, Франция, Англия, Швеция, Израиль, </a:t>
            </a:r>
            <a:r>
              <a:rPr lang="ru-RU" altLang="ru-RU" sz="1200" b="1" u="sng" dirty="0" smtClean="0">
                <a:solidFill>
                  <a:srgbClr val="000000"/>
                </a:solidFill>
              </a:rPr>
              <a:t>Россия</a:t>
            </a:r>
            <a:r>
              <a:rPr lang="ru-RU" altLang="ru-RU" sz="1200" dirty="0" smtClean="0">
                <a:solidFill>
                  <a:srgbClr val="000000"/>
                </a:solidFill>
              </a:rPr>
              <a:t>)</a:t>
            </a:r>
            <a:r>
              <a:rPr lang="ru-RU" altLang="ru-RU" sz="1400" dirty="0" smtClean="0">
                <a:solidFill>
                  <a:srgbClr val="000000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0000"/>
                </a:solidFill>
              </a:rPr>
              <a:t>конкуренция между школами;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0000"/>
                </a:solidFill>
              </a:rPr>
              <a:t>упор на базовые предметы и знания;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0000"/>
                </a:solidFill>
              </a:rPr>
              <a:t>ориентация на стандартное тестирование;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FF0000"/>
                </a:solidFill>
              </a:rPr>
              <a:t>жесткий контроль за деятельностью школ со стороны министерств и ведомств.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2743200"/>
            <a:ext cx="51816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000000"/>
                </a:solidFill>
              </a:rPr>
              <a:t>Современная финская система образования,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000000"/>
                </a:solidFill>
              </a:rPr>
              <a:t>в отличие от многих других образовательных систем,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000000"/>
                </a:solidFill>
              </a:rPr>
              <a:t>не заражена рыночной конкуренцией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000000"/>
                </a:solidFill>
              </a:rPr>
              <a:t>и внедрением стандартизированных тестов.</a:t>
            </a:r>
            <a:r>
              <a:rPr lang="ru-RU" sz="1600" dirty="0">
                <a:solidFill>
                  <a:srgbClr val="000000"/>
                </a:solidFill>
              </a:rPr>
              <a:t/>
            </a:r>
            <a:br>
              <a:rPr lang="ru-RU" sz="1600" dirty="0">
                <a:solidFill>
                  <a:srgbClr val="000000"/>
                </a:solidFill>
              </a:rPr>
            </a:b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6800" y="2743200"/>
            <a:ext cx="4267200" cy="388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                      «</a:t>
            </a:r>
            <a:r>
              <a:rPr lang="ru-RU" sz="2000" b="1" dirty="0">
                <a:solidFill>
                  <a:srgbClr val="000000"/>
                </a:solidFill>
              </a:rPr>
              <a:t>Лекарства</a:t>
            </a:r>
            <a:r>
              <a:rPr lang="ru-RU" sz="1400" b="1" dirty="0">
                <a:solidFill>
                  <a:srgbClr val="000000"/>
                </a:solidFill>
              </a:rPr>
              <a:t>»</a:t>
            </a:r>
            <a:r>
              <a:rPr lang="ru-RU" sz="1400" dirty="0">
                <a:solidFill>
                  <a:srgbClr val="000000"/>
                </a:solidFill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Отказаться от конкуренции между школами в пользу сотрудничества;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00B05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Гармонично развивать личность учащегося </a:t>
            </a:r>
            <a:r>
              <a:rPr lang="ru-RU" sz="1400" dirty="0">
                <a:solidFill>
                  <a:srgbClr val="00B050"/>
                </a:solidFill>
              </a:rPr>
              <a:t>(музыка, физкультура, театр, коммуникативные навыки);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00B05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Больше доверять школам и учителям,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B050"/>
                </a:solidFill>
              </a:rPr>
              <a:t>чем отчетности;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00B05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Ограничить стандартные тесты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B050"/>
                </a:solidFill>
              </a:rPr>
              <a:t>до необходимого минимума;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00B05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Обеспечить равенство не только образовательных возможностей,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B050"/>
                </a:solidFill>
              </a:rPr>
              <a:t>но и результатов;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00B05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ru-RU" sz="1400" b="1" dirty="0">
                <a:solidFill>
                  <a:srgbClr val="00B050"/>
                </a:solidFill>
              </a:rPr>
              <a:t>Совершенствовать подготовку учителей.</a:t>
            </a:r>
          </a:p>
        </p:txBody>
      </p:sp>
    </p:spTree>
    <p:extLst>
      <p:ext uri="{BB962C8B-B14F-4D97-AF65-F5344CB8AC3E}">
        <p14:creationId xmlns:p14="http://schemas.microsoft.com/office/powerpoint/2010/main" val="154059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  <a:solidFill>
            <a:srgbClr val="FFFFCC"/>
          </a:solidFill>
          <a:ln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altLang="ru-RU" sz="1800" b="1" smtClean="0">
                <a:solidFill>
                  <a:srgbClr val="993300"/>
                </a:solidFill>
              </a:rPr>
              <a:t>			</a:t>
            </a:r>
            <a:r>
              <a:rPr lang="ru-RU" altLang="ru-RU" sz="2400" b="1" smtClean="0">
                <a:solidFill>
                  <a:srgbClr val="993300"/>
                </a:solidFill>
              </a:rPr>
              <a:t>Тимоти УОКЕР</a:t>
            </a:r>
            <a:r>
              <a:rPr lang="ru-RU" altLang="ru-RU" sz="1800" b="1" smtClean="0">
                <a:solidFill>
                  <a:srgbClr val="993300"/>
                </a:solidFill>
              </a:rPr>
              <a:t/>
            </a:r>
            <a:br>
              <a:rPr lang="ru-RU" altLang="ru-RU" sz="1800" b="1" smtClean="0">
                <a:solidFill>
                  <a:srgbClr val="993300"/>
                </a:solidFill>
              </a:rPr>
            </a:br>
            <a:r>
              <a:rPr lang="ru-RU" altLang="ru-RU" sz="1800" b="1" smtClean="0">
                <a:solidFill>
                  <a:srgbClr val="993300"/>
                </a:solidFill>
              </a:rPr>
              <a:t>			</a:t>
            </a:r>
            <a:r>
              <a:rPr lang="ru-RU" altLang="ru-RU" sz="1400" smtClean="0">
                <a:solidFill>
                  <a:srgbClr val="993300"/>
                </a:solidFill>
              </a:rPr>
              <a:t>учитель из США, проработавший несколько лет в школе в Хельсинки</a:t>
            </a:r>
          </a:p>
        </p:txBody>
      </p:sp>
      <p:sp>
        <p:nvSpPr>
          <p:cNvPr id="120835" name="Объект 2"/>
          <p:cNvSpPr>
            <a:spLocks noGrp="1"/>
          </p:cNvSpPr>
          <p:nvPr>
            <p:ph idx="1"/>
          </p:nvPr>
        </p:nvSpPr>
        <p:spPr>
          <a:xfrm>
            <a:off x="3048000" y="1390650"/>
            <a:ext cx="6096000" cy="50101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1400" b="1" i="1" smtClean="0"/>
              <a:t>В 2016 году средние школы Финляндии перешли на новейшую программу, в которой одним из приоритетных понятий для изучения является «</a:t>
            </a:r>
            <a:r>
              <a:rPr lang="ru-RU" altLang="ru-RU" sz="2000" b="1" i="1" smtClean="0">
                <a:solidFill>
                  <a:srgbClr val="FF0000"/>
                </a:solidFill>
              </a:rPr>
              <a:t>счастье</a:t>
            </a:r>
            <a:r>
              <a:rPr lang="ru-RU" altLang="ru-RU" sz="1400" b="1" i="1" smtClean="0"/>
              <a:t>»</a:t>
            </a:r>
            <a:r>
              <a:rPr lang="ru-RU" altLang="ru-RU" sz="1400" i="1" smtClean="0"/>
              <a:t>.</a:t>
            </a:r>
          </a:p>
          <a:p>
            <a:pPr marL="0" indent="0">
              <a:buFontTx/>
              <a:buNone/>
            </a:pPr>
            <a:endParaRPr lang="ru-RU" altLang="ru-RU" sz="800" i="1" smtClean="0"/>
          </a:p>
          <a:p>
            <a:pPr marL="0" indent="0">
              <a:buFontTx/>
              <a:buNone/>
            </a:pPr>
            <a:r>
              <a:rPr lang="ru-RU" altLang="ru-RU" sz="1400" i="1" smtClean="0"/>
              <a:t>Исследование показало, что благодаря «учебному плану счастья» как самоощущение школьников, так и </a:t>
            </a:r>
            <a:r>
              <a:rPr lang="ru-RU" altLang="ru-RU" sz="1400" b="1" i="1" u="sng" smtClean="0"/>
              <a:t>результаты стандартизированных тестов</a:t>
            </a:r>
            <a:r>
              <a:rPr lang="ru-RU" altLang="ru-RU" sz="1400" i="1" smtClean="0"/>
              <a:t> существенно улучшились.</a:t>
            </a:r>
          </a:p>
          <a:p>
            <a:pPr marL="0" indent="0">
              <a:buFontTx/>
              <a:buNone/>
            </a:pPr>
            <a:r>
              <a:rPr lang="ru-RU" altLang="ru-RU" sz="1400" smtClean="0"/>
              <a:t>(Стр. 242-243)</a:t>
            </a:r>
          </a:p>
          <a:p>
            <a:pPr marL="0" indent="0">
              <a:buFontTx/>
              <a:buNone/>
            </a:pPr>
            <a:endParaRPr lang="ru-RU" altLang="ru-RU" sz="800" i="1" smtClean="0"/>
          </a:p>
          <a:p>
            <a:pPr marL="0" indent="0">
              <a:buFontTx/>
              <a:buNone/>
            </a:pPr>
            <a:r>
              <a:rPr lang="ru-RU" altLang="ru-RU" sz="1400" i="1" smtClean="0"/>
              <a:t>«Я, вдохновившись финским подходом к образованию, предлагаю сделать </a:t>
            </a:r>
            <a:r>
              <a:rPr lang="ru-RU" altLang="ru-RU" sz="1800" b="1" i="1" smtClean="0">
                <a:solidFill>
                  <a:srgbClr val="FF0000"/>
                </a:solidFill>
              </a:rPr>
              <a:t>радость (или ощущение счастья) </a:t>
            </a:r>
            <a:r>
              <a:rPr lang="ru-RU" altLang="ru-RU" sz="1400" i="1" smtClean="0"/>
              <a:t>приоритетом и высшей целью, которой мы хотим добиться </a:t>
            </a:r>
          </a:p>
          <a:p>
            <a:pPr marL="0" indent="0">
              <a:buFontTx/>
              <a:buNone/>
            </a:pPr>
            <a:r>
              <a:rPr lang="ru-RU" altLang="ru-RU" sz="1400" i="1" smtClean="0"/>
              <a:t>у себя в классе.</a:t>
            </a:r>
          </a:p>
          <a:p>
            <a:pPr marL="0" indent="0">
              <a:buFontTx/>
              <a:buNone/>
            </a:pPr>
            <a:endParaRPr lang="ru-RU" altLang="ru-RU" sz="800" i="1" smtClean="0"/>
          </a:p>
          <a:p>
            <a:pPr marL="0" indent="0">
              <a:buFontTx/>
              <a:buNone/>
            </a:pPr>
            <a:r>
              <a:rPr lang="ru-RU" altLang="ru-RU" sz="1400" b="1" i="1" smtClean="0">
                <a:solidFill>
                  <a:srgbClr val="FF0000"/>
                </a:solidFill>
              </a:rPr>
              <a:t>Счастье можно считать </a:t>
            </a:r>
          </a:p>
          <a:p>
            <a:pPr marL="0" indent="0">
              <a:buFontTx/>
              <a:buNone/>
            </a:pPr>
            <a:r>
              <a:rPr lang="ru-RU" altLang="ru-RU" sz="1400" b="1" i="1" smtClean="0">
                <a:solidFill>
                  <a:srgbClr val="FF0000"/>
                </a:solidFill>
              </a:rPr>
              <a:t>«переживанием сильных положительных эмоций»</a:t>
            </a:r>
            <a:r>
              <a:rPr lang="ru-RU" altLang="ru-RU" sz="1400" b="1" i="1" smtClean="0"/>
              <a:t>.</a:t>
            </a:r>
          </a:p>
          <a:p>
            <a:pPr marL="0" indent="0">
              <a:buFontTx/>
              <a:buNone/>
            </a:pPr>
            <a:endParaRPr lang="ru-RU" altLang="ru-RU" sz="800" i="1" smtClean="0"/>
          </a:p>
          <a:p>
            <a:pPr marL="0" indent="0">
              <a:buFontTx/>
              <a:buNone/>
            </a:pPr>
            <a:r>
              <a:rPr lang="ru-RU" altLang="ru-RU" sz="1400" i="1" smtClean="0"/>
              <a:t>И, вместо того, чтобы отвлекать от преподавания и учёбы, </a:t>
            </a:r>
          </a:p>
          <a:p>
            <a:pPr marL="0" indent="0">
              <a:buFontTx/>
              <a:buNone/>
            </a:pPr>
            <a:r>
              <a:rPr lang="ru-RU" altLang="ru-RU" sz="1400" i="1" smtClean="0"/>
              <a:t>оно может повысить производительность труда </a:t>
            </a:r>
          </a:p>
          <a:p>
            <a:pPr marL="0" indent="0">
              <a:buFontTx/>
              <a:buNone/>
            </a:pPr>
            <a:r>
              <a:rPr lang="ru-RU" altLang="ru-RU" sz="1400" i="1" smtClean="0"/>
              <a:t>и </a:t>
            </a:r>
            <a:r>
              <a:rPr lang="ru-RU" altLang="ru-RU" sz="1600" b="1" i="1" smtClean="0">
                <a:solidFill>
                  <a:srgbClr val="009900"/>
                </a:solidFill>
              </a:rPr>
              <a:t>развивать социальный и эмоциональный интелл</a:t>
            </a:r>
            <a:r>
              <a:rPr lang="ru-RU" altLang="ru-RU" sz="1600" b="1" smtClean="0">
                <a:solidFill>
                  <a:srgbClr val="009900"/>
                </a:solidFill>
              </a:rPr>
              <a:t>ект</a:t>
            </a:r>
            <a:r>
              <a:rPr lang="ru-RU" altLang="ru-RU" sz="1400" smtClean="0"/>
              <a:t>».</a:t>
            </a:r>
          </a:p>
          <a:p>
            <a:pPr marL="0" indent="0">
              <a:buFontTx/>
              <a:buNone/>
            </a:pPr>
            <a:r>
              <a:rPr lang="ru-RU" altLang="ru-RU" sz="1400" smtClean="0"/>
              <a:t>(Стр. 28)</a:t>
            </a:r>
          </a:p>
        </p:txBody>
      </p:sp>
      <p:pic>
        <p:nvPicPr>
          <p:cNvPr id="120836" name="Picture 2" descr="https://cdn1.ozone.ru/multimedia/c1200/1037907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81263"/>
            <a:ext cx="289560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4" descr="https://bk-vip.by/images/cache/_thumb_200x0xwidth_upload_iblock_db3_A5022_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20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4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19200"/>
          </a:xfrm>
          <a:solidFill>
            <a:srgbClr val="FFFFCC"/>
          </a:solidFill>
          <a:ln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400" b="1" smtClean="0"/>
              <a:t>                   </a:t>
            </a:r>
            <a:br>
              <a:rPr lang="ru-RU" altLang="ru-RU" sz="2400" b="1" smtClean="0"/>
            </a:br>
            <a:r>
              <a:rPr lang="ru-RU" altLang="ru-RU" sz="2400" b="1" smtClean="0"/>
              <a:t>                   </a:t>
            </a:r>
            <a:r>
              <a:rPr lang="ru-RU" altLang="ru-RU" sz="2400" b="1" smtClean="0">
                <a:solidFill>
                  <a:srgbClr val="993300"/>
                </a:solidFill>
              </a:rPr>
              <a:t>Радж</a:t>
            </a:r>
            <a:r>
              <a:rPr lang="ru-RU" altLang="ru-RU" sz="2400" smtClean="0">
                <a:solidFill>
                  <a:srgbClr val="993300"/>
                </a:solidFill>
              </a:rPr>
              <a:t> </a:t>
            </a:r>
            <a:r>
              <a:rPr lang="ru-RU" altLang="ru-RU" sz="2400" b="1" smtClean="0">
                <a:solidFill>
                  <a:srgbClr val="993300"/>
                </a:solidFill>
              </a:rPr>
              <a:t>РАГУНАТАН</a:t>
            </a:r>
            <a:r>
              <a:rPr lang="ru-RU" altLang="ru-RU" sz="1400" b="1" smtClean="0">
                <a:solidFill>
                  <a:srgbClr val="993300"/>
                </a:solidFill>
              </a:rPr>
              <a:t/>
            </a:r>
            <a:br>
              <a:rPr lang="ru-RU" altLang="ru-RU" sz="1400" b="1" smtClean="0">
                <a:solidFill>
                  <a:srgbClr val="993300"/>
                </a:solidFill>
              </a:rPr>
            </a:br>
            <a:r>
              <a:rPr lang="ru-RU" altLang="ru-RU" sz="1400" b="1" smtClean="0">
                <a:solidFill>
                  <a:srgbClr val="993300"/>
                </a:solidFill>
              </a:rPr>
              <a:t>                                            </a:t>
            </a:r>
            <a:r>
              <a:rPr lang="ru-RU" altLang="ru-RU" sz="1400" smtClean="0">
                <a:solidFill>
                  <a:srgbClr val="993300"/>
                </a:solidFill>
              </a:rPr>
              <a:t>преподаватель Школы бизнеса в США,</a:t>
            </a:r>
            <a:br>
              <a:rPr lang="ru-RU" altLang="ru-RU" sz="1400" smtClean="0">
                <a:solidFill>
                  <a:srgbClr val="993300"/>
                </a:solidFill>
              </a:rPr>
            </a:br>
            <a:r>
              <a:rPr lang="ru-RU" altLang="ru-RU" sz="1400" smtClean="0">
                <a:solidFill>
                  <a:srgbClr val="993300"/>
                </a:solidFill>
              </a:rPr>
              <a:t>			                  автор книги «Если ты такой умный, почему несчастный»</a:t>
            </a:r>
            <a:r>
              <a:rPr lang="ru-RU" altLang="ru-RU" sz="2400" b="1" smtClean="0">
                <a:solidFill>
                  <a:srgbClr val="993300"/>
                </a:solidFill>
              </a:rPr>
              <a:t/>
            </a:r>
            <a:br>
              <a:rPr lang="ru-RU" altLang="ru-RU" sz="2400" b="1" smtClean="0">
                <a:solidFill>
                  <a:srgbClr val="993300"/>
                </a:solidFill>
              </a:rPr>
            </a:br>
            <a:endParaRPr lang="ru-RU" altLang="ru-RU" sz="2400" smtClean="0">
              <a:solidFill>
                <a:srgbClr val="99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2013" y="1828800"/>
            <a:ext cx="5741987" cy="4297363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sz="2800" b="1" dirty="0" smtClean="0"/>
              <a:t>Составляющие счастья</a:t>
            </a:r>
          </a:p>
          <a:p>
            <a:pPr marL="0" indent="0">
              <a:buFontTx/>
              <a:buNone/>
              <a:defRPr/>
            </a:pPr>
            <a:r>
              <a:rPr lang="ru-RU" sz="1400" dirty="0" smtClean="0"/>
              <a:t>(при условии, что базовые потребности удовлетворены)</a:t>
            </a:r>
          </a:p>
          <a:p>
            <a:pPr marL="0" indent="0">
              <a:buFontTx/>
              <a:buNone/>
              <a:defRPr/>
            </a:pPr>
            <a:endParaRPr lang="ru-RU" sz="1400" dirty="0"/>
          </a:p>
          <a:p>
            <a:pPr>
              <a:defRPr/>
            </a:pPr>
            <a:r>
              <a:rPr lang="ru-RU" sz="2000" b="1" i="1" dirty="0" smtClean="0"/>
              <a:t>Сопричастность</a:t>
            </a:r>
          </a:p>
          <a:p>
            <a:pPr>
              <a:defRPr/>
            </a:pPr>
            <a:r>
              <a:rPr lang="ru-RU" sz="2000" b="1" i="1" dirty="0" smtClean="0"/>
              <a:t>Независимость</a:t>
            </a:r>
          </a:p>
          <a:p>
            <a:pPr>
              <a:defRPr/>
            </a:pPr>
            <a:r>
              <a:rPr lang="ru-RU" sz="2000" b="1" i="1" dirty="0" smtClean="0"/>
              <a:t>Мастерство</a:t>
            </a:r>
          </a:p>
          <a:p>
            <a:pPr>
              <a:defRPr/>
            </a:pPr>
            <a:r>
              <a:rPr lang="ru-RU" sz="2000" b="1" i="1" dirty="0" smtClean="0"/>
              <a:t>Мировоззрение </a:t>
            </a:r>
          </a:p>
          <a:p>
            <a:pPr marL="0" indent="0">
              <a:buFontTx/>
              <a:buNone/>
              <a:defRPr/>
            </a:pPr>
            <a:r>
              <a:rPr lang="ru-RU" sz="1800" dirty="0"/>
              <a:t> </a:t>
            </a:r>
            <a:r>
              <a:rPr lang="ru-RU" sz="1800" dirty="0" smtClean="0"/>
              <a:t>    </a:t>
            </a:r>
            <a:r>
              <a:rPr lang="ru-RU" sz="1600" dirty="0" smtClean="0"/>
              <a:t>(«дефицит» - конкурентная борьба</a:t>
            </a:r>
          </a:p>
          <a:p>
            <a:pPr marL="0" indent="0">
              <a:buFontTx/>
              <a:buNone/>
              <a:defRPr/>
            </a:pPr>
            <a:r>
              <a:rPr lang="ru-RU" sz="1600" dirty="0"/>
              <a:t> </a:t>
            </a:r>
            <a:r>
              <a:rPr lang="ru-RU" sz="1600" dirty="0" smtClean="0"/>
              <a:t>            или</a:t>
            </a:r>
          </a:p>
          <a:p>
            <a:pPr marL="0" indent="0">
              <a:buFontTx/>
              <a:buNone/>
              <a:defRPr/>
            </a:pPr>
            <a:r>
              <a:rPr lang="ru-RU" sz="1600" dirty="0" smtClean="0"/>
              <a:t>     «изобилие» - в мире хватит места для успеха каждого)</a:t>
            </a:r>
          </a:p>
          <a:p>
            <a:pPr>
              <a:defRPr/>
            </a:pPr>
            <a:r>
              <a:rPr lang="ru-RU" sz="2000" b="1" i="1" dirty="0" smtClean="0"/>
              <a:t>Хорошее самочувствие </a:t>
            </a:r>
          </a:p>
          <a:p>
            <a:pPr marL="0" indent="0">
              <a:buFontTx/>
              <a:buNone/>
              <a:defRPr/>
            </a:pPr>
            <a:r>
              <a:rPr lang="ru-RU" sz="1800" dirty="0"/>
              <a:t> </a:t>
            </a:r>
            <a:r>
              <a:rPr lang="ru-RU" sz="1800" dirty="0" smtClean="0"/>
              <a:t>    </a:t>
            </a:r>
            <a:r>
              <a:rPr lang="ru-RU" sz="1400" dirty="0" smtClean="0"/>
              <a:t>(добавлено Тимоти Уокером)</a:t>
            </a:r>
            <a:endParaRPr lang="ru-RU" sz="1400" dirty="0"/>
          </a:p>
        </p:txBody>
      </p:sp>
      <p:pic>
        <p:nvPicPr>
          <p:cNvPr id="121860" name="Picture 2" descr="Радж Рагунатан - Если ты такой умный, почему несчастный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2063"/>
            <a:ext cx="26670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4" descr="http://nc4.info/img/news/3923ccdd18c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306863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5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944216"/>
          </a:xfrm>
          <a:solidFill>
            <a:srgbClr val="FFFFCC"/>
          </a:solidFill>
          <a:ln>
            <a:solidFill>
              <a:srgbClr val="FFFFCC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996600"/>
                </a:solidFill>
              </a:rPr>
              <a:t>	                                                  </a:t>
            </a:r>
            <a:br>
              <a:rPr lang="ru-RU" sz="2400" b="1" dirty="0" smtClean="0">
                <a:solidFill>
                  <a:srgbClr val="996600"/>
                </a:solidFill>
              </a:rPr>
            </a:br>
            <a:r>
              <a:rPr lang="ru-RU" sz="2400" b="1" dirty="0">
                <a:solidFill>
                  <a:srgbClr val="996600"/>
                </a:solidFill>
              </a:rPr>
              <a:t> </a:t>
            </a:r>
            <a:r>
              <a:rPr lang="ru-RU" sz="2400" b="1" dirty="0" smtClean="0">
                <a:solidFill>
                  <a:srgbClr val="996600"/>
                </a:solidFill>
              </a:rPr>
              <a:t>                                                               </a:t>
            </a:r>
            <a:br>
              <a:rPr lang="ru-RU" sz="2400" b="1" dirty="0" smtClean="0">
                <a:solidFill>
                  <a:srgbClr val="996600"/>
                </a:solidFill>
              </a:rPr>
            </a:br>
            <a:r>
              <a:rPr lang="ru-RU" sz="2400" b="1" dirty="0" smtClean="0">
                <a:solidFill>
                  <a:srgbClr val="996600"/>
                </a:solidFill>
              </a:rPr>
              <a:t>				       Жак </a:t>
            </a:r>
            <a:r>
              <a:rPr lang="ru-RU" sz="2400" b="1" dirty="0">
                <a:solidFill>
                  <a:srgbClr val="996600"/>
                </a:solidFill>
              </a:rPr>
              <a:t>ДЕЛОР.</a:t>
            </a:r>
            <a:r>
              <a:rPr lang="ru-RU" sz="2200" b="1" dirty="0">
                <a:solidFill>
                  <a:srgbClr val="996600"/>
                </a:solidFill>
              </a:rPr>
              <a:t/>
            </a:r>
            <a:br>
              <a:rPr lang="ru-RU" sz="2200" b="1" dirty="0">
                <a:solidFill>
                  <a:srgbClr val="996600"/>
                </a:solidFill>
              </a:rPr>
            </a:br>
            <a:r>
              <a:rPr lang="ru-RU" sz="2200" b="1" dirty="0">
                <a:solidFill>
                  <a:srgbClr val="996600"/>
                </a:solidFill>
              </a:rPr>
              <a:t>                                            </a:t>
            </a:r>
            <a:r>
              <a:rPr lang="ru-RU" sz="2200" b="1" dirty="0" smtClean="0">
                <a:solidFill>
                  <a:srgbClr val="996600"/>
                </a:solidFill>
              </a:rPr>
              <a:t>       </a:t>
            </a:r>
            <a:r>
              <a:rPr lang="ru-RU" sz="2200" dirty="0" smtClean="0">
                <a:solidFill>
                  <a:srgbClr val="996600"/>
                </a:solidFill>
              </a:rPr>
              <a:t>Председатель </a:t>
            </a:r>
            <a:r>
              <a:rPr lang="ru-RU" sz="2200" dirty="0">
                <a:solidFill>
                  <a:srgbClr val="996600"/>
                </a:solidFill>
              </a:rPr>
              <a:t>комиссии.</a:t>
            </a:r>
            <a:r>
              <a:rPr lang="ru-RU" sz="2400" b="1" dirty="0">
                <a:solidFill>
                  <a:srgbClr val="996600"/>
                </a:solidFill>
              </a:rPr>
              <a:t/>
            </a:r>
            <a:br>
              <a:rPr lang="ru-RU" sz="2400" b="1" dirty="0">
                <a:solidFill>
                  <a:srgbClr val="996600"/>
                </a:solidFill>
              </a:rPr>
            </a:br>
            <a:r>
              <a:rPr lang="ru-RU" sz="2400" b="1" dirty="0" smtClean="0">
                <a:solidFill>
                  <a:srgbClr val="996600"/>
                </a:solidFill>
              </a:rPr>
              <a:t> </a:t>
            </a:r>
            <a:br>
              <a:rPr lang="ru-RU" sz="2400" b="1" dirty="0" smtClean="0">
                <a:solidFill>
                  <a:srgbClr val="996600"/>
                </a:solidFill>
              </a:rPr>
            </a:br>
            <a:r>
              <a:rPr lang="ru-RU" sz="2400" b="1" dirty="0" smtClean="0">
                <a:solidFill>
                  <a:srgbClr val="996600"/>
                </a:solidFill>
              </a:rPr>
              <a:t>        </a:t>
            </a:r>
            <a:r>
              <a:rPr lang="ru-RU" sz="2700" b="1" dirty="0" smtClean="0">
                <a:solidFill>
                  <a:srgbClr val="996600"/>
                </a:solidFill>
                <a:ea typeface="+mn-ea"/>
                <a:cs typeface="+mn-cs"/>
              </a:rPr>
              <a:t>Образование</a:t>
            </a:r>
            <a:r>
              <a:rPr lang="ru-RU" sz="2700" dirty="0" smtClean="0">
                <a:solidFill>
                  <a:srgbClr val="996600"/>
                </a:solidFill>
                <a:ea typeface="+mn-ea"/>
                <a:cs typeface="+mn-cs"/>
              </a:rPr>
              <a:t> </a:t>
            </a:r>
            <a:r>
              <a:rPr lang="ru-RU" sz="2700" dirty="0">
                <a:solidFill>
                  <a:srgbClr val="996600"/>
                </a:solidFill>
                <a:ea typeface="+mn-ea"/>
                <a:cs typeface="+mn-cs"/>
              </a:rPr>
              <a:t>– </a:t>
            </a:r>
            <a:r>
              <a:rPr lang="ru-RU" sz="2700" b="1" dirty="0">
                <a:solidFill>
                  <a:srgbClr val="996600"/>
                </a:solidFill>
                <a:ea typeface="+mn-ea"/>
                <a:cs typeface="+mn-cs"/>
              </a:rPr>
              <a:t>сокрытое</a:t>
            </a:r>
            <a:r>
              <a:rPr lang="ru-RU" sz="2700" dirty="0">
                <a:solidFill>
                  <a:srgbClr val="996600"/>
                </a:solidFill>
                <a:ea typeface="+mn-ea"/>
                <a:cs typeface="+mn-cs"/>
              </a:rPr>
              <a:t> </a:t>
            </a:r>
            <a:r>
              <a:rPr lang="ru-RU" sz="2700" b="1" dirty="0">
                <a:solidFill>
                  <a:srgbClr val="996600"/>
                </a:solidFill>
                <a:ea typeface="+mn-ea"/>
                <a:cs typeface="+mn-cs"/>
              </a:rPr>
              <a:t>сокровище</a:t>
            </a:r>
            <a:r>
              <a:rPr lang="ru-RU" sz="2700" dirty="0">
                <a:solidFill>
                  <a:srgbClr val="996600"/>
                </a:solidFill>
                <a:ea typeface="+mn-ea"/>
                <a:cs typeface="+mn-cs"/>
              </a:rPr>
              <a:t>. </a:t>
            </a:r>
            <a:r>
              <a:rPr lang="ru-RU" sz="2700" dirty="0" smtClean="0">
                <a:solidFill>
                  <a:srgbClr val="996600"/>
                </a:solidFill>
                <a:ea typeface="+mn-ea"/>
                <a:cs typeface="+mn-cs"/>
              </a:rPr>
              <a:t/>
            </a:r>
            <a:br>
              <a:rPr lang="ru-RU" sz="2700" dirty="0" smtClean="0">
                <a:solidFill>
                  <a:srgbClr val="996600"/>
                </a:solidFill>
                <a:ea typeface="+mn-ea"/>
                <a:cs typeface="+mn-cs"/>
              </a:rPr>
            </a:br>
            <a:r>
              <a:rPr lang="ru-RU" sz="2200" dirty="0" smtClean="0">
                <a:solidFill>
                  <a:srgbClr val="996600"/>
                </a:solidFill>
                <a:ea typeface="+mn-ea"/>
                <a:cs typeface="+mn-cs"/>
              </a:rPr>
              <a:t>         Доклад </a:t>
            </a:r>
            <a:r>
              <a:rPr lang="ru-RU" sz="2200" dirty="0">
                <a:solidFill>
                  <a:srgbClr val="996600"/>
                </a:solidFill>
                <a:ea typeface="+mn-ea"/>
                <a:cs typeface="+mn-cs"/>
              </a:rPr>
              <a:t>Комиссии </a:t>
            </a:r>
            <a:r>
              <a:rPr lang="ru-RU" sz="2200" dirty="0" smtClean="0">
                <a:solidFill>
                  <a:srgbClr val="996600"/>
                </a:solidFill>
                <a:ea typeface="+mn-ea"/>
                <a:cs typeface="+mn-cs"/>
              </a:rPr>
              <a:t>ЮНЕСКО «</a:t>
            </a:r>
            <a:r>
              <a:rPr lang="ru-RU" sz="2200" dirty="0">
                <a:solidFill>
                  <a:srgbClr val="996600"/>
                </a:solidFill>
                <a:ea typeface="+mn-ea"/>
                <a:cs typeface="+mn-cs"/>
              </a:rPr>
              <a:t>Образование для XXI века</a:t>
            </a:r>
            <a:r>
              <a:rPr lang="ru-RU" sz="2200" dirty="0" smtClean="0">
                <a:solidFill>
                  <a:srgbClr val="996600"/>
                </a:solidFill>
                <a:ea typeface="+mn-ea"/>
                <a:cs typeface="+mn-cs"/>
              </a:rPr>
              <a:t>».  1998 год.</a:t>
            </a:r>
            <a:br>
              <a:rPr lang="ru-RU" sz="2200" dirty="0" smtClean="0">
                <a:solidFill>
                  <a:srgbClr val="996600"/>
                </a:solidFill>
                <a:ea typeface="+mn-ea"/>
                <a:cs typeface="+mn-cs"/>
              </a:rPr>
            </a:br>
            <a:r>
              <a:rPr lang="ru-RU" sz="2200" dirty="0" smtClean="0">
                <a:solidFill>
                  <a:srgbClr val="996600"/>
                </a:solidFill>
                <a:ea typeface="+mn-ea"/>
                <a:cs typeface="+mn-cs"/>
              </a:rPr>
              <a:t/>
            </a:r>
            <a:br>
              <a:rPr lang="ru-RU" sz="2200" dirty="0" smtClean="0">
                <a:solidFill>
                  <a:srgbClr val="996600"/>
                </a:solidFill>
                <a:ea typeface="+mn-ea"/>
                <a:cs typeface="+mn-cs"/>
              </a:rPr>
            </a:br>
            <a:r>
              <a:rPr lang="ru-RU" sz="2200" dirty="0" smtClean="0">
                <a:solidFill>
                  <a:srgbClr val="996600"/>
                </a:solidFill>
                <a:ea typeface="+mn-ea"/>
                <a:cs typeface="+mn-cs"/>
              </a:rPr>
              <a:t>                                                                </a:t>
            </a:r>
            <a:endParaRPr lang="ru-RU" sz="2200" dirty="0">
              <a:solidFill>
                <a:srgbClr val="99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3501008"/>
            <a:ext cx="5760640" cy="24482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i="1" dirty="0" smtClean="0"/>
              <a:t>Образование </a:t>
            </a:r>
            <a:r>
              <a:rPr lang="ru-RU" sz="2400" i="1" dirty="0"/>
              <a:t>на протяжении всей жизни основывается на четырех столпах</a:t>
            </a:r>
            <a:r>
              <a:rPr lang="ru-RU" sz="2400" i="1" dirty="0" smtClean="0"/>
              <a:t>:</a:t>
            </a:r>
          </a:p>
          <a:p>
            <a:pPr>
              <a:buFont typeface="Arial"/>
              <a:buChar char="•"/>
            </a:pPr>
            <a:endParaRPr lang="ru-RU" sz="2400" i="1" dirty="0"/>
          </a:p>
          <a:p>
            <a:pPr>
              <a:buFont typeface="Arial"/>
              <a:buChar char="•"/>
            </a:pPr>
            <a:r>
              <a:rPr lang="ru-RU" sz="2800" i="1" dirty="0" smtClean="0"/>
              <a:t>научиться </a:t>
            </a:r>
            <a:r>
              <a:rPr lang="ru-RU" sz="2800" i="1" dirty="0"/>
              <a:t>познавать,</a:t>
            </a:r>
          </a:p>
          <a:p>
            <a:pPr>
              <a:buFont typeface="Arial"/>
              <a:buChar char="•"/>
            </a:pPr>
            <a:r>
              <a:rPr lang="ru-RU" sz="2800" i="1" dirty="0"/>
              <a:t>научиться делать,</a:t>
            </a:r>
          </a:p>
          <a:p>
            <a:pPr>
              <a:buFont typeface="Arial"/>
              <a:buChar char="•"/>
            </a:pPr>
            <a:r>
              <a:rPr lang="ru-RU" sz="2800" i="1" dirty="0"/>
              <a:t>научиться жить вместе,</a:t>
            </a:r>
          </a:p>
          <a:p>
            <a:pPr>
              <a:buFont typeface="Arial"/>
              <a:buChar char="•"/>
            </a:pPr>
            <a:r>
              <a:rPr lang="ru-RU" sz="2800" i="1" dirty="0"/>
              <a:t>научиться жить.</a:t>
            </a:r>
          </a:p>
          <a:p>
            <a:endParaRPr lang="ru-RU" dirty="0"/>
          </a:p>
        </p:txBody>
      </p:sp>
      <p:pic>
        <p:nvPicPr>
          <p:cNvPr id="2050" name="Picture 2" descr="https://www.tovima.gr/wp-content/uploads/2011/09/18/Jacques_Del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7444"/>
            <a:ext cx="273978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udfile.net/html/2706/228/html_3jOManHQ1L.dmII/htmlconvd-haBPbr1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1" y="3068960"/>
            <a:ext cx="2492104" cy="34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6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Заголовок 1"/>
          <p:cNvSpPr>
            <a:spLocks noGrp="1"/>
          </p:cNvSpPr>
          <p:nvPr>
            <p:ph type="title"/>
          </p:nvPr>
        </p:nvSpPr>
        <p:spPr>
          <a:xfrm>
            <a:off x="-7938" y="2514600"/>
            <a:ext cx="9151938" cy="1371600"/>
          </a:xfrm>
          <a:solidFill>
            <a:srgbClr val="FFFFCC"/>
          </a:solidFill>
          <a:ln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2400" smtClean="0"/>
              <a:t>			</a:t>
            </a:r>
            <a:r>
              <a:rPr lang="ru-RU" altLang="ru-RU" sz="2400" b="1" smtClean="0">
                <a:solidFill>
                  <a:srgbClr val="993300"/>
                </a:solidFill>
              </a:rPr>
              <a:t>Александр Григорьевич АСМОЛОВ</a:t>
            </a:r>
            <a:br>
              <a:rPr lang="ru-RU" altLang="ru-RU" sz="2400" b="1" smtClean="0">
                <a:solidFill>
                  <a:srgbClr val="993300"/>
                </a:solidFill>
              </a:rPr>
            </a:br>
            <a:r>
              <a:rPr lang="ru-RU" altLang="ru-RU" sz="2400" b="1" smtClean="0">
                <a:solidFill>
                  <a:srgbClr val="993300"/>
                </a:solidFill>
              </a:rPr>
              <a:t>				</a:t>
            </a:r>
            <a:r>
              <a:rPr lang="ru-RU" altLang="ru-RU" sz="1600" smtClean="0">
                <a:solidFill>
                  <a:srgbClr val="993300"/>
                </a:solidFill>
              </a:rPr>
              <a:t>академик РАО</a:t>
            </a:r>
          </a:p>
        </p:txBody>
      </p:sp>
      <p:sp>
        <p:nvSpPr>
          <p:cNvPr id="122883" name="Объект 2"/>
          <p:cNvSpPr>
            <a:spLocks noGrp="1"/>
          </p:cNvSpPr>
          <p:nvPr>
            <p:ph idx="1"/>
          </p:nvPr>
        </p:nvSpPr>
        <p:spPr>
          <a:xfrm>
            <a:off x="762000" y="4038600"/>
            <a:ext cx="8229600" cy="25193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400" b="1" i="1" smtClean="0"/>
              <a:t>Педагогика ДОСТОИНСТВА, </a:t>
            </a:r>
          </a:p>
          <a:p>
            <a:pPr marL="0" indent="0">
              <a:buFontTx/>
              <a:buNone/>
            </a:pPr>
            <a:r>
              <a:rPr lang="ru-RU" altLang="ru-RU" sz="2400" b="1" i="1" smtClean="0"/>
              <a:t>педагогика сотрудничества, </a:t>
            </a:r>
          </a:p>
          <a:p>
            <a:pPr marL="0" indent="0">
              <a:buFontTx/>
              <a:buNone/>
            </a:pPr>
            <a:r>
              <a:rPr lang="ru-RU" altLang="ru-RU" sz="2400" b="1" i="1" smtClean="0"/>
              <a:t>педагогика развития </a:t>
            </a:r>
            <a:r>
              <a:rPr lang="ru-RU" altLang="ru-RU" sz="2400" i="1" smtClean="0"/>
              <a:t>– </a:t>
            </a:r>
          </a:p>
          <a:p>
            <a:pPr marL="0" indent="0">
              <a:buFontTx/>
              <a:buNone/>
            </a:pPr>
            <a:r>
              <a:rPr lang="ru-RU" altLang="ru-RU" sz="2400" i="1" smtClean="0"/>
              <a:t>вот те линии, которые пересекаются между собой </a:t>
            </a:r>
          </a:p>
          <a:p>
            <a:pPr marL="0" indent="0">
              <a:buFontTx/>
              <a:buNone/>
            </a:pPr>
            <a:r>
              <a:rPr lang="ru-RU" altLang="ru-RU" sz="2400" i="1" smtClean="0"/>
              <a:t>и дают новую палитру образования.</a:t>
            </a:r>
          </a:p>
        </p:txBody>
      </p:sp>
      <p:pic>
        <p:nvPicPr>
          <p:cNvPr id="122884" name="Picture 2" descr="Барбара Окли, Александр Асмолов, Татьяна Черниговская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363"/>
            <a:ext cx="51816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4" descr="Александр Асмолов. Педагогика достоинст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12065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304800" y="4038600"/>
            <a:ext cx="8763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В вихре информационной революции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жизнь меняется с молниеносной скоростью,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поэтому </a:t>
            </a:r>
            <a:r>
              <a:rPr lang="ru-RU" sz="2000" b="1" i="1" dirty="0">
                <a:solidFill>
                  <a:srgbClr val="C00000"/>
                </a:solidFill>
              </a:rPr>
              <a:t>способность к творчеству и аналитическое мышление </a:t>
            </a:r>
            <a:r>
              <a:rPr lang="ru-RU" sz="2000" i="1" dirty="0">
                <a:solidFill>
                  <a:srgbClr val="000000"/>
                </a:solidFill>
              </a:rPr>
              <a:t>не </a:t>
            </a:r>
            <a:r>
              <a:rPr lang="ru-RU" sz="2000" i="1" u="sng" dirty="0">
                <a:solidFill>
                  <a:srgbClr val="000000"/>
                </a:solidFill>
              </a:rPr>
              <a:t>являются больше дополнительными опциями</a:t>
            </a:r>
            <a:r>
              <a:rPr lang="ru-RU" sz="2000" i="1" dirty="0">
                <a:solidFill>
                  <a:srgbClr val="000000"/>
                </a:solidFill>
              </a:rPr>
              <a:t>,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</a:rPr>
              <a:t>они более не роскошь, а </a:t>
            </a:r>
            <a:r>
              <a:rPr lang="ru-RU" sz="2000" b="1" i="1" dirty="0">
                <a:solidFill>
                  <a:srgbClr val="000000"/>
                </a:solidFill>
              </a:rPr>
              <a:t>средство выживания</a:t>
            </a:r>
            <a:r>
              <a:rPr lang="ru-RU" sz="20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1905000"/>
            <a:ext cx="9144000" cy="18288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</a:rPr>
              <a:t>					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</a:rPr>
              <a:t>			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800000"/>
                </a:solidFill>
              </a:rPr>
              <a:t>				</a:t>
            </a:r>
            <a:r>
              <a:rPr lang="ru-RU" b="1" dirty="0" err="1">
                <a:solidFill>
                  <a:srgbClr val="800000"/>
                </a:solidFill>
              </a:rPr>
              <a:t>Салман</a:t>
            </a:r>
            <a:r>
              <a:rPr lang="ru-RU" b="1" dirty="0">
                <a:solidFill>
                  <a:srgbClr val="800000"/>
                </a:solidFill>
              </a:rPr>
              <a:t> </a:t>
            </a:r>
            <a:r>
              <a:rPr lang="ru-RU" b="1" dirty="0" smtClean="0">
                <a:solidFill>
                  <a:srgbClr val="800000"/>
                </a:solidFill>
              </a:rPr>
              <a:t>ХАН, </a:t>
            </a:r>
            <a:endParaRPr lang="ru-RU" b="1" dirty="0">
              <a:solidFill>
                <a:srgbClr val="8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</a:rPr>
              <a:t>				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</a:rPr>
              <a:t>			</a:t>
            </a:r>
            <a:r>
              <a:rPr lang="ru-RU" sz="1600" dirty="0">
                <a:solidFill>
                  <a:srgbClr val="800000"/>
                </a:solidFill>
              </a:rPr>
              <a:t>руководитель </a:t>
            </a:r>
            <a:r>
              <a:rPr lang="ru-RU" sz="1600" dirty="0" err="1">
                <a:solidFill>
                  <a:srgbClr val="800000"/>
                </a:solidFill>
              </a:rPr>
              <a:t>Khan</a:t>
            </a:r>
            <a:r>
              <a:rPr lang="ru-RU" sz="1600" dirty="0">
                <a:solidFill>
                  <a:srgbClr val="800000"/>
                </a:solidFill>
              </a:rPr>
              <a:t> </a:t>
            </a:r>
            <a:r>
              <a:rPr lang="ru-RU" sz="1600" dirty="0" err="1">
                <a:solidFill>
                  <a:srgbClr val="800000"/>
                </a:solidFill>
              </a:rPr>
              <a:t>Academy</a:t>
            </a:r>
            <a:r>
              <a:rPr lang="ru-RU" sz="1600" dirty="0">
                <a:solidFill>
                  <a:srgbClr val="800000"/>
                </a:solidFill>
              </a:rPr>
              <a:t> – платформы для образования,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800000"/>
                </a:solidFill>
              </a:rPr>
              <a:t>		Всемирного сервиса для получения знаний.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800000"/>
                </a:solidFill>
              </a:rPr>
              <a:t>                                            </a:t>
            </a:r>
            <a:r>
              <a:rPr lang="ru-RU" sz="1400" dirty="0">
                <a:solidFill>
                  <a:srgbClr val="800000"/>
                </a:solidFill>
              </a:rPr>
              <a:t>Входит в список 100 самых влиятельных людей планеты.</a:t>
            </a:r>
          </a:p>
        </p:txBody>
      </p:sp>
      <p:pic>
        <p:nvPicPr>
          <p:cNvPr id="156676" name="Picture 2" descr="http://www.e-xecutive.ru/images/people_xxi/Salman_Khan_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29718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6" descr="http://www.e-xecutive.ru/images/publikacii_knig/Han_cover201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/>
          <a:stretch>
            <a:fillRect/>
          </a:stretch>
        </p:blipFill>
        <p:spPr bwMode="auto">
          <a:xfrm>
            <a:off x="304800" y="1066800"/>
            <a:ext cx="25765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5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Тема «Различные красивые и веселые рисунки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98"/>
            <a:ext cx="7128792" cy="68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96336" y="16300"/>
            <a:ext cx="1440160" cy="6878338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996600"/>
                </a:solidFill>
              </a:rPr>
              <a:t>МИР</a:t>
            </a:r>
          </a:p>
          <a:p>
            <a:pPr algn="ctr"/>
            <a:endParaRPr lang="ru-RU" sz="2000" b="1" dirty="0" smtClean="0">
              <a:solidFill>
                <a:srgbClr val="9966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И</a:t>
            </a: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З</a:t>
            </a: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М</a:t>
            </a: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Е</a:t>
            </a: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Н</a:t>
            </a: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И</a:t>
            </a: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Л</a:t>
            </a: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С</a:t>
            </a:r>
          </a:p>
          <a:p>
            <a:pPr algn="ctr"/>
            <a:r>
              <a:rPr lang="ru-RU" sz="2400" b="1" dirty="0" smtClean="0">
                <a:solidFill>
                  <a:srgbClr val="996600"/>
                </a:solidFill>
              </a:rPr>
              <a:t>Я</a:t>
            </a:r>
          </a:p>
          <a:p>
            <a:pPr algn="ctr"/>
            <a:r>
              <a:rPr lang="ru-RU" sz="2400" b="1" dirty="0">
                <a:solidFill>
                  <a:srgbClr val="9966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99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0"/>
            <a:ext cx="4953000" cy="2819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</a:rPr>
              <a:t>Представления об эволюции человека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</a:rPr>
              <a:t>в эпоху научно-технического прогресса</a:t>
            </a:r>
          </a:p>
        </p:txBody>
      </p:sp>
      <p:pic>
        <p:nvPicPr>
          <p:cNvPr id="163843" name="Picture 6" descr="https://im0-tub-ru.yandex.net/i?id=a21b8a9b54af8634b80297d8fb55885f&amp;n=13&amp;ex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344738"/>
            <a:ext cx="5638801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9738"/>
            <a:ext cx="291465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" y="5516563"/>
            <a:ext cx="4953000" cy="134143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6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658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65892" name="Picture 4" descr="https://im0-tub-ru.yandex.net/i?id=0a8b59cd6114b2385897ec72edc75dcb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0840"/>
          <a:stretch>
            <a:fillRect/>
          </a:stretch>
        </p:blipFill>
        <p:spPr bwMode="auto">
          <a:xfrm>
            <a:off x="26606" y="494525"/>
            <a:ext cx="91440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rgbClr val="996600"/>
                </a:solidFill>
              </a:rPr>
              <a:t>   Третье </a:t>
            </a:r>
            <a:r>
              <a:rPr lang="ru-RU" sz="3600" b="1" dirty="0">
                <a:solidFill>
                  <a:srgbClr val="996600"/>
                </a:solidFill>
              </a:rPr>
              <a:t>полушарие ?</a:t>
            </a:r>
          </a:p>
        </p:txBody>
      </p:sp>
    </p:spTree>
    <p:extLst>
      <p:ext uri="{BB962C8B-B14F-4D97-AF65-F5344CB8AC3E}">
        <p14:creationId xmlns:p14="http://schemas.microsoft.com/office/powerpoint/2010/main" val="2402380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88" y="368300"/>
            <a:ext cx="9117012" cy="1905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</a:rPr>
              <a:t>	Ефим Лазаревич </a:t>
            </a:r>
            <a:r>
              <a:rPr lang="ru-RU" sz="2000" b="1" dirty="0" err="1">
                <a:solidFill>
                  <a:srgbClr val="993300"/>
                </a:solidFill>
              </a:rPr>
              <a:t>Рачевский</a:t>
            </a:r>
            <a:r>
              <a:rPr lang="ru-RU" dirty="0">
                <a:solidFill>
                  <a:srgbClr val="993300"/>
                </a:solidFill>
              </a:rPr>
              <a:t>,</a:t>
            </a:r>
            <a:r>
              <a:rPr lang="ru-RU" b="1" dirty="0">
                <a:solidFill>
                  <a:srgbClr val="993300"/>
                </a:solidFill>
              </a:rPr>
              <a:t>	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993300"/>
                </a:solidFill>
              </a:rPr>
              <a:t>	     </a:t>
            </a:r>
            <a:r>
              <a:rPr lang="ru-RU" sz="1400" dirty="0">
                <a:solidFill>
                  <a:srgbClr val="993300"/>
                </a:solidFill>
              </a:rPr>
              <a:t>народный учитель России,	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</a:rPr>
              <a:t>                                 лауреат премии Президента РФ,	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</a:rPr>
              <a:t>		         	                      директор Центра образования № 548 «Царицыно».	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993300"/>
                </a:solidFill>
              </a:rPr>
              <a:t>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993300"/>
                </a:solidFill>
              </a:rPr>
              <a:t>                 Интервью РИА Новости, 2019.		</a:t>
            </a:r>
            <a:endParaRPr lang="ru-RU" sz="1400" dirty="0">
              <a:solidFill>
                <a:srgbClr val="993300"/>
              </a:solidFill>
            </a:endParaRPr>
          </a:p>
        </p:txBody>
      </p:sp>
      <p:sp>
        <p:nvSpPr>
          <p:cNvPr id="166915" name="Прямоугольник 1"/>
          <p:cNvSpPr>
            <a:spLocks noChangeArrowheads="1"/>
          </p:cNvSpPr>
          <p:nvPr/>
        </p:nvSpPr>
        <p:spPr bwMode="auto">
          <a:xfrm>
            <a:off x="1524000" y="3124200"/>
            <a:ext cx="723900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i="1" smtClean="0">
                <a:solidFill>
                  <a:srgbClr val="000000"/>
                </a:solidFill>
              </a:rPr>
              <a:t>Нынешние первоклассники очень сильно отличаются,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i="1" smtClean="0">
                <a:solidFill>
                  <a:srgbClr val="000000"/>
                </a:solidFill>
              </a:rPr>
              <a:t>они приходят с необузданной жаждой познания,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i="1" smtClean="0">
                <a:solidFill>
                  <a:srgbClr val="000000"/>
                </a:solidFill>
              </a:rPr>
              <a:t>активно ищут информацию в интернете.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i="1" smtClean="0">
                <a:solidFill>
                  <a:srgbClr val="000000"/>
                </a:solidFill>
              </a:rPr>
              <a:t>Не нужно забирать у детей гаджеты.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i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i="1" smtClean="0">
                <a:solidFill>
                  <a:srgbClr val="000000"/>
                </a:solidFill>
              </a:rPr>
              <a:t>Сегодняшние первоклассники школу закончат в 2032 году.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i="1" smtClean="0">
                <a:solidFill>
                  <a:srgbClr val="000000"/>
                </a:solidFill>
              </a:rPr>
              <a:t>Значит </a:t>
            </a:r>
            <a:r>
              <a:rPr lang="ru-RU" altLang="ru-RU" sz="2000" b="1" i="1" smtClean="0">
                <a:solidFill>
                  <a:srgbClr val="000000"/>
                </a:solidFill>
              </a:rPr>
              <a:t>мы должны знать, что будет в 2032 году.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000" b="1" i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i="1" smtClean="0">
                <a:solidFill>
                  <a:srgbClr val="000000"/>
                </a:solidFill>
              </a:rPr>
              <a:t>Я не люблю лозунги, но то, что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i="1" smtClean="0">
                <a:solidFill>
                  <a:srgbClr val="000000"/>
                </a:solidFill>
              </a:rPr>
              <a:t>будущее уже сегодня прокрадывается в нашу жизнь – </a:t>
            </a:r>
            <a:r>
              <a:rPr lang="ru-RU" altLang="ru-RU" sz="1800" i="1" smtClean="0">
                <a:solidFill>
                  <a:srgbClr val="000000"/>
                </a:solidFill>
              </a:rPr>
              <a:t>это совершенно точно. </a:t>
            </a:r>
          </a:p>
        </p:txBody>
      </p:sp>
      <p:pic>
        <p:nvPicPr>
          <p:cNvPr id="166916" name="Picture 2" descr="http://www.koriphey.ru/content/images/news/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975"/>
            <a:ext cx="39624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931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763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60350"/>
            <a:ext cx="8289925" cy="121602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993300"/>
                </a:solidFill>
              </a:rPr>
              <a:t>	Джон </a:t>
            </a:r>
            <a:r>
              <a:rPr lang="ru-RU" sz="2400" b="1" dirty="0">
                <a:solidFill>
                  <a:srgbClr val="993300"/>
                </a:solidFill>
              </a:rPr>
              <a:t>ДЬЮИ</a:t>
            </a:r>
            <a:r>
              <a:rPr lang="ru-RU" sz="3400" dirty="0">
                <a:solidFill>
                  <a:srgbClr val="993300"/>
                </a:solidFill>
                <a:latin typeface="Times New Roman" pitchFamily="18" charset="0"/>
              </a:rPr>
              <a:t>	</a:t>
            </a:r>
            <a:r>
              <a:rPr lang="ru-RU" sz="3400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	</a:t>
            </a:r>
            <a:br>
              <a:rPr lang="ru-RU" sz="3400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1800" i="1" dirty="0">
                <a:solidFill>
                  <a:srgbClr val="993300"/>
                </a:solidFill>
              </a:rPr>
              <a:t>Из статьи «Моё педагогическое кредо», 1897 год</a:t>
            </a:r>
            <a:endParaRPr lang="ru-RU" sz="1800" dirty="0">
              <a:solidFill>
                <a:srgbClr val="993300"/>
              </a:solidFill>
            </a:endParaRPr>
          </a:p>
        </p:txBody>
      </p:sp>
      <p:sp>
        <p:nvSpPr>
          <p:cNvPr id="197635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83968" y="1600200"/>
            <a:ext cx="4608512" cy="49244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eaLnBrk="1" hangingPunct="1">
              <a:buFontTx/>
              <a:buNone/>
              <a:defRPr/>
            </a:pP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Современные системы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образования пренебрегают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формированием отношений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между людьми, 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тем самым делают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невозможным получение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подлинного нравственного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образования.</a:t>
            </a:r>
          </a:p>
        </p:txBody>
      </p:sp>
      <p:pic>
        <p:nvPicPr>
          <p:cNvPr id="484354" name="Picture 2" descr="https://mirkid.ru/wp-content/uploads/2019/09/D.Dyu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73943"/>
            <a:ext cx="3670001" cy="367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41323"/>
            <a:ext cx="7439620" cy="57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3244"/>
            <a:ext cx="9144000" cy="1075979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96600"/>
                </a:solidFill>
              </a:rPr>
              <a:t>	</a:t>
            </a:r>
            <a:r>
              <a:rPr lang="ru-RU" sz="2400" dirty="0" smtClean="0">
                <a:solidFill>
                  <a:srgbClr val="996600"/>
                </a:solidFill>
              </a:rPr>
              <a:t>Функция образования в </a:t>
            </a:r>
            <a:r>
              <a:rPr lang="en-US" sz="2400" dirty="0">
                <a:solidFill>
                  <a:srgbClr val="996600"/>
                </a:solidFill>
                <a:latin typeface="+mj-lt"/>
                <a:ea typeface="Calibri"/>
                <a:cs typeface="+mj-cs"/>
              </a:rPr>
              <a:t>XXI </a:t>
            </a:r>
            <a:r>
              <a:rPr lang="ru-RU" sz="2400" dirty="0">
                <a:solidFill>
                  <a:srgbClr val="996600"/>
                </a:solidFill>
                <a:latin typeface="+mj-lt"/>
                <a:ea typeface="Calibri"/>
                <a:cs typeface="+mj-cs"/>
              </a:rPr>
              <a:t>веке</a:t>
            </a:r>
            <a:r>
              <a:rPr lang="ru-RU" sz="2400" dirty="0" smtClean="0">
                <a:solidFill>
                  <a:srgbClr val="996600"/>
                </a:solidFill>
                <a:latin typeface="+mj-lt"/>
              </a:rPr>
              <a:t> </a:t>
            </a:r>
            <a:r>
              <a:rPr lang="ru-RU" sz="2400" dirty="0" smtClean="0">
                <a:solidFill>
                  <a:srgbClr val="996600"/>
                </a:solidFill>
              </a:rPr>
              <a:t>– </a:t>
            </a:r>
          </a:p>
          <a:p>
            <a:pPr algn="ctr"/>
            <a:r>
              <a:rPr lang="ru-RU" sz="2400" dirty="0" smtClean="0">
                <a:solidFill>
                  <a:srgbClr val="996600"/>
                </a:solidFill>
              </a:rPr>
              <a:t>развитие </a:t>
            </a:r>
            <a:r>
              <a:rPr lang="ru-RU" sz="2400" b="1" dirty="0" smtClean="0">
                <a:solidFill>
                  <a:srgbClr val="996600"/>
                </a:solidFill>
              </a:rPr>
              <a:t>эмоционально-социального интеллекта</a:t>
            </a:r>
            <a:endParaRPr lang="ru-RU" sz="2400" b="1" dirty="0">
              <a:solidFill>
                <a:srgbClr val="99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17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FCC"/>
          </a:solidFill>
          <a:ln>
            <a:solidFill>
              <a:srgbClr val="FAF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Comic Sans MS" panose="030F0702030302020204" pitchFamily="66" charset="0"/>
              </a:rPr>
              <a:t>           </a:t>
            </a:r>
            <a:r>
              <a:rPr lang="ru-RU" b="1" dirty="0">
                <a:solidFill>
                  <a:srgbClr val="993300"/>
                </a:solidFill>
              </a:rPr>
              <a:t>Личностно и социально значимые результаты образования</a:t>
            </a:r>
            <a:endParaRPr lang="ru-RU" dirty="0">
              <a:solidFill>
                <a:srgbClr val="99330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17500" y="1700213"/>
            <a:ext cx="2501900" cy="96996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        ЮНЕСКО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17500" y="2763838"/>
            <a:ext cx="2501900" cy="969962"/>
          </a:xfrm>
          <a:prstGeom prst="rightArrow">
            <a:avLst/>
          </a:prstGeom>
          <a:solidFill>
            <a:srgbClr val="B972A0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ru-RU" b="1" kern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      ФГОС</a:t>
            </a:r>
            <a:endParaRPr lang="ru-RU" b="1" kern="0" dirty="0">
              <a:solidFill>
                <a:prstClr val="black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17500" y="3829050"/>
            <a:ext cx="2501900" cy="969963"/>
          </a:xfrm>
          <a:prstGeom prst="rightArrow">
            <a:avLst/>
          </a:prstGeom>
          <a:solidFill>
            <a:srgbClr val="FFFCF3">
              <a:lumMod val="9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ru-RU" b="1" kern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        SOFT SKILLS</a:t>
            </a:r>
            <a:endParaRPr lang="ru-RU" b="1" kern="0" dirty="0">
              <a:solidFill>
                <a:prstClr val="black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17500" y="4876800"/>
            <a:ext cx="2501900" cy="1147763"/>
          </a:xfrm>
          <a:prstGeom prst="rightArrow">
            <a:avLst/>
          </a:prstGeom>
          <a:solidFill>
            <a:srgbClr val="8BC58A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ru-RU" sz="1400" b="1" kern="0" dirty="0">
                <a:solidFill>
                  <a:prstClr val="black"/>
                </a:solidFill>
              </a:rPr>
              <a:t>ЛИЧНОСТНЫЙ ПОТЕНЦИАЛ</a:t>
            </a:r>
          </a:p>
        </p:txBody>
      </p:sp>
      <p:pic>
        <p:nvPicPr>
          <p:cNvPr id="178184" name="Picture 4" descr="https://i.ya-webdesign.com/images/wilderness-vector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924050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5" name="Picture 6" descr="http://sbiblio.com/pictures/lingvostranovedcheskiy/418-557_(426-565)_img_2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275"/>
          <a:stretch>
            <a:fillRect/>
          </a:stretch>
        </p:blipFill>
        <p:spPr bwMode="auto">
          <a:xfrm>
            <a:off x="477838" y="3041650"/>
            <a:ext cx="4254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6" name="Picture 8" descr="https://yt3.ggpht.com/a/AGF-l79MvLIWxsK1G37bZqpjwe8IV5UqoB7Kt54WjQ=s900-mo-c-c0xffffffff-rj-k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098925"/>
            <a:ext cx="41751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895600" y="1741488"/>
            <a:ext cx="6172200" cy="88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  <a:t>Личностные качества и ценности, </a:t>
            </a:r>
            <a:r>
              <a:rPr lang="ru-RU" sz="1400" dirty="0" err="1">
                <a:solidFill>
                  <a:prstClr val="black"/>
                </a:solidFill>
                <a:ea typeface="Calibri"/>
                <a:cs typeface="Times New Roman"/>
              </a:rPr>
              <a:t>инновационность</a:t>
            </a:r>
            <a: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  <a:t> и креативность, </a:t>
            </a:r>
            <a:r>
              <a:rPr lang="ru-RU" sz="1400" b="1" dirty="0">
                <a:solidFill>
                  <a:prstClr val="black"/>
                </a:solidFill>
                <a:ea typeface="Calibri"/>
                <a:cs typeface="Times New Roman"/>
              </a:rPr>
              <a:t>коммуникация и сотрудничество</a:t>
            </a:r>
            <a: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  <a:t>, лидерство и ответственность, мотивация к труду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95600" y="2803525"/>
            <a:ext cx="6172200" cy="890588"/>
          </a:xfrm>
          <a:prstGeom prst="rect">
            <a:avLst/>
          </a:prstGeom>
          <a:solidFill>
            <a:srgbClr val="B972A0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 smtClean="0">
                <a:solidFill>
                  <a:srgbClr val="333333"/>
                </a:solidFill>
                <a:cs typeface="Calibri" pitchFamily="34" charset="0"/>
              </a:rPr>
              <a:t>Способность к саморазвитию и личностному самоопределению, значимые </a:t>
            </a:r>
            <a:r>
              <a:rPr lang="ru-RU" altLang="ru-RU" sz="1400" b="1" dirty="0" smtClean="0">
                <a:solidFill>
                  <a:srgbClr val="333333"/>
                </a:solidFill>
                <a:cs typeface="Calibri" pitchFamily="34" charset="0"/>
              </a:rPr>
              <a:t>социальные и межличностные отношения</a:t>
            </a:r>
            <a:r>
              <a:rPr lang="ru-RU" altLang="ru-RU" sz="1400" dirty="0" smtClean="0">
                <a:solidFill>
                  <a:srgbClr val="333333"/>
                </a:solidFill>
                <a:cs typeface="Calibri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 smtClean="0">
                <a:solidFill>
                  <a:srgbClr val="333333"/>
                </a:solidFill>
                <a:cs typeface="Calibri" pitchFamily="34" charset="0"/>
              </a:rPr>
              <a:t>ценностно-смысловые установки, личностные и гражданские позиции, </a:t>
            </a:r>
            <a:r>
              <a:rPr lang="ru-RU" altLang="ru-RU" sz="1400" b="1" dirty="0" smtClean="0">
                <a:solidFill>
                  <a:srgbClr val="333333"/>
                </a:solidFill>
                <a:cs typeface="Calibri" pitchFamily="34" charset="0"/>
              </a:rPr>
              <a:t>социальные компетенции</a:t>
            </a:r>
            <a:endParaRPr lang="ru-RU" altLang="ru-RU" sz="1400" b="1" dirty="0" smtClean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95600" y="3870325"/>
            <a:ext cx="6172200" cy="889000"/>
          </a:xfrm>
          <a:prstGeom prst="rect">
            <a:avLst/>
          </a:prstGeom>
          <a:solidFill>
            <a:srgbClr val="FFFCF3">
              <a:lumMod val="9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smtClean="0">
                <a:solidFill>
                  <a:srgbClr val="000000"/>
                </a:solidFill>
                <a:cs typeface="Calibri" pitchFamily="34" charset="0"/>
              </a:rPr>
              <a:t>Знания, умения, навыки и мотивационные характеристики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smtClean="0">
                <a:solidFill>
                  <a:srgbClr val="000000"/>
                </a:solidFill>
                <a:cs typeface="Calibri" pitchFamily="34" charset="0"/>
              </a:rPr>
              <a:t>в сфере </a:t>
            </a:r>
            <a:r>
              <a:rPr lang="ru-RU" altLang="ru-RU" sz="1400" b="1" smtClean="0">
                <a:solidFill>
                  <a:srgbClr val="000000"/>
                </a:solidFill>
                <a:cs typeface="Calibri" pitchFamily="34" charset="0"/>
              </a:rPr>
              <a:t>взаимодействия между людьми</a:t>
            </a:r>
            <a:r>
              <a:rPr lang="ru-RU" altLang="ru-RU" sz="1400" smtClean="0">
                <a:solidFill>
                  <a:srgbClr val="000000"/>
                </a:solidFill>
                <a:cs typeface="Calibri" pitchFamily="34" charset="0"/>
              </a:rPr>
              <a:t>, умение убеждать,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smtClean="0">
                <a:solidFill>
                  <a:srgbClr val="000000"/>
                </a:solidFill>
                <a:cs typeface="Calibri" pitchFamily="34" charset="0"/>
              </a:rPr>
              <a:t>ведение переговоров, лидерство и эмоциональный интеллект</a:t>
            </a:r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19400" y="4943475"/>
            <a:ext cx="6248400" cy="1000125"/>
          </a:xfrm>
          <a:prstGeom prst="rect">
            <a:avLst/>
          </a:prstGeom>
          <a:solidFill>
            <a:srgbClr val="8BC58A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ru-RU" sz="1400" kern="0" dirty="0">
                <a:solidFill>
                  <a:prstClr val="black"/>
                </a:solidFill>
                <a:ea typeface="Calibri"/>
                <a:cs typeface="Times New Roman"/>
              </a:rPr>
              <a:t>Автономная каузальность, жизнестойкость, </a:t>
            </a:r>
            <a:r>
              <a:rPr lang="ru-RU" sz="1400" kern="0" dirty="0" err="1">
                <a:solidFill>
                  <a:prstClr val="black"/>
                </a:solidFill>
                <a:ea typeface="Calibri"/>
                <a:cs typeface="Times New Roman"/>
              </a:rPr>
              <a:t>самоэффективность</a:t>
            </a:r>
            <a:r>
              <a:rPr lang="ru-RU" sz="1400" kern="0" dirty="0">
                <a:solidFill>
                  <a:prstClr val="black"/>
                </a:solidFill>
                <a:ea typeface="Calibri"/>
                <a:cs typeface="Times New Roman"/>
              </a:rPr>
              <a:t>, атрибутивный оптимизм, контроль за действием, </a:t>
            </a:r>
          </a:p>
          <a:p>
            <a:pPr algn="ctr" defTabSz="457200">
              <a:defRPr/>
            </a:pPr>
            <a:r>
              <a:rPr lang="ru-RU" sz="1400" kern="0" dirty="0">
                <a:solidFill>
                  <a:prstClr val="black"/>
                </a:solidFill>
                <a:ea typeface="Calibri"/>
                <a:cs typeface="Times New Roman"/>
              </a:rPr>
              <a:t>толерантность к неопределенности </a:t>
            </a:r>
            <a:endParaRPr lang="ru-RU" sz="14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62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8" descr="http://www.newparlament.ru/files/media/media-151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838200"/>
            <a:ext cx="7575550" cy="5486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421563" y="1008063"/>
            <a:ext cx="914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1371600"/>
            <a:ext cx="2590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DA0000"/>
                </a:solidFill>
              </a:rPr>
              <a:t>Общекультурные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5216"/>
            <a:ext cx="9144000" cy="759488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996600"/>
                </a:solidFill>
                <a:latin typeface="+mj-lt"/>
              </a:rPr>
              <a:t>ЛИЧНОСТНЫЕ ОБРАЗОВАТЕЛЬНЫЕ РЕЗУЛЬТАТЫ</a:t>
            </a:r>
            <a:endParaRPr lang="ru-RU" sz="2000" b="1" dirty="0">
              <a:solidFill>
                <a:srgbClr val="99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16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Содержимое 2"/>
          <p:cNvSpPr>
            <a:spLocks noGrp="1" noChangeArrowheads="1"/>
          </p:cNvSpPr>
          <p:nvPr>
            <p:ph idx="1"/>
          </p:nvPr>
        </p:nvSpPr>
        <p:spPr>
          <a:xfrm>
            <a:off x="0" y="3429000"/>
            <a:ext cx="9144000" cy="327660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dirty="0" smtClean="0"/>
              <a:t>		</a:t>
            </a:r>
            <a:r>
              <a:rPr lang="ru-RU" altLang="ru-RU" sz="2000" i="1" dirty="0" smtClean="0"/>
              <a:t>Великие педагогические реформаторы Нового времени – Коменский, Песталоцци и другие — </a:t>
            </a:r>
          </a:p>
          <a:p>
            <a:pPr>
              <a:buFontTx/>
              <a:buNone/>
            </a:pPr>
            <a:r>
              <a:rPr lang="ru-RU" altLang="ru-RU" sz="2000" i="1" dirty="0" smtClean="0"/>
              <a:t>	так и </a:t>
            </a:r>
            <a:r>
              <a:rPr lang="ru-RU" altLang="ru-RU" sz="2000" b="1" i="1" dirty="0" smtClean="0"/>
              <a:t>не сумели выйти за границы </a:t>
            </a:r>
          </a:p>
          <a:p>
            <a:pPr>
              <a:buFontTx/>
              <a:buNone/>
            </a:pPr>
            <a:r>
              <a:rPr lang="ru-RU" altLang="ru-RU" sz="2000" b="1" i="1" dirty="0" smtClean="0"/>
              <a:t>	средневековой образовательной парадигмы</a:t>
            </a:r>
            <a:r>
              <a:rPr lang="ru-RU" altLang="ru-RU" sz="2000" i="1" dirty="0" smtClean="0"/>
              <a:t>, </a:t>
            </a:r>
            <a:r>
              <a:rPr lang="ru-RU" altLang="ru-RU" sz="2000" i="1" dirty="0" smtClean="0"/>
              <a:t>как </a:t>
            </a:r>
          </a:p>
          <a:p>
            <a:pPr>
              <a:buFontTx/>
              <a:buNone/>
            </a:pPr>
            <a:r>
              <a:rPr lang="ru-RU" altLang="ru-RU" sz="2000" b="1" i="1" dirty="0">
                <a:solidFill>
                  <a:srgbClr val="FF0000"/>
                </a:solidFill>
              </a:rPr>
              <a:t> </a:t>
            </a:r>
            <a:r>
              <a:rPr lang="ru-RU" altLang="ru-RU" sz="2000" b="1" i="1" dirty="0" smtClean="0">
                <a:solidFill>
                  <a:srgbClr val="FF0000"/>
                </a:solidFill>
              </a:rPr>
              <a:t>    </a:t>
            </a:r>
            <a:r>
              <a:rPr lang="ru-RU" altLang="ru-RU" sz="2400" b="1" i="1" dirty="0" smtClean="0">
                <a:solidFill>
                  <a:srgbClr val="FF0000"/>
                </a:solidFill>
              </a:rPr>
              <a:t>парадигмы </a:t>
            </a:r>
            <a:r>
              <a:rPr lang="ru-RU" altLang="ru-RU" sz="2400" b="1" i="1" dirty="0" smtClean="0">
                <a:solidFill>
                  <a:srgbClr val="FF0000"/>
                </a:solidFill>
              </a:rPr>
              <a:t>трансляции истин от учителя к ученику</a:t>
            </a:r>
            <a:r>
              <a:rPr lang="ru-RU" altLang="ru-RU" sz="2000" i="1" dirty="0" smtClean="0"/>
              <a:t>. </a:t>
            </a:r>
          </a:p>
          <a:p>
            <a:pPr>
              <a:buFontTx/>
              <a:buNone/>
            </a:pPr>
            <a:r>
              <a:rPr lang="ru-RU" altLang="ru-RU" sz="2000" i="1" dirty="0" smtClean="0"/>
              <a:t>	И это стало </a:t>
            </a:r>
            <a:r>
              <a:rPr lang="ru-RU" altLang="ru-RU" sz="2000" i="1" u="sng" dirty="0" smtClean="0"/>
              <a:t>основой культурно-образовательного кризиса </a:t>
            </a:r>
          </a:p>
          <a:p>
            <a:pPr>
              <a:buFontTx/>
              <a:buNone/>
            </a:pPr>
            <a:r>
              <a:rPr lang="ru-RU" altLang="ru-RU" sz="2000" i="1" u="sng" dirty="0" smtClean="0"/>
              <a:t>	современной цивилизации</a:t>
            </a:r>
            <a:r>
              <a:rPr lang="ru-RU" altLang="ru-RU" sz="2000" i="1" dirty="0" smtClean="0"/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1828800"/>
            <a:ext cx="9144000" cy="13716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dirty="0">
                <a:solidFill>
                  <a:srgbClr val="800000"/>
                </a:solidFill>
              </a:rPr>
              <a:t>		</a:t>
            </a:r>
            <a:r>
              <a:rPr lang="ru-RU" b="1" dirty="0">
                <a:solidFill>
                  <a:srgbClr val="800000"/>
                </a:solidFill>
              </a:rPr>
              <a:t>                     Александр Лобок</a:t>
            </a:r>
            <a:r>
              <a:rPr lang="ru-RU" dirty="0">
                <a:solidFill>
                  <a:srgbClr val="800000"/>
                </a:solidFill>
              </a:rPr>
              <a:t>,</a:t>
            </a:r>
            <a:r>
              <a:rPr lang="pl-PL" dirty="0">
                <a:solidFill>
                  <a:srgbClr val="800000"/>
                </a:solidFill>
              </a:rPr>
              <a:t>			</a:t>
            </a:r>
            <a:r>
              <a:rPr lang="ru-RU" dirty="0">
                <a:solidFill>
                  <a:srgbClr val="800000"/>
                </a:solidFill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</a:rPr>
              <a:t>       доктор психологических наук,</a:t>
            </a:r>
            <a:r>
              <a:rPr lang="pl-PL" sz="1600" b="1" dirty="0">
                <a:solidFill>
                  <a:srgbClr val="800000"/>
                </a:solidFill>
              </a:rPr>
              <a:t>			</a:t>
            </a:r>
            <a:r>
              <a:rPr lang="ru-RU" sz="1600" b="1" dirty="0">
                <a:solidFill>
                  <a:srgbClr val="800000"/>
                </a:solidFill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</a:rPr>
              <a:t>			профессор Института психологии			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</a:rPr>
              <a:t>Уральского государственного педагогического университета:			</a:t>
            </a:r>
          </a:p>
        </p:txBody>
      </p:sp>
      <p:pic>
        <p:nvPicPr>
          <p:cNvPr id="140292" name="Picture 2" descr="Artemiya: &amp;lcy;&amp;ocy;&amp;bcy;&amp;ocy;&amp;kcy; &amp;acy;&amp;lcy;&amp;iecy;&amp;kcy;&amp;scy;&amp;acy;&amp;ncy;&amp;dcy;&amp;rcy; &amp;mcy;&amp;icy;&amp;khcy;&amp;acy;&amp;jcy;&amp;lcy;&amp;ocy;&amp;vcy;&amp;icy;&amp;chcy; &amp;vcy; &amp;iecy;&amp;kcy;&amp;acy;&amp;tcy;&amp;iecy;&amp;rcy;&amp;icy;&amp;ncy;&amp;bcy;&amp;ucy;&amp;rcy;&amp;gcy;&amp;iecy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53139" b="46780"/>
          <a:stretch>
            <a:fillRect/>
          </a:stretch>
        </p:blipFill>
        <p:spPr bwMode="auto">
          <a:xfrm>
            <a:off x="1219200" y="228600"/>
            <a:ext cx="205263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489" y="5927401"/>
            <a:ext cx="36004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0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ww.motivators.ru/sites/default/files/imagecache/main-motivator/motivator-14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4724" r="5283" b="22835"/>
          <a:stretch>
            <a:fillRect/>
          </a:stretch>
        </p:blipFill>
        <p:spPr bwMode="auto">
          <a:xfrm>
            <a:off x="-9525" y="1219200"/>
            <a:ext cx="91852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-9525" y="0"/>
            <a:ext cx="9185275" cy="12192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</a:rPr>
              <a:t>	Стратегия №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993300"/>
                </a:solidFill>
              </a:rPr>
              <a:t>Организация и сопровождение </a:t>
            </a:r>
            <a:r>
              <a:rPr lang="ru-RU" sz="2000" b="1" dirty="0">
                <a:solidFill>
                  <a:srgbClr val="993300"/>
                </a:solidFill>
              </a:rPr>
              <a:t>развития </a:t>
            </a:r>
            <a:r>
              <a:rPr lang="ru-RU" sz="2000" b="1" dirty="0" smtClean="0">
                <a:solidFill>
                  <a:srgbClr val="993300"/>
                </a:solidFill>
              </a:rPr>
              <a:t>личности </a:t>
            </a:r>
            <a:r>
              <a:rPr lang="ru-RU" sz="1600" b="1" dirty="0" smtClean="0">
                <a:solidFill>
                  <a:srgbClr val="993300"/>
                </a:solidFill>
              </a:rPr>
              <a:t>и формирования компетенций </a:t>
            </a:r>
            <a:endParaRPr lang="ru-RU" sz="1600" b="1" dirty="0">
              <a:solidFill>
                <a:srgbClr val="99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993300"/>
                </a:solidFill>
              </a:rPr>
              <a:t>в процессе </a:t>
            </a:r>
            <a:r>
              <a:rPr lang="ru-RU" b="1" u="sng" dirty="0">
                <a:solidFill>
                  <a:srgbClr val="993300"/>
                </a:solidFill>
              </a:rPr>
              <a:t>самостоятельной образовательной деятельности </a:t>
            </a:r>
            <a:r>
              <a:rPr lang="ru-RU" sz="1600" b="1" dirty="0">
                <a:solidFill>
                  <a:srgbClr val="993300"/>
                </a:solidFill>
              </a:rPr>
              <a:t>обучающихся</a:t>
            </a:r>
            <a:r>
              <a:rPr lang="ru-RU" b="1" dirty="0">
                <a:solidFill>
                  <a:srgbClr val="99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17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FFCC"/>
          </a:solidFill>
          <a:ln>
            <a:solidFill>
              <a:srgbClr val="FFFFCC"/>
            </a:solidFill>
          </a:ln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700" b="1" dirty="0">
                <a:solidFill>
                  <a:srgbClr val="996600"/>
                </a:solidFill>
              </a:rPr>
              <a:t>Борис Герасимович АНАНЬЕВ </a:t>
            </a:r>
            <a:r>
              <a:rPr lang="ru-RU" dirty="0">
                <a:solidFill>
                  <a:srgbClr val="996600"/>
                </a:solidFill>
              </a:rPr>
              <a:t/>
            </a:r>
            <a:br>
              <a:rPr lang="ru-RU" dirty="0">
                <a:solidFill>
                  <a:srgbClr val="996600"/>
                </a:solidFill>
              </a:rPr>
            </a:br>
            <a:r>
              <a:rPr lang="ru-RU" sz="2200" dirty="0">
                <a:solidFill>
                  <a:srgbClr val="996600"/>
                </a:solidFill>
              </a:rPr>
              <a:t>(1907—1972), выдающийся российский психолог</a:t>
            </a:r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2987674" y="1773238"/>
            <a:ext cx="6156325" cy="4751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В изучении человека как личности особо выделяются </a:t>
            </a: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b="1" i="1" dirty="0">
                <a:solidFill>
                  <a:prstClr val="black"/>
                </a:solidFill>
              </a:rPr>
              <a:t>статус личности</a:t>
            </a:r>
            <a:r>
              <a:rPr lang="ru-RU" i="1" dirty="0">
                <a:solidFill>
                  <a:prstClr val="black"/>
                </a:solidFill>
              </a:rPr>
              <a:t>, </a:t>
            </a:r>
            <a:r>
              <a:rPr lang="ru-RU" dirty="0">
                <a:solidFill>
                  <a:prstClr val="black"/>
                </a:solidFill>
              </a:rPr>
              <a:t>т.е. ее положение в обществе (экономическое, политическое, правовое и т. д.); </a:t>
            </a:r>
          </a:p>
          <a:p>
            <a:pPr>
              <a:buFont typeface="Arial" pitchFamily="34" charset="0"/>
              <a:buChar char="•"/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b="1" i="1" dirty="0">
                <a:solidFill>
                  <a:prstClr val="black"/>
                </a:solidFill>
              </a:rPr>
              <a:t>общественные функции</a:t>
            </a:r>
            <a:r>
              <a:rPr lang="ru-RU" i="1" dirty="0">
                <a:solidFill>
                  <a:prstClr val="black"/>
                </a:solidFill>
              </a:rPr>
              <a:t>, </a:t>
            </a:r>
            <a:r>
              <a:rPr lang="ru-RU" dirty="0">
                <a:solidFill>
                  <a:prstClr val="black"/>
                </a:solidFill>
              </a:rPr>
              <a:t>осуществляемые личностью в зависимости от этого положения и историче­ской эпохи в форме </a:t>
            </a:r>
            <a:r>
              <a:rPr lang="ru-RU" b="1" i="1" dirty="0">
                <a:solidFill>
                  <a:prstClr val="black"/>
                </a:solidFill>
              </a:rPr>
              <a:t>различных ролей</a:t>
            </a:r>
            <a:r>
              <a:rPr lang="ru-RU" i="1" dirty="0">
                <a:solidFill>
                  <a:prstClr val="black"/>
                </a:solidFill>
              </a:rPr>
              <a:t>; </a:t>
            </a:r>
          </a:p>
          <a:p>
            <a:pPr>
              <a:defRPr/>
            </a:pPr>
            <a:endParaRPr lang="ru-RU" i="1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b="1" i="1" dirty="0">
                <a:solidFill>
                  <a:prstClr val="black"/>
                </a:solidFill>
              </a:rPr>
              <a:t>мотивация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ее поведения и деятельности в зави­симости от </a:t>
            </a:r>
            <a:r>
              <a:rPr lang="ru-RU" b="1" i="1" dirty="0">
                <a:solidFill>
                  <a:prstClr val="black"/>
                </a:solidFill>
              </a:rPr>
              <a:t>целей </a:t>
            </a:r>
            <a:r>
              <a:rPr lang="ru-RU" b="1" dirty="0">
                <a:solidFill>
                  <a:prstClr val="black"/>
                </a:solidFill>
              </a:rPr>
              <a:t>и </a:t>
            </a:r>
            <a:r>
              <a:rPr lang="ru-RU" b="1" i="1" dirty="0">
                <a:solidFill>
                  <a:prstClr val="black"/>
                </a:solidFill>
              </a:rPr>
              <a:t>ценностей</a:t>
            </a:r>
            <a:r>
              <a:rPr lang="ru-RU" i="1" dirty="0">
                <a:solidFill>
                  <a:prstClr val="black"/>
                </a:solidFill>
              </a:rPr>
              <a:t>, </a:t>
            </a:r>
            <a:r>
              <a:rPr lang="ru-RU" dirty="0">
                <a:solidFill>
                  <a:prstClr val="black"/>
                </a:solidFill>
              </a:rPr>
              <a:t>образующих ее </a:t>
            </a:r>
            <a:r>
              <a:rPr lang="ru-RU" i="1" dirty="0">
                <a:solidFill>
                  <a:prstClr val="black"/>
                </a:solidFill>
              </a:rPr>
              <a:t>внутренний мир;</a:t>
            </a:r>
          </a:p>
          <a:p>
            <a:pPr>
              <a:defRPr/>
            </a:pPr>
            <a:endParaRPr lang="ru-RU" i="1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</a:rPr>
              <a:t>  </a:t>
            </a:r>
            <a:r>
              <a:rPr lang="ru-RU" b="1" i="1" dirty="0">
                <a:solidFill>
                  <a:prstClr val="black"/>
                </a:solidFill>
              </a:rPr>
              <a:t>мировоззрение </a:t>
            </a:r>
            <a:r>
              <a:rPr lang="ru-RU" dirty="0">
                <a:solidFill>
                  <a:prstClr val="black"/>
                </a:solidFill>
              </a:rPr>
              <a:t>и вся совокупность </a:t>
            </a:r>
            <a:r>
              <a:rPr lang="ru-RU" b="1" i="1" dirty="0">
                <a:solidFill>
                  <a:prstClr val="black"/>
                </a:solidFill>
              </a:rPr>
              <a:t>отношений личности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 окружающему миру (природе, обществу, труду, другим людям, самому себе); </a:t>
            </a: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b="1" i="1" dirty="0">
                <a:solidFill>
                  <a:prstClr val="black"/>
                </a:solidFill>
              </a:rPr>
              <a:t>характер </a:t>
            </a:r>
            <a:r>
              <a:rPr lang="ru-RU" b="1" dirty="0">
                <a:solidFill>
                  <a:prstClr val="black"/>
                </a:solidFill>
              </a:rPr>
              <a:t>и </a:t>
            </a:r>
            <a:r>
              <a:rPr lang="ru-RU" b="1" i="1" dirty="0">
                <a:solidFill>
                  <a:prstClr val="black"/>
                </a:solidFill>
              </a:rPr>
              <a:t>склонности</a:t>
            </a:r>
            <a:r>
              <a:rPr lang="ru-RU" i="1" dirty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4085" name="Содержимое 4" descr="http://img-fotki.yandex.ru/get/5500/psihologsibgu.105/0_554ed_61458c0_L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2447925" cy="2649537"/>
          </a:xfrm>
        </p:spPr>
      </p:pic>
      <p:pic>
        <p:nvPicPr>
          <p:cNvPr id="174086" name="Рисунок 5" descr="http://knigovodstvo.ru/img/cover/7/1545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118903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7" name="Рисунок 6" descr="http://covers.cnt.itdelo.com/0/00/000/00025215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581525"/>
            <a:ext cx="1296987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7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6" descr="https://imrey.org/wp-content/uploads/2017/02/Depositphotos_2007920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28913"/>
            <a:ext cx="2740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2" descr="https://blackseatv.com/wp-content/uploads/2017/09/zno-1024x6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944938"/>
            <a:ext cx="249872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6988"/>
            <a:ext cx="9144000" cy="941388"/>
          </a:xfrm>
          <a:prstGeom prst="rect">
            <a:avLst/>
          </a:prstGeom>
          <a:solidFill>
            <a:srgbClr val="FFFFCC"/>
          </a:solidFill>
          <a:ln>
            <a:solidFill>
              <a:srgbClr val="FAF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    </a:t>
            </a:r>
            <a:r>
              <a:rPr lang="ru-RU" b="1" dirty="0">
                <a:solidFill>
                  <a:srgbClr val="993300"/>
                </a:solidFill>
                <a:latin typeface="+mj-lt"/>
              </a:rPr>
              <a:t>КТО ПРАВИТ МИРОМ – «ТРОЕЧНИКИ» ИЛИ «ОТЛИЧНИКИ»</a:t>
            </a:r>
            <a:r>
              <a:rPr lang="en-US" b="1" dirty="0">
                <a:solidFill>
                  <a:srgbClr val="993300"/>
                </a:solidFill>
                <a:latin typeface="+mj-lt"/>
              </a:rPr>
              <a:t>?</a:t>
            </a:r>
            <a:endParaRPr lang="ru-RU" b="1" dirty="0">
              <a:solidFill>
                <a:srgbClr val="9933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963" y="1752600"/>
            <a:ext cx="8405812" cy="10668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ysClr val="window" lastClr="FFFFFF">
                <a:alpha val="35000"/>
              </a:sys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prstClr val="black"/>
                </a:solidFill>
                <a:cs typeface="Times New Roman" pitchFamily="18" charset="0"/>
              </a:rPr>
              <a:t>Исследователи из Университета </a:t>
            </a:r>
            <a:r>
              <a:rPr lang="ru-RU" sz="1600" kern="0" dirty="0" err="1">
                <a:solidFill>
                  <a:prstClr val="black"/>
                </a:solidFill>
                <a:cs typeface="Times New Roman" pitchFamily="18" charset="0"/>
              </a:rPr>
              <a:t>Гриффита</a:t>
            </a:r>
            <a:r>
              <a:rPr lang="ru-RU" sz="1600" kern="0" dirty="0">
                <a:solidFill>
                  <a:prstClr val="black"/>
                </a:solidFill>
                <a:cs typeface="Times New Roman" pitchFamily="18" charset="0"/>
              </a:rPr>
              <a:t> выяснили, что 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cs typeface="Times New Roman" pitchFamily="18" charset="0"/>
              </a:rPr>
              <a:t>личностные качества оказывают на уровень успеваемости 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cs typeface="Times New Roman" pitchFamily="18" charset="0"/>
              </a:rPr>
              <a:t>большее воздействие, чем интеллект</a:t>
            </a:r>
            <a:r>
              <a:rPr lang="ru-RU" sz="2000" kern="0" dirty="0">
                <a:solidFill>
                  <a:prstClr val="black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176135" name="Объект 2"/>
          <p:cNvSpPr txBox="1">
            <a:spLocks/>
          </p:cNvSpPr>
          <p:nvPr/>
        </p:nvSpPr>
        <p:spPr bwMode="auto">
          <a:xfrm>
            <a:off x="2667000" y="3779838"/>
            <a:ext cx="54133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7950" indent="-107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950" indent="-1079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950" indent="-1079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950" indent="-1079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565150" indent="-107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022350" indent="-107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479550" indent="-107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936750" indent="-107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smtClean="0">
                <a:solidFill>
                  <a:srgbClr val="000000"/>
                </a:solidFill>
                <a:cs typeface="Times New Roman" pitchFamily="18" charset="0"/>
              </a:rPr>
              <a:t>Оказалось, что лучше всего учатся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smtClean="0">
                <a:solidFill>
                  <a:srgbClr val="000000"/>
                </a:solidFill>
                <a:cs typeface="Times New Roman" pitchFamily="18" charset="0"/>
              </a:rPr>
              <a:t>те студенты и школьники,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smtClean="0">
                <a:solidFill>
                  <a:srgbClr val="000000"/>
                </a:solidFill>
                <a:cs typeface="Times New Roman" pitchFamily="18" charset="0"/>
              </a:rPr>
              <a:t>которые обладают высоким уровнем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  <a:cs typeface="Times New Roman" pitchFamily="18" charset="0"/>
              </a:rPr>
              <a:t>добросовестности</a:t>
            </a:r>
            <a:r>
              <a:rPr lang="ru-RU" altLang="ru-RU" sz="2000" smtClean="0">
                <a:solidFill>
                  <a:srgbClr val="000000"/>
                </a:solidFill>
                <a:cs typeface="Times New Roman" pitchFamily="18" charset="0"/>
              </a:rPr>
              <a:t> и </a:t>
            </a:r>
            <a:r>
              <a:rPr lang="ru-RU" altLang="ru-RU" sz="2000" b="1" smtClean="0">
                <a:solidFill>
                  <a:srgbClr val="000000"/>
                </a:solidFill>
                <a:cs typeface="Times New Roman" pitchFamily="18" charset="0"/>
              </a:rPr>
              <a:t>открытости</a:t>
            </a:r>
            <a:r>
              <a:rPr lang="ru-RU" altLang="ru-RU" sz="160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altLang="ru-RU" sz="200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smtClean="0">
                <a:solidFill>
                  <a:srgbClr val="000000"/>
                </a:solidFill>
                <a:cs typeface="Times New Roman" pitchFamily="18" charset="0"/>
              </a:rPr>
              <a:t>	</a:t>
            </a:r>
          </a:p>
        </p:txBody>
      </p:sp>
      <p:sp>
        <p:nvSpPr>
          <p:cNvPr id="176136" name="Прямоугольник 5"/>
          <p:cNvSpPr>
            <a:spLocks noChangeArrowheads="1"/>
          </p:cNvSpPr>
          <p:nvPr/>
        </p:nvSpPr>
        <p:spPr bwMode="auto">
          <a:xfrm>
            <a:off x="300038" y="5583238"/>
            <a:ext cx="8812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  <a:cs typeface="Times New Roman" pitchFamily="18" charset="0"/>
              </a:rPr>
              <a:t>При этом </a:t>
            </a:r>
            <a:r>
              <a:rPr lang="ru-RU" altLang="ru-RU" sz="2000" b="1" smtClean="0">
                <a:solidFill>
                  <a:srgbClr val="000000"/>
                </a:solidFill>
                <a:cs typeface="Times New Roman" pitchFamily="18" charset="0"/>
              </a:rPr>
              <a:t>трудолюбие</a:t>
            </a:r>
            <a:r>
              <a:rPr lang="ru-RU" altLang="ru-RU" sz="1800" smtClean="0">
                <a:solidFill>
                  <a:srgbClr val="000000"/>
                </a:solidFill>
                <a:cs typeface="Times New Roman" pitchFamily="18" charset="0"/>
              </a:rPr>
              <a:t> играло большую роль, чем наличие способностей.</a:t>
            </a:r>
            <a:endParaRPr lang="ru-RU" altLang="ru-RU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zen.yandex.ru/lz5XeGt8f/lG15Lu719/9323ce1aN/863KrAFYCBYsLO1S-sUPPBuh-7vGRib4-WnbWnCfEFQfv83pk8p1bIgFFf2rg8vMctsbFqtb2dkyabYf_GI7nPqlioR8YBkeMSWoRqcAbz02kP7r6k9zwc1cnlINww1BP9qYnD6_dS25RHy4E4vPxA-b_0pmk5TRf9UC2hhn-kk7zb9JqPDcfnC0XQqXdXcIbt1He7rGJqnxXVM_qI-skadrSTX_vmnVaYB4lLr6xiGes3OGHpNcgWuZCgaIXzrVa6U7fdTsAOpgSPw#D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7" r="4221"/>
          <a:stretch>
            <a:fillRect/>
          </a:stretch>
        </p:blipFill>
        <p:spPr bwMode="auto">
          <a:xfrm>
            <a:off x="0" y="1339850"/>
            <a:ext cx="4500563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4400" y="990600"/>
            <a:ext cx="4419600" cy="544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Ребёнок с «синдромом отличника»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старается изо всех сил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заслужить высшую оценку.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Ему не столько важны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полученные знания,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сколько похвала и одобрение</a:t>
            </a:r>
            <a:r>
              <a:rPr lang="ru-RU" dirty="0">
                <a:solidFill>
                  <a:srgbClr val="000000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Таким образом развивается зависимость от людей,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которые могут оценить его старания.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Ребёнок боится проявить инициативу, найти какое-то нестандартное решение задачи.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Он действует по заданному шаблону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и боится ошибиться.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993300"/>
                </a:solidFill>
              </a:rPr>
              <a:t>Особенности проявления  «</a:t>
            </a:r>
            <a:r>
              <a:rPr lang="ru-RU" sz="2800" b="1" dirty="0">
                <a:solidFill>
                  <a:srgbClr val="993300"/>
                </a:solidFill>
              </a:rPr>
              <a:t>синдрома отличника</a:t>
            </a:r>
            <a:r>
              <a:rPr lang="ru-RU" sz="2400" b="1" dirty="0">
                <a:solidFill>
                  <a:srgbClr val="9933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45986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193" y="404664"/>
            <a:ext cx="9144000" cy="72008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996600"/>
                </a:solidFill>
              </a:rPr>
              <a:t> 				</a:t>
            </a:r>
            <a:r>
              <a:rPr lang="ru-RU" sz="2000" dirty="0" smtClean="0">
                <a:solidFill>
                  <a:srgbClr val="996600"/>
                </a:solidFill>
              </a:rPr>
              <a:t>2008 год</a:t>
            </a:r>
            <a:endParaRPr lang="ru-RU" sz="2000" dirty="0">
              <a:solidFill>
                <a:srgbClr val="996600"/>
              </a:solidFill>
            </a:endParaRPr>
          </a:p>
        </p:txBody>
      </p:sp>
      <p:pic>
        <p:nvPicPr>
          <p:cNvPr id="266248" name="Picture 8" descr="https://ic.pics.livejournal.com/zlobnig_v_2/57575704/76835/76835_9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161"/>
          <a:stretch/>
        </p:blipFill>
        <p:spPr bwMode="auto">
          <a:xfrm>
            <a:off x="5292080" y="1553516"/>
            <a:ext cx="3609561" cy="11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678136"/>
            <a:ext cx="3456384" cy="4093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Отменить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ru-RU" sz="2000" dirty="0" smtClean="0">
                <a:solidFill>
                  <a:srgbClr val="FF0000"/>
                </a:solidFill>
              </a:rPr>
              <a:t>классно-урочную </a:t>
            </a:r>
            <a:r>
              <a:rPr lang="ru-RU" sz="2000" dirty="0">
                <a:solidFill>
                  <a:srgbClr val="FF0000"/>
                </a:solidFill>
              </a:rPr>
              <a:t>систему, систему оценок,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r"/>
            <a:r>
              <a:rPr lang="ru-RU" sz="2000" dirty="0" smtClean="0">
                <a:solidFill>
                  <a:srgbClr val="FF0000"/>
                </a:solidFill>
              </a:rPr>
              <a:t>стандарты </a:t>
            </a:r>
            <a:r>
              <a:rPr lang="ru-RU" sz="2000" dirty="0">
                <a:solidFill>
                  <a:srgbClr val="FF0000"/>
                </a:solidFill>
              </a:rPr>
              <a:t>программ</a:t>
            </a:r>
            <a:r>
              <a:rPr lang="ru-RU" sz="2000" dirty="0">
                <a:solidFill>
                  <a:schemeClr val="tx1"/>
                </a:solidFill>
              </a:rPr>
              <a:t> и </a:t>
            </a:r>
            <a:r>
              <a:rPr lang="ru-RU" sz="3600" dirty="0">
                <a:solidFill>
                  <a:srgbClr val="FF0000"/>
                </a:solidFill>
              </a:rPr>
              <a:t>школы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ru-RU" sz="1600" dirty="0">
                <a:solidFill>
                  <a:schemeClr val="tx1"/>
                </a:solidFill>
              </a:rPr>
              <a:t> их сегодняшнем понимании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У</a:t>
            </a:r>
            <a:r>
              <a:rPr lang="ru-RU" dirty="0">
                <a:solidFill>
                  <a:schemeClr val="tx1"/>
                </a:solidFill>
              </a:rPr>
              <a:t> детей должны быть </a:t>
            </a:r>
            <a:r>
              <a:rPr lang="ru-RU" b="1" dirty="0">
                <a:solidFill>
                  <a:srgbClr val="00B050"/>
                </a:solidFill>
              </a:rPr>
              <a:t>индивидуальные траектории</a:t>
            </a:r>
            <a:r>
              <a:rPr lang="ru-RU" dirty="0">
                <a:solidFill>
                  <a:srgbClr val="00B050"/>
                </a:solidFill>
              </a:rPr>
              <a:t> </a:t>
            </a:r>
            <a:endParaRPr lang="ru-RU" dirty="0" smtClean="0">
              <a:solidFill>
                <a:srgbClr val="00B050"/>
              </a:solidFill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получения знаний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66250" name="Picture 10" descr="https://s.alicdn.com/@sc01/kf/HTB1kS8UK9zqK1RjSZPxq6A4tVXa8/CLGB160-weichai-170hp-Bulldozer-Liugong-Bulldozer-Br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742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15472"/>
            <a:ext cx="5272975" cy="395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5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24" y="99561"/>
            <a:ext cx="2897794" cy="205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4" name="Picture 4" descr="https://ruskline.ru/images/cms/data/dokumenty/op_r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04" y="1383245"/>
            <a:ext cx="1273606" cy="137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725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 descr="https://ntm13.ru/wp-content/uploads/2019/02/57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86" y="993995"/>
            <a:ext cx="2199342" cy="12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996600"/>
                </a:solidFill>
                <a:latin typeface="+mj-lt"/>
                <a:ea typeface="Calibri"/>
                <a:cs typeface="Times New Roman"/>
              </a:rPr>
              <a:t>Форсайт-проект </a:t>
            </a:r>
            <a:r>
              <a:rPr lang="ru-RU" sz="2800" b="1" dirty="0">
                <a:solidFill>
                  <a:srgbClr val="996600"/>
                </a:solidFill>
                <a:latin typeface="+mj-lt"/>
                <a:ea typeface="Calibri"/>
                <a:cs typeface="Times New Roman"/>
              </a:rPr>
              <a:t>«Образование 2030</a:t>
            </a:r>
            <a:r>
              <a:rPr lang="ru-RU" sz="2800" b="1" dirty="0" smtClean="0">
                <a:solidFill>
                  <a:srgbClr val="996600"/>
                </a:solidFill>
                <a:latin typeface="+mj-lt"/>
                <a:ea typeface="Calibri"/>
                <a:cs typeface="Times New Roman"/>
              </a:rPr>
              <a:t>»</a:t>
            </a:r>
            <a:r>
              <a:rPr lang="ru-RU" sz="2000" b="1" dirty="0" smtClean="0">
                <a:solidFill>
                  <a:srgbClr val="996600"/>
                </a:solidFill>
                <a:latin typeface="+mj-lt"/>
                <a:ea typeface="Calibri"/>
                <a:cs typeface="Times New Roman"/>
              </a:rPr>
              <a:t>. 2011 год</a:t>
            </a:r>
            <a:r>
              <a:rPr lang="ru-RU" dirty="0" smtClean="0">
                <a:solidFill>
                  <a:srgbClr val="996600"/>
                </a:solidFill>
                <a:latin typeface="Calibri"/>
                <a:ea typeface="Calibri"/>
                <a:cs typeface="Times New Roman"/>
              </a:rPr>
              <a:t>.</a:t>
            </a:r>
            <a:endParaRPr lang="ru-RU" dirty="0">
              <a:solidFill>
                <a:srgbClr val="996600"/>
              </a:solidFill>
            </a:endParaRPr>
          </a:p>
        </p:txBody>
      </p:sp>
      <p:pic>
        <p:nvPicPr>
          <p:cNvPr id="267266" name="Picture 2" descr="https://storage.tpu.ru/common/2018/03/30/SKXGAa5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46" y="1005453"/>
            <a:ext cx="1730526" cy="8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0" name="Picture 6" descr="https://image3.slideserve.com/7057417/slide5-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147" y="2443683"/>
            <a:ext cx="5608853" cy="420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060848"/>
            <a:ext cx="3672408" cy="446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Смена оснований образования </a:t>
            </a:r>
            <a:r>
              <a:rPr lang="ru-RU" sz="1400" dirty="0" smtClean="0">
                <a:solidFill>
                  <a:schemeClr val="tx1"/>
                </a:solidFill>
              </a:rPr>
              <a:t>–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от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дисциплинарного образования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под индустриальный тип общества 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к </a:t>
            </a:r>
            <a:r>
              <a:rPr lang="ru-RU" sz="1400" b="1" dirty="0" smtClean="0">
                <a:solidFill>
                  <a:srgbClr val="00B050"/>
                </a:solidFill>
              </a:rPr>
              <a:t>инновационному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chemeClr val="tx1"/>
                </a:solidFill>
              </a:rPr>
              <a:t>Смена «</a:t>
            </a:r>
            <a:r>
              <a:rPr lang="ru-RU" sz="1600" b="1" dirty="0" err="1" smtClean="0">
                <a:solidFill>
                  <a:schemeClr val="tx1"/>
                </a:solidFill>
              </a:rPr>
              <a:t>знаниевой</a:t>
            </a:r>
            <a:r>
              <a:rPr lang="ru-RU" sz="1600" b="1" dirty="0" smtClean="0">
                <a:solidFill>
                  <a:schemeClr val="tx1"/>
                </a:solidFill>
              </a:rPr>
              <a:t>» схемы образования </a:t>
            </a:r>
            <a:r>
              <a:rPr lang="ru-RU" sz="1400" dirty="0">
                <a:solidFill>
                  <a:srgbClr val="000000"/>
                </a:solidFill>
              </a:rPr>
              <a:t>–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от предметов 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к выделению и </a:t>
            </a:r>
            <a:r>
              <a:rPr lang="ru-RU" sz="1400" b="1" dirty="0" smtClean="0">
                <a:solidFill>
                  <a:srgbClr val="00B050"/>
                </a:solidFill>
              </a:rPr>
              <a:t>развитию способностей </a:t>
            </a:r>
            <a:r>
              <a:rPr lang="ru-RU" sz="1400" dirty="0" smtClean="0">
                <a:solidFill>
                  <a:schemeClr val="tx1"/>
                </a:solidFill>
              </a:rPr>
              <a:t>(де-профессионализация общества).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Образование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на продолжении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всей жизни – </a:t>
            </a:r>
            <a:r>
              <a:rPr lang="ru-RU" sz="2400" b="1" dirty="0" smtClean="0">
                <a:solidFill>
                  <a:srgbClr val="C00000"/>
                </a:solidFill>
              </a:rPr>
              <a:t>образование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как способ жизни</a:t>
            </a:r>
            <a:endParaRPr lang="ru-RU" sz="2400" b="1" dirty="0">
              <a:solidFill>
                <a:srgbClr val="C00000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672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8949"/>
            <a:ext cx="1224136" cy="108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275" name="Picture 11" descr="https://www.vyatsu.ru/uploads/2019/09/27/skolkov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06897"/>
            <a:ext cx="1512167" cy="11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89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694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4838" name="Picture 6" descr="https://semeynoe.com/wp-content/uploads/2016/03/luksha1-871x5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r="2866"/>
          <a:stretch/>
        </p:blipFill>
        <p:spPr bwMode="auto">
          <a:xfrm>
            <a:off x="1619672" y="188640"/>
            <a:ext cx="15120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4840" name="Picture 8" descr="https://4.bp.blogspot.com/-MfOzZ_xGNw4/XJKp0sLUGVI/AAAAAAAAADQ/kL1tozupNCEf2jGm0V7vxDRJvBwl_JspwCLcBGAs/s1600/ima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2040"/>
          <a:stretch/>
        </p:blipFill>
        <p:spPr bwMode="auto">
          <a:xfrm>
            <a:off x="104207" y="2132856"/>
            <a:ext cx="454293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5229200"/>
            <a:ext cx="7848872" cy="109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>
                <a:solidFill>
                  <a:srgbClr val="000000"/>
                </a:solidFill>
                <a:ea typeface="Calibri"/>
                <a:cs typeface="Times New Roman"/>
              </a:rPr>
              <a:t>Игры</a:t>
            </a:r>
            <a:r>
              <a:rPr lang="ru-RU" sz="2000" dirty="0">
                <a:solidFill>
                  <a:srgbClr val="000000"/>
                </a:solidFill>
                <a:ea typeface="Calibri"/>
                <a:cs typeface="Times New Roman"/>
              </a:rPr>
              <a:t> должны присутствовать везде (в учебниках, в тестах) </a:t>
            </a:r>
            <a:endParaRPr lang="ru-RU" sz="2000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0"/>
            <a:r>
              <a:rPr lang="ru-RU" sz="2000" dirty="0" smtClean="0">
                <a:solidFill>
                  <a:srgbClr val="000000"/>
                </a:solidFill>
                <a:ea typeface="Calibri"/>
                <a:cs typeface="Times New Roman"/>
              </a:rPr>
              <a:t>и </a:t>
            </a:r>
            <a:r>
              <a:rPr lang="ru-RU" sz="2000" dirty="0">
                <a:solidFill>
                  <a:srgbClr val="000000"/>
                </a:solidFill>
                <a:ea typeface="Calibri"/>
                <a:cs typeface="Times New Roman"/>
              </a:rPr>
              <a:t>стать основной методикой обучения. 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60032" y="2060848"/>
            <a:ext cx="4283968" cy="3294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ea typeface="Calibri"/>
                <a:cs typeface="Times New Roman"/>
              </a:rPr>
              <a:t>Новые </a:t>
            </a:r>
          </a:p>
          <a:p>
            <a:r>
              <a:rPr lang="ru-RU" sz="2000" b="1" dirty="0" smtClean="0">
                <a:solidFill>
                  <a:schemeClr val="tx1"/>
                </a:solidFill>
                <a:ea typeface="Calibri"/>
                <a:cs typeface="Times New Roman"/>
              </a:rPr>
              <a:t>педагогические инструменты:</a:t>
            </a:r>
          </a:p>
          <a:p>
            <a:endParaRPr lang="ru-RU" sz="1600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Calibri"/>
                <a:cs typeface="Times New Roman"/>
              </a:rPr>
              <a:t>несистемное </a:t>
            </a:r>
            <a:r>
              <a:rPr lang="ru-RU" sz="1600" b="1" dirty="0">
                <a:solidFill>
                  <a:schemeClr val="tx1"/>
                </a:solidFill>
                <a:ea typeface="Calibri"/>
                <a:cs typeface="Times New Roman"/>
              </a:rPr>
              <a:t>обучение </a:t>
            </a:r>
            <a:endParaRPr lang="ru-RU" sz="1600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r>
              <a:rPr lang="ru-RU" sz="1600" b="1" dirty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ea typeface="Calibri"/>
                <a:cs typeface="Times New Roman"/>
              </a:rPr>
              <a:t>    со </a:t>
            </a:r>
            <a:r>
              <a:rPr lang="ru-RU" sz="2000" b="1" dirty="0">
                <a:solidFill>
                  <a:schemeClr val="tx1"/>
                </a:solidFill>
                <a:ea typeface="Calibri"/>
                <a:cs typeface="Times New Roman"/>
              </a:rPr>
              <a:t>множеством форм</a:t>
            </a:r>
            <a:r>
              <a:rPr lang="ru-RU" sz="1600" dirty="0">
                <a:solidFill>
                  <a:schemeClr val="tx1"/>
                </a:solidFill>
                <a:ea typeface="Calibri"/>
                <a:cs typeface="Times New Roman"/>
              </a:rPr>
              <a:t>, </a:t>
            </a:r>
            <a:endParaRPr lang="ru-RU" sz="16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chemeClr val="tx1"/>
                </a:solidFill>
                <a:ea typeface="Calibri"/>
                <a:cs typeface="Times New Roman"/>
              </a:rPr>
              <a:t>геймификаци</a:t>
            </a:r>
            <a:r>
              <a:rPr lang="ru-RU" b="1" dirty="0" err="1" smtClean="0">
                <a:solidFill>
                  <a:schemeClr val="tx1"/>
                </a:solidFill>
                <a:ea typeface="Calibri"/>
                <a:cs typeface="Times New Roman"/>
              </a:rPr>
              <a:t>я</a:t>
            </a:r>
            <a:r>
              <a:rPr lang="ru-RU" sz="1600" dirty="0">
                <a:solidFill>
                  <a:schemeClr val="tx1"/>
                </a:solidFill>
                <a:ea typeface="Calibri"/>
                <a:cs typeface="Times New Roman"/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ea typeface="Calibri"/>
                <a:cs typeface="Times New Roman"/>
              </a:rPr>
              <a:t>образование </a:t>
            </a:r>
          </a:p>
          <a:p>
            <a:r>
              <a:rPr lang="ru-RU" sz="1600" dirty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a typeface="Calibri"/>
                <a:cs typeface="Times New Roman"/>
              </a:rPr>
              <a:t>    в </a:t>
            </a:r>
            <a:r>
              <a:rPr lang="ru-RU" sz="1600" dirty="0">
                <a:solidFill>
                  <a:schemeClr val="tx1"/>
                </a:solidFill>
                <a:ea typeface="Calibri"/>
                <a:cs typeface="Times New Roman"/>
              </a:rPr>
              <a:t>виртуальных мирах и с помощью </a:t>
            </a:r>
            <a:r>
              <a:rPr lang="ru-RU" sz="1600" dirty="0" smtClean="0">
                <a:solidFill>
                  <a:schemeClr val="tx1"/>
                </a:solidFill>
                <a:ea typeface="Calibri"/>
                <a:cs typeface="Times New Roman"/>
              </a:rPr>
              <a:t>игр</a:t>
            </a:r>
            <a:r>
              <a:rPr lang="ru-RU" sz="1600" dirty="0">
                <a:solidFill>
                  <a:schemeClr val="tx1"/>
                </a:solidFill>
                <a:ea typeface="Calibri"/>
                <a:cs typeface="Times New Roman"/>
              </a:rPr>
              <a:t>, </a:t>
            </a:r>
            <a:endParaRPr lang="ru-RU" sz="16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ea typeface="Calibri"/>
                <a:cs typeface="Times New Roman"/>
              </a:rPr>
              <a:t>автоматические </a:t>
            </a:r>
            <a:r>
              <a:rPr lang="ru-RU" sz="2000" b="1" dirty="0">
                <a:solidFill>
                  <a:schemeClr val="tx1"/>
                </a:solidFill>
                <a:ea typeface="Calibri"/>
                <a:cs typeface="Times New Roman"/>
              </a:rPr>
              <a:t>образовательные системы </a:t>
            </a:r>
            <a:endParaRPr lang="ru-RU" sz="2000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r>
              <a:rPr lang="ru-RU" sz="2000" b="1" dirty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ea typeface="Calibri"/>
                <a:cs typeface="Times New Roman"/>
              </a:rPr>
              <a:t>   </a:t>
            </a:r>
            <a:r>
              <a:rPr lang="ru-RU" sz="1600" dirty="0" smtClean="0">
                <a:solidFill>
                  <a:schemeClr val="tx1"/>
                </a:solidFill>
                <a:ea typeface="Calibri"/>
                <a:cs typeface="Times New Roman"/>
              </a:rPr>
              <a:t>с </a:t>
            </a:r>
            <a:r>
              <a:rPr lang="ru-RU" sz="1600" dirty="0">
                <a:solidFill>
                  <a:schemeClr val="tx1"/>
                </a:solidFill>
                <a:ea typeface="Calibri"/>
                <a:cs typeface="Times New Roman"/>
              </a:rPr>
              <a:t>искусственным интеллектом, </a:t>
            </a:r>
            <a:endParaRPr lang="ru-RU" sz="16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ea typeface="Calibri"/>
                <a:cs typeface="Times New Roman"/>
              </a:rPr>
              <a:t>электронные </a:t>
            </a:r>
            <a:r>
              <a:rPr lang="ru-RU" sz="2000" b="1" dirty="0">
                <a:solidFill>
                  <a:schemeClr val="tx1"/>
                </a:solidFill>
                <a:ea typeface="Calibri"/>
                <a:cs typeface="Times New Roman"/>
              </a:rPr>
              <a:t>наставники</a:t>
            </a:r>
            <a:r>
              <a:rPr lang="ru-RU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. </a:t>
            </a:r>
            <a:endParaRPr lang="ru-RU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9348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938366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/>
                <a:cs typeface="Times New Roman"/>
              </a:rPr>
              <a:t>Вместо </a:t>
            </a:r>
            <a:r>
              <a:rPr lang="ru-RU" sz="1600" dirty="0">
                <a:solidFill>
                  <a:srgbClr val="FF0000"/>
                </a:solidFill>
                <a:ea typeface="Calibri"/>
                <a:cs typeface="Times New Roman"/>
              </a:rPr>
              <a:t>традиционной системы оценки </a:t>
            </a:r>
            <a:r>
              <a:rPr lang="ru-RU" sz="1600" dirty="0" smtClean="0">
                <a:ea typeface="Calibri"/>
                <a:cs typeface="Times New Roman"/>
              </a:rPr>
              <a:t> - </a:t>
            </a:r>
          </a:p>
          <a:p>
            <a:r>
              <a:rPr lang="ru-RU" b="1" dirty="0" smtClean="0">
                <a:solidFill>
                  <a:srgbClr val="00B050"/>
                </a:solidFill>
                <a:ea typeface="Calibri"/>
                <a:cs typeface="Times New Roman"/>
              </a:rPr>
              <a:t>электронный </a:t>
            </a: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индивидуальный </a:t>
            </a:r>
            <a:r>
              <a:rPr lang="ru-RU" sz="2400" b="1" dirty="0" smtClean="0">
                <a:solidFill>
                  <a:srgbClr val="00B050"/>
                </a:solidFill>
                <a:ea typeface="Calibri"/>
                <a:cs typeface="Times New Roman"/>
              </a:rPr>
              <a:t>профиль компетенций</a:t>
            </a:r>
            <a:r>
              <a:rPr lang="ru-RU" dirty="0" smtClean="0">
                <a:ea typeface="Calibri"/>
                <a:cs typeface="Times New Roman"/>
              </a:rPr>
              <a:t>, </a:t>
            </a:r>
          </a:p>
          <a:p>
            <a:r>
              <a:rPr lang="ru-RU" sz="1600" dirty="0" smtClean="0">
                <a:ea typeface="Calibri"/>
                <a:cs typeface="Times New Roman"/>
              </a:rPr>
              <a:t>который содержит </a:t>
            </a:r>
            <a:r>
              <a:rPr lang="ru-RU" sz="1600" dirty="0">
                <a:ea typeface="Calibri"/>
                <a:cs typeface="Times New Roman"/>
              </a:rPr>
              <a:t>всю </a:t>
            </a:r>
            <a:r>
              <a:rPr lang="ru-RU" sz="1600" dirty="0" smtClean="0">
                <a:ea typeface="Calibri"/>
                <a:cs typeface="Times New Roman"/>
              </a:rPr>
              <a:t>необходимую информацию </a:t>
            </a:r>
          </a:p>
          <a:p>
            <a:r>
              <a:rPr lang="ru-RU" sz="1400" dirty="0" smtClean="0">
                <a:ea typeface="Calibri"/>
                <a:cs typeface="Times New Roman"/>
              </a:rPr>
              <a:t>и </a:t>
            </a:r>
            <a:r>
              <a:rPr lang="ru-RU" sz="2400" b="1" dirty="0" smtClean="0">
                <a:ea typeface="Calibri"/>
                <a:cs typeface="Times New Roman"/>
              </a:rPr>
              <a:t>заменит </a:t>
            </a:r>
            <a:r>
              <a:rPr lang="ru-RU" sz="2400" b="1" dirty="0">
                <a:ea typeface="Calibri"/>
                <a:cs typeface="Times New Roman"/>
              </a:rPr>
              <a:t>диплом </a:t>
            </a:r>
            <a:r>
              <a:rPr lang="ru-RU" sz="2400" b="1" dirty="0" smtClean="0">
                <a:ea typeface="Calibri"/>
                <a:cs typeface="Times New Roman"/>
              </a:rPr>
              <a:t>и </a:t>
            </a:r>
            <a:r>
              <a:rPr lang="ru-RU" sz="2400" b="1" dirty="0">
                <a:ea typeface="Calibri"/>
                <a:cs typeface="Times New Roman"/>
              </a:rPr>
              <a:t>трудовую </a:t>
            </a:r>
            <a:r>
              <a:rPr lang="ru-RU" sz="2400" b="1" dirty="0" smtClean="0">
                <a:ea typeface="Calibri"/>
                <a:cs typeface="Times New Roman"/>
              </a:rPr>
              <a:t>книжку</a:t>
            </a:r>
            <a:r>
              <a:rPr lang="ru-RU" sz="1400" dirty="0" smtClean="0">
                <a:ea typeface="Calibri"/>
                <a:cs typeface="Times New Roman"/>
              </a:rPr>
              <a:t>, </a:t>
            </a:r>
          </a:p>
          <a:p>
            <a:r>
              <a:rPr lang="ru-RU" sz="1600" dirty="0" smtClean="0">
                <a:ea typeface="Calibri"/>
                <a:cs typeface="Times New Roman"/>
              </a:rPr>
              <a:t>будет </a:t>
            </a:r>
            <a:r>
              <a:rPr lang="ru-RU" sz="1600" dirty="0">
                <a:ea typeface="Calibri"/>
                <a:cs typeface="Times New Roman"/>
              </a:rPr>
              <a:t>фиксировать </a:t>
            </a:r>
            <a:r>
              <a:rPr lang="ru-RU" sz="1600" dirty="0" smtClean="0">
                <a:ea typeface="Calibri"/>
                <a:cs typeface="Times New Roman"/>
              </a:rPr>
              <a:t>все </a:t>
            </a:r>
            <a:r>
              <a:rPr lang="ru-RU" sz="1600" dirty="0">
                <a:ea typeface="Calibri"/>
                <a:cs typeface="Times New Roman"/>
              </a:rPr>
              <a:t>шаги, которые осуществляет обучающийся, </a:t>
            </a:r>
            <a:endParaRPr lang="ru-RU" sz="1600" dirty="0" smtClean="0">
              <a:ea typeface="Calibri"/>
              <a:cs typeface="Times New Roman"/>
            </a:endParaRPr>
          </a:p>
          <a:p>
            <a:r>
              <a:rPr lang="ru-RU" sz="1600" dirty="0" smtClean="0">
                <a:ea typeface="Calibri"/>
                <a:cs typeface="Times New Roman"/>
              </a:rPr>
              <a:t>все </a:t>
            </a:r>
            <a:r>
              <a:rPr lang="ru-RU" sz="1600" dirty="0">
                <a:ea typeface="Calibri"/>
                <a:cs typeface="Times New Roman"/>
              </a:rPr>
              <a:t>его достижения и недостатки.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0"/>
            <a:ext cx="9144000" cy="1008112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996600"/>
                </a:solidFill>
              </a:rPr>
              <a:t>			           </a:t>
            </a:r>
            <a:r>
              <a:rPr lang="ru-RU" b="1" dirty="0" smtClean="0">
                <a:solidFill>
                  <a:srgbClr val="996600"/>
                </a:solidFill>
              </a:rPr>
              <a:t>Павел</a:t>
            </a:r>
            <a:r>
              <a:rPr lang="ru-RU" dirty="0" smtClean="0">
                <a:solidFill>
                  <a:srgbClr val="996600"/>
                </a:solidFill>
              </a:rPr>
              <a:t> </a:t>
            </a:r>
            <a:r>
              <a:rPr lang="ru-RU" b="1" dirty="0" smtClean="0">
                <a:solidFill>
                  <a:srgbClr val="996600"/>
                </a:solidFill>
              </a:rPr>
              <a:t>ЛУКША</a:t>
            </a:r>
            <a:r>
              <a:rPr lang="ru-RU" dirty="0" smtClean="0">
                <a:solidFill>
                  <a:srgbClr val="996600"/>
                </a:solidFill>
              </a:rPr>
              <a:t>.							         </a:t>
            </a:r>
            <a:r>
              <a:rPr lang="ru-RU" sz="1400" dirty="0" smtClean="0">
                <a:solidFill>
                  <a:srgbClr val="996600"/>
                </a:solidFill>
              </a:rPr>
              <a:t>профессор </a:t>
            </a:r>
            <a:r>
              <a:rPr lang="ru-RU" sz="1400" dirty="0">
                <a:solidFill>
                  <a:srgbClr val="996600"/>
                </a:solidFill>
              </a:rPr>
              <a:t>практики Московской школы управления СКОЛКОВО, 	</a:t>
            </a:r>
            <a:r>
              <a:rPr lang="ru-RU" sz="1400" dirty="0" smtClean="0">
                <a:solidFill>
                  <a:srgbClr val="996600"/>
                </a:solidFill>
              </a:rPr>
              <a:t>		            эксперт </a:t>
            </a:r>
            <a:r>
              <a:rPr lang="ru-RU" sz="1400" dirty="0" err="1">
                <a:solidFill>
                  <a:srgbClr val="996600"/>
                </a:solidFill>
              </a:rPr>
              <a:t>Сколковского</a:t>
            </a:r>
            <a:r>
              <a:rPr lang="ru-RU" sz="1400" dirty="0">
                <a:solidFill>
                  <a:srgbClr val="996600"/>
                </a:solidFill>
              </a:rPr>
              <a:t> центра развития </a:t>
            </a:r>
            <a:r>
              <a:rPr lang="ru-RU" sz="1400" dirty="0" smtClean="0">
                <a:solidFill>
                  <a:srgbClr val="996600"/>
                </a:solidFill>
              </a:rPr>
              <a:t>образования.</a:t>
            </a:r>
            <a:endParaRPr lang="ru-RU" sz="1400" dirty="0">
              <a:solidFill>
                <a:srgbClr val="996600"/>
              </a:solidFill>
            </a:endParaRPr>
          </a:p>
        </p:txBody>
      </p:sp>
      <p:pic>
        <p:nvPicPr>
          <p:cNvPr id="503810" name="Picture 2" descr="http://json.tv/images/general/2016/07/27/20160727113227-9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724150" cy="153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8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09120"/>
            <a:ext cx="2448272" cy="209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3813" name="Picture 5" descr="https://testitquickly.files.wordpress.com/2009/08/whereisclie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2" b="-248"/>
          <a:stretch/>
        </p:blipFill>
        <p:spPr bwMode="auto">
          <a:xfrm>
            <a:off x="3779912" y="3692692"/>
            <a:ext cx="5112568" cy="300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07904" y="6373126"/>
            <a:ext cx="1614419" cy="356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381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19186" r="8463" b="14145"/>
          <a:stretch/>
        </p:blipFill>
        <p:spPr bwMode="auto">
          <a:xfrm>
            <a:off x="320707" y="3789120"/>
            <a:ext cx="1044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64288" y="3874249"/>
            <a:ext cx="576064" cy="240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6425575"/>
            <a:ext cx="432048" cy="18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028384" y="6328718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027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9600"/>
            <a:ext cx="9144000" cy="1295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</a:rPr>
              <a:t>	</a:t>
            </a:r>
            <a:r>
              <a:rPr lang="ru-RU" b="1" dirty="0" smtClean="0">
                <a:solidFill>
                  <a:srgbClr val="993300"/>
                </a:solidFill>
              </a:rPr>
              <a:t>      </a:t>
            </a:r>
            <a:r>
              <a:rPr lang="ru-RU" sz="2000" b="1" dirty="0" smtClean="0">
                <a:solidFill>
                  <a:srgbClr val="993300"/>
                </a:solidFill>
              </a:rPr>
              <a:t>Дарья ДУДЕНКОВА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srgbClr val="9933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993300"/>
                </a:solidFill>
              </a:rPr>
              <a:t>				выпускница Московского городского педагогического универс</a:t>
            </a:r>
            <a:r>
              <a:rPr lang="ru-RU" sz="1400" dirty="0">
                <a:solidFill>
                  <a:srgbClr val="993300"/>
                </a:solidFill>
              </a:rPr>
              <a:t>итета</a:t>
            </a:r>
            <a:r>
              <a:rPr lang="ru-RU" dirty="0">
                <a:solidFill>
                  <a:srgbClr val="9933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</a:rPr>
              <a:t>		           </a:t>
            </a:r>
            <a:r>
              <a:rPr lang="ru-RU" sz="1400" b="1" dirty="0">
                <a:solidFill>
                  <a:srgbClr val="993300"/>
                </a:solidFill>
              </a:rPr>
              <a:t>педагогический дизайнер из Нью-Йорка</a:t>
            </a:r>
          </a:p>
        </p:txBody>
      </p:sp>
      <p:pic>
        <p:nvPicPr>
          <p:cNvPr id="329731" name="Picture 2" descr="https://avatars.mds.yandex.net/get-zen_doc/1779163/pub_5da99d7c74f1bc00b1d52886_5da99d8f74f1bc00b1d5288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5" r="23009"/>
          <a:stretch>
            <a:fillRect/>
          </a:stretch>
        </p:blipFill>
        <p:spPr bwMode="auto">
          <a:xfrm>
            <a:off x="280988" y="1143000"/>
            <a:ext cx="33591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86200" y="2209800"/>
            <a:ext cx="52578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Педагогический дизайн </a:t>
            </a:r>
            <a:r>
              <a:rPr lang="ru-RU" dirty="0">
                <a:solidFill>
                  <a:srgbClr val="000000"/>
                </a:solidFill>
              </a:rPr>
              <a:t>—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это создание образовательного процесса, который ведет студента из точки А в точку Б.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Процесс обучения выстраивается так,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чтобы у студентов была </a:t>
            </a:r>
            <a:r>
              <a:rPr lang="ru-RU" b="1" dirty="0">
                <a:solidFill>
                  <a:srgbClr val="0070C0"/>
                </a:solidFill>
              </a:rPr>
              <a:t>групповая работа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b="1" dirty="0">
                <a:solidFill>
                  <a:srgbClr val="0070C0"/>
                </a:solidFill>
              </a:rPr>
              <a:t>творческие проекты </a:t>
            </a:r>
            <a:r>
              <a:rPr lang="ru-RU" dirty="0">
                <a:solidFill>
                  <a:srgbClr val="000000"/>
                </a:solidFill>
              </a:rPr>
              <a:t>вместо экзаменов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и много </a:t>
            </a:r>
            <a:r>
              <a:rPr lang="ru-RU" b="1" dirty="0">
                <a:solidFill>
                  <a:srgbClr val="0070C0"/>
                </a:solidFill>
              </a:rPr>
              <a:t>обмена опытом</a:t>
            </a:r>
            <a:r>
              <a:rPr lang="ru-RU" dirty="0">
                <a:solidFill>
                  <a:srgbClr val="000000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Педагогический дизайнер изучает учебный материал и перерабатывает его так, чтобы теоретические блоки логично шли один за другим,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текст легко читался,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была понятная и красивая </a:t>
            </a:r>
            <a:r>
              <a:rPr lang="ru-RU" sz="1600" dirty="0" err="1">
                <a:solidFill>
                  <a:srgbClr val="000000"/>
                </a:solidFill>
              </a:rPr>
              <a:t>инфографика</a:t>
            </a:r>
            <a:r>
              <a:rPr lang="ru-RU" sz="1600" dirty="0">
                <a:solidFill>
                  <a:srgbClr val="000000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а тесты и упражнения помогали бы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лучше запомнить материал.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40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7848600" cy="9906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328707" name="Picture 2" descr="http://im5-tub-ru.yandex.net/i?id=569961736-01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2521" r="21889" b="5038"/>
          <a:stretch>
            <a:fillRect/>
          </a:stretch>
        </p:blipFill>
        <p:spPr bwMode="auto">
          <a:xfrm>
            <a:off x="1908175" y="1773238"/>
            <a:ext cx="5256213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3276600" y="6453188"/>
            <a:ext cx="2590800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C00000"/>
                </a:solidFill>
              </a:rPr>
              <a:t>ДИАГНОСТИЧЕСКИЙ  ПОЛЮС</a:t>
            </a:r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3554413" y="1438275"/>
            <a:ext cx="1817687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C00000"/>
                </a:solidFill>
              </a:rPr>
              <a:t>ПРОЕКТНЫЙ  ПОЛЮС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/>
            </a:extLst>
          </p:cNvPr>
          <p:cNvCxnSpPr/>
          <p:nvPr/>
        </p:nvCxnSpPr>
        <p:spPr>
          <a:xfrm flipH="1" flipV="1">
            <a:off x="4140200" y="5589588"/>
            <a:ext cx="431800" cy="7921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/>
            </a:extLst>
          </p:cNvPr>
          <p:cNvCxnSpPr/>
          <p:nvPr/>
        </p:nvCxnSpPr>
        <p:spPr>
          <a:xfrm flipH="1">
            <a:off x="3708400" y="5589588"/>
            <a:ext cx="431800" cy="142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/>
            </a:extLst>
          </p:cNvPr>
          <p:cNvCxnSpPr/>
          <p:nvPr/>
        </p:nvCxnSpPr>
        <p:spPr>
          <a:xfrm flipH="1" flipV="1">
            <a:off x="3276600" y="5084763"/>
            <a:ext cx="431800" cy="647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/>
            </a:extLst>
          </p:cNvPr>
          <p:cNvCxnSpPr/>
          <p:nvPr/>
        </p:nvCxnSpPr>
        <p:spPr>
          <a:xfrm flipH="1">
            <a:off x="3276600" y="4868863"/>
            <a:ext cx="647700" cy="215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/>
            </a:extLst>
          </p:cNvPr>
          <p:cNvCxnSpPr/>
          <p:nvPr/>
        </p:nvCxnSpPr>
        <p:spPr>
          <a:xfrm flipH="1">
            <a:off x="3924300" y="4797425"/>
            <a:ext cx="1223963" cy="714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/>
            </a:extLst>
          </p:cNvPr>
          <p:cNvCxnSpPr/>
          <p:nvPr/>
        </p:nvCxnSpPr>
        <p:spPr>
          <a:xfrm flipH="1">
            <a:off x="5219700" y="4221163"/>
            <a:ext cx="9366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/>
            </a:extLst>
          </p:cNvPr>
          <p:cNvCxnSpPr/>
          <p:nvPr/>
        </p:nvCxnSpPr>
        <p:spPr>
          <a:xfrm flipV="1">
            <a:off x="5148263" y="4149725"/>
            <a:ext cx="71437" cy="647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/>
            </a:extLst>
          </p:cNvPr>
          <p:cNvCxnSpPr/>
          <p:nvPr/>
        </p:nvCxnSpPr>
        <p:spPr>
          <a:xfrm flipH="1" flipV="1">
            <a:off x="5940425" y="3141663"/>
            <a:ext cx="215900" cy="1079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/>
            </a:extLst>
          </p:cNvPr>
          <p:cNvCxnSpPr/>
          <p:nvPr/>
        </p:nvCxnSpPr>
        <p:spPr>
          <a:xfrm flipH="1">
            <a:off x="5148263" y="3141663"/>
            <a:ext cx="792162" cy="2873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/>
            </a:extLst>
          </p:cNvPr>
          <p:cNvCxnSpPr/>
          <p:nvPr/>
        </p:nvCxnSpPr>
        <p:spPr>
          <a:xfrm flipH="1" flipV="1">
            <a:off x="4535488" y="1773238"/>
            <a:ext cx="468312" cy="9350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/>
            </a:extLst>
          </p:cNvPr>
          <p:cNvSpPr/>
          <p:nvPr/>
        </p:nvSpPr>
        <p:spPr>
          <a:xfrm>
            <a:off x="6134100" y="1474788"/>
            <a:ext cx="2690813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ОБРАЗОВАТЕЛЬНЫЕ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</a:rPr>
              <a:t>ОБРАЗОВАТЕЛЬНЫЕ  РЕСУРСЫ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/>
            </a:extLst>
          </p:cNvPr>
          <p:cNvSpPr/>
          <p:nvPr/>
        </p:nvSpPr>
        <p:spPr>
          <a:xfrm>
            <a:off x="6529388" y="2054225"/>
            <a:ext cx="1943100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ОБЩЕЕ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ОБРАЗОВАНИЕ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7" name="Прямоугольник 56">
            <a:extLst>
              <a:ext uri="{FF2B5EF4-FFF2-40B4-BE49-F238E27FC236}"/>
            </a:extLst>
          </p:cNvPr>
          <p:cNvSpPr/>
          <p:nvPr/>
        </p:nvSpPr>
        <p:spPr>
          <a:xfrm>
            <a:off x="7451725" y="3983038"/>
            <a:ext cx="15843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ДОПОЛНИТЕЛЬНОЕ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ОБРАЗОВАНИЕ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/>
            </a:extLst>
          </p:cNvPr>
          <p:cNvSpPr/>
          <p:nvPr/>
        </p:nvSpPr>
        <p:spPr>
          <a:xfrm>
            <a:off x="7021513" y="5126038"/>
            <a:ext cx="2014537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СОЦИАЛЬНО-КУЛЬТУРНАЯ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ЖИЗНЬ ШКОЛЫ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/>
            </a:extLst>
          </p:cNvPr>
          <p:cNvSpPr/>
          <p:nvPr/>
        </p:nvSpPr>
        <p:spPr>
          <a:xfrm>
            <a:off x="7129463" y="2695575"/>
            <a:ext cx="169227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ИНДИВИДУАЛЬНОЕ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КОНСУЛЬТИРОВАНИЕ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/>
            </a:extLst>
          </p:cNvPr>
          <p:cNvSpPr/>
          <p:nvPr/>
        </p:nvSpPr>
        <p:spPr>
          <a:xfrm rot="16200000">
            <a:off x="-2359025" y="3890963"/>
            <a:ext cx="554355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</a:rPr>
              <a:t>ПСИХОЛОГО-ПЕДАГОГИЧЕСКАЯ   СРЕДА   (АТМОСФЕРА)</a:t>
            </a:r>
          </a:p>
        </p:txBody>
      </p:sp>
      <p:sp>
        <p:nvSpPr>
          <p:cNvPr id="63" name="Прямоугольник 62">
            <a:extLst>
              <a:ext uri="{FF2B5EF4-FFF2-40B4-BE49-F238E27FC236}"/>
            </a:extLst>
          </p:cNvPr>
          <p:cNvSpPr/>
          <p:nvPr/>
        </p:nvSpPr>
        <p:spPr>
          <a:xfrm>
            <a:off x="152400" y="1196975"/>
            <a:ext cx="2049463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</a:rPr>
              <a:t>ОБРАЗОВАТЕЛЬНЫЕ  ЗАДАЧИ</a:t>
            </a:r>
          </a:p>
        </p:txBody>
      </p:sp>
      <p:cxnSp>
        <p:nvCxnSpPr>
          <p:cNvPr id="65" name="Прямая со стрелкой 64">
            <a:extLst>
              <a:ext uri="{FF2B5EF4-FFF2-40B4-BE49-F238E27FC236}"/>
            </a:extLst>
          </p:cNvPr>
          <p:cNvCxnSpPr/>
          <p:nvPr/>
        </p:nvCxnSpPr>
        <p:spPr>
          <a:xfrm>
            <a:off x="1176338" y="1582738"/>
            <a:ext cx="2220912" cy="1403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8728" name="Picture 6" descr="http://musicofshadows.files.wordpress.com/2011/03/clou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09913"/>
            <a:ext cx="1085850" cy="847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>
            <a:extLst>
              <a:ext uri="{FF2B5EF4-FFF2-40B4-BE49-F238E27FC236}"/>
            </a:extLst>
          </p:cNvPr>
          <p:cNvSpPr/>
          <p:nvPr/>
        </p:nvSpPr>
        <p:spPr>
          <a:xfrm>
            <a:off x="576263" y="2671763"/>
            <a:ext cx="1547812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</a:rPr>
              <a:t>ОРГАНИЗАЦИОННАЯ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</a:rPr>
              <a:t>КУЛЬТУРА</a:t>
            </a:r>
          </a:p>
        </p:txBody>
      </p:sp>
      <p:sp>
        <p:nvSpPr>
          <p:cNvPr id="74" name="Прямоугольник 73">
            <a:extLst>
              <a:ext uri="{FF2B5EF4-FFF2-40B4-BE49-F238E27FC236}"/>
            </a:extLst>
          </p:cNvPr>
          <p:cNvSpPr/>
          <p:nvPr/>
        </p:nvSpPr>
        <p:spPr>
          <a:xfrm>
            <a:off x="755650" y="4005263"/>
            <a:ext cx="13684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</a:rPr>
              <a:t>ВЗАИМНАЯ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</a:rPr>
              <a:t>ТОЛЕРАНТНОСТЬ</a:t>
            </a:r>
          </a:p>
        </p:txBody>
      </p:sp>
      <p:pic>
        <p:nvPicPr>
          <p:cNvPr id="328731" name="Picture 6" descr="http://musicofshadows.files.wordpress.com/2011/03/clou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462">
            <a:off x="1204913" y="4573588"/>
            <a:ext cx="1098550" cy="857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>
            <a:extLst>
              <a:ext uri="{FF2B5EF4-FFF2-40B4-BE49-F238E27FC236}"/>
            </a:extLst>
          </p:cNvPr>
          <p:cNvSpPr/>
          <p:nvPr/>
        </p:nvSpPr>
        <p:spPr>
          <a:xfrm>
            <a:off x="900113" y="5589588"/>
            <a:ext cx="15843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  <a:cs typeface="Tahoma" pitchFamily="34" charset="0"/>
              </a:rPr>
              <a:t>ОТНОШЕНИЕ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  <a:cs typeface="Tahoma" pitchFamily="34" charset="0"/>
              </a:rPr>
              <a:t> К ШКОЛЕ</a:t>
            </a:r>
          </a:p>
        </p:txBody>
      </p:sp>
      <p:sp>
        <p:nvSpPr>
          <p:cNvPr id="77" name="Прямоугольник 76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</a:rPr>
              <a:t>	«Планетарная» модель проектирования </a:t>
            </a:r>
            <a:br>
              <a:rPr lang="ru-RU" b="1" dirty="0">
                <a:solidFill>
                  <a:srgbClr val="993300"/>
                </a:solidFill>
              </a:rPr>
            </a:br>
            <a:r>
              <a:rPr lang="ru-RU" b="1" dirty="0">
                <a:solidFill>
                  <a:srgbClr val="993300"/>
                </a:solidFill>
              </a:rPr>
              <a:t>	индивидуальных образовательных траекторий </a:t>
            </a:r>
          </a:p>
        </p:txBody>
      </p:sp>
      <p:cxnSp>
        <p:nvCxnSpPr>
          <p:cNvPr id="69" name="Прямая со стрелкой 68">
            <a:extLst>
              <a:ext uri="{FF2B5EF4-FFF2-40B4-BE49-F238E27FC236}"/>
            </a:extLst>
          </p:cNvPr>
          <p:cNvCxnSpPr/>
          <p:nvPr/>
        </p:nvCxnSpPr>
        <p:spPr>
          <a:xfrm>
            <a:off x="1176338" y="1582738"/>
            <a:ext cx="1524000" cy="18462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8735" name="Picture 6" descr="http://musicofshadows.files.wordpress.com/2011/03/clou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19286">
            <a:off x="2163763" y="5818188"/>
            <a:ext cx="1014412" cy="792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81" name="Прямая соединительная линия 80">
            <a:extLst>
              <a:ext uri="{FF2B5EF4-FFF2-40B4-BE49-F238E27FC236}"/>
            </a:extLst>
          </p:cNvPr>
          <p:cNvCxnSpPr/>
          <p:nvPr/>
        </p:nvCxnSpPr>
        <p:spPr>
          <a:xfrm flipV="1">
            <a:off x="4643438" y="5732463"/>
            <a:ext cx="792162" cy="649287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/>
            </a:extLst>
          </p:cNvPr>
          <p:cNvCxnSpPr/>
          <p:nvPr/>
        </p:nvCxnSpPr>
        <p:spPr>
          <a:xfrm flipV="1">
            <a:off x="5580063" y="5229225"/>
            <a:ext cx="720725" cy="6477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/>
            </a:extLst>
          </p:cNvPr>
          <p:cNvCxnSpPr/>
          <p:nvPr/>
        </p:nvCxnSpPr>
        <p:spPr>
          <a:xfrm flipV="1">
            <a:off x="6300788" y="4149725"/>
            <a:ext cx="287337" cy="10795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/>
            </a:extLst>
          </p:cNvPr>
          <p:cNvCxnSpPr/>
          <p:nvPr/>
        </p:nvCxnSpPr>
        <p:spPr>
          <a:xfrm flipH="1">
            <a:off x="3059113" y="4149725"/>
            <a:ext cx="352901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/>
            </a:extLst>
          </p:cNvPr>
          <p:cNvCxnSpPr/>
          <p:nvPr/>
        </p:nvCxnSpPr>
        <p:spPr>
          <a:xfrm>
            <a:off x="5435600" y="5732463"/>
            <a:ext cx="144463" cy="14446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/>
            </a:extLst>
          </p:cNvPr>
          <p:cNvCxnSpPr/>
          <p:nvPr/>
        </p:nvCxnSpPr>
        <p:spPr>
          <a:xfrm>
            <a:off x="3276600" y="3213100"/>
            <a:ext cx="647700" cy="14446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/>
            </a:extLst>
          </p:cNvPr>
          <p:cNvCxnSpPr/>
          <p:nvPr/>
        </p:nvCxnSpPr>
        <p:spPr>
          <a:xfrm flipV="1">
            <a:off x="3059113" y="3213100"/>
            <a:ext cx="217487" cy="93662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/>
            </a:extLst>
          </p:cNvPr>
          <p:cNvCxnSpPr/>
          <p:nvPr/>
        </p:nvCxnSpPr>
        <p:spPr>
          <a:xfrm flipH="1">
            <a:off x="3924300" y="2636838"/>
            <a:ext cx="287338" cy="72072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/>
            </a:extLst>
          </p:cNvPr>
          <p:cNvCxnSpPr/>
          <p:nvPr/>
        </p:nvCxnSpPr>
        <p:spPr>
          <a:xfrm>
            <a:off x="3779838" y="2492375"/>
            <a:ext cx="431800" cy="14446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/>
            </a:extLst>
          </p:cNvPr>
          <p:cNvCxnSpPr/>
          <p:nvPr/>
        </p:nvCxnSpPr>
        <p:spPr>
          <a:xfrm>
            <a:off x="3563938" y="2349500"/>
            <a:ext cx="215900" cy="14287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/>
            </a:extLst>
          </p:cNvPr>
          <p:cNvCxnSpPr/>
          <p:nvPr/>
        </p:nvCxnSpPr>
        <p:spPr>
          <a:xfrm flipV="1">
            <a:off x="3563938" y="1773238"/>
            <a:ext cx="971550" cy="57626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/>
            </a:extLst>
          </p:cNvPr>
          <p:cNvCxnSpPr/>
          <p:nvPr/>
        </p:nvCxnSpPr>
        <p:spPr>
          <a:xfrm flipH="1" flipV="1">
            <a:off x="5003800" y="2708275"/>
            <a:ext cx="144463" cy="7207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>
            <a:extLst>
              <a:ext uri="{FF2B5EF4-FFF2-40B4-BE49-F238E27FC236}"/>
            </a:extLst>
          </p:cNvPr>
          <p:cNvCxnSpPr/>
          <p:nvPr/>
        </p:nvCxnSpPr>
        <p:spPr>
          <a:xfrm flipH="1">
            <a:off x="6588125" y="2852738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>
            <a:extLst>
              <a:ext uri="{FF2B5EF4-FFF2-40B4-BE49-F238E27FC236}"/>
            </a:extLst>
          </p:cNvPr>
          <p:cNvCxnSpPr/>
          <p:nvPr/>
        </p:nvCxnSpPr>
        <p:spPr>
          <a:xfrm flipH="1">
            <a:off x="7019925" y="4076700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>
            <a:extLst>
              <a:ext uri="{FF2B5EF4-FFF2-40B4-BE49-F238E27FC236}"/>
            </a:extLst>
          </p:cNvPr>
          <p:cNvCxnSpPr/>
          <p:nvPr/>
        </p:nvCxnSpPr>
        <p:spPr>
          <a:xfrm flipH="1" flipV="1">
            <a:off x="6589713" y="5384800"/>
            <a:ext cx="430212" cy="238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>
            <a:extLst>
              <a:ext uri="{FF2B5EF4-FFF2-40B4-BE49-F238E27FC236}"/>
            </a:extLst>
          </p:cNvPr>
          <p:cNvCxnSpPr>
            <a:stCxn id="2" idx="1"/>
          </p:cNvCxnSpPr>
          <p:nvPr/>
        </p:nvCxnSpPr>
        <p:spPr>
          <a:xfrm flipH="1" flipV="1">
            <a:off x="6011863" y="6021388"/>
            <a:ext cx="382587" cy="206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/>
            </a:extLst>
          </p:cNvPr>
          <p:cNvCxnSpPr/>
          <p:nvPr/>
        </p:nvCxnSpPr>
        <p:spPr>
          <a:xfrm flipH="1">
            <a:off x="6042025" y="2168525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394450" y="5862638"/>
            <a:ext cx="2447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ВНЕШКОЛЬНАЯ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КУЛЬТУРНО-ОБРАЗОВАТЕЛЬНАЯ ИНФРАСТРУКТУРА</a:t>
            </a:r>
          </a:p>
        </p:txBody>
      </p:sp>
      <p:sp>
        <p:nvSpPr>
          <p:cNvPr id="5" name="Овал 4"/>
          <p:cNvSpPr/>
          <p:nvPr/>
        </p:nvSpPr>
        <p:spPr>
          <a:xfrm>
            <a:off x="5832475" y="3044825"/>
            <a:ext cx="179388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040313" y="3324225"/>
            <a:ext cx="179387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5076825" y="4700588"/>
            <a:ext cx="179388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3870325" y="4797425"/>
            <a:ext cx="179388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200400" y="4991100"/>
            <a:ext cx="179388" cy="1952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3617913" y="5635625"/>
            <a:ext cx="180975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4068763" y="5456238"/>
            <a:ext cx="179387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4913313" y="2563813"/>
            <a:ext cx="180975" cy="195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4122738" y="2540000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3690938" y="2384425"/>
            <a:ext cx="179387" cy="19526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3449638" y="2227263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3833813" y="3238500"/>
            <a:ext cx="180975" cy="19526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3217863" y="3101975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2987675" y="4030663"/>
            <a:ext cx="179388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2" name="Овал 81"/>
          <p:cNvSpPr/>
          <p:nvPr/>
        </p:nvSpPr>
        <p:spPr>
          <a:xfrm>
            <a:off x="3771900" y="4052888"/>
            <a:ext cx="179388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5121275" y="4005263"/>
            <a:ext cx="179388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5121275" y="4151313"/>
            <a:ext cx="179388" cy="195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6048375" y="4030663"/>
            <a:ext cx="179388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6042025" y="4149725"/>
            <a:ext cx="179388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6488113" y="4022725"/>
            <a:ext cx="179387" cy="19526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6192838" y="5132388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5548313" y="5780088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5345113" y="5610225"/>
            <a:ext cx="179387" cy="19526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08175" y="1546225"/>
            <a:ext cx="1890713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</a:rPr>
              <a:t>ОБРАЗОВАТЕЛЬНЫЕ СОБЫТИЯ</a:t>
            </a:r>
          </a:p>
        </p:txBody>
      </p:sp>
      <p:cxnSp>
        <p:nvCxnSpPr>
          <p:cNvPr id="93" name="Прямая со стрелкой 92">
            <a:extLst>
              <a:ext uri="{FF2B5EF4-FFF2-40B4-BE49-F238E27FC236}"/>
            </a:extLst>
          </p:cNvPr>
          <p:cNvCxnSpPr/>
          <p:nvPr/>
        </p:nvCxnSpPr>
        <p:spPr>
          <a:xfrm>
            <a:off x="2913063" y="1920875"/>
            <a:ext cx="2000250" cy="701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>
            <a:extLst>
              <a:ext uri="{FF2B5EF4-FFF2-40B4-BE49-F238E27FC236}"/>
            </a:extLst>
          </p:cNvPr>
          <p:cNvCxnSpPr/>
          <p:nvPr/>
        </p:nvCxnSpPr>
        <p:spPr>
          <a:xfrm>
            <a:off x="2913063" y="1920875"/>
            <a:ext cx="957262" cy="12922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2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i99.beon.ru/cs421419.userapi.com/v421419197/126b/mCbRfwCTyY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3" b="1726"/>
          <a:stretch>
            <a:fillRect/>
          </a:stretch>
        </p:blipFill>
        <p:spPr bwMode="auto">
          <a:xfrm>
            <a:off x="0" y="2133600"/>
            <a:ext cx="91440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2" descr="http://blogs.edweek.org/edweek/eduwonkette/upload/2008/03/20prof600.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5588"/>
            <a:ext cx="52800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ьная выноска 5">
            <a:extLst>
              <a:ext uri="{FF2B5EF4-FFF2-40B4-BE49-F238E27FC236}"/>
            </a:extLst>
          </p:cNvPr>
          <p:cNvSpPr/>
          <p:nvPr/>
        </p:nvSpPr>
        <p:spPr>
          <a:xfrm>
            <a:off x="3581400" y="252413"/>
            <a:ext cx="5486400" cy="1957387"/>
          </a:xfrm>
          <a:prstGeom prst="wedgeEllipseCallout">
            <a:avLst>
              <a:gd name="adj1" fmla="val -65600"/>
              <a:gd name="adj2" fmla="val -14009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>
                <a:solidFill>
                  <a:srgbClr val="CC3300"/>
                </a:solidFill>
              </a:rPr>
              <a:t>Вы пришли </a:t>
            </a:r>
            <a:r>
              <a:rPr lang="ru-RU" sz="1600" b="1" i="1" dirty="0" smtClean="0">
                <a:solidFill>
                  <a:srgbClr val="CC3300"/>
                </a:solidFill>
              </a:rPr>
              <a:t>УЧИТЬСЯ</a:t>
            </a:r>
            <a:r>
              <a:rPr lang="ru-RU" sz="1600" b="1" i="1" dirty="0">
                <a:solidFill>
                  <a:srgbClr val="CC3300"/>
                </a:solidFill>
              </a:rPr>
              <a:t>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i="1" dirty="0">
              <a:solidFill>
                <a:srgbClr val="CC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srgbClr val="CC3300"/>
                </a:solidFill>
              </a:rPr>
              <a:t>а НЕ ДУМАТЬ</a:t>
            </a:r>
            <a:r>
              <a:rPr lang="ru-RU" b="1" i="1" dirty="0">
                <a:solidFill>
                  <a:srgbClr val="CC33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644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Прямоугольник 129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485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0"/>
            <a:ext cx="8475663" cy="512763"/>
          </a:xfrm>
        </p:spPr>
        <p:txBody>
          <a:bodyPr/>
          <a:lstStyle/>
          <a:p>
            <a:pPr algn="l"/>
            <a:r>
              <a:rPr lang="ru-RU" altLang="ru-RU" sz="1200" dirty="0" smtClean="0">
                <a:solidFill>
                  <a:srgbClr val="993300"/>
                </a:solidFill>
              </a:rPr>
              <a:t>Модель образовательного процесса </a:t>
            </a:r>
            <a:br>
              <a:rPr lang="ru-RU" altLang="ru-RU" sz="1200" dirty="0" smtClean="0">
                <a:solidFill>
                  <a:srgbClr val="993300"/>
                </a:solidFill>
              </a:rPr>
            </a:br>
            <a:r>
              <a:rPr lang="ru-RU" altLang="ru-RU" sz="1200" dirty="0" smtClean="0">
                <a:solidFill>
                  <a:srgbClr val="993300"/>
                </a:solidFill>
              </a:rPr>
              <a:t>в Молодёжной академии жизнетворчества и  общественного  развития  </a:t>
            </a:r>
            <a:r>
              <a:rPr lang="ru-RU" altLang="ru-RU" sz="1200" dirty="0" smtClean="0">
                <a:solidFill>
                  <a:srgbClr val="993300"/>
                </a:solidFill>
              </a:rPr>
              <a:t>(МАЖОР)</a:t>
            </a:r>
            <a:endParaRPr lang="ru-RU" altLang="ru-RU" sz="1200" dirty="0" smtClean="0">
              <a:solidFill>
                <a:srgbClr val="993300"/>
              </a:solidFill>
            </a:endParaRPr>
          </a:p>
        </p:txBody>
      </p:sp>
      <p:sp>
        <p:nvSpPr>
          <p:cNvPr id="334852" name="Rectangle 5"/>
          <p:cNvSpPr>
            <a:spLocks noChangeArrowheads="1"/>
          </p:cNvSpPr>
          <p:nvPr/>
        </p:nvSpPr>
        <p:spPr bwMode="auto">
          <a:xfrm>
            <a:off x="106363" y="512763"/>
            <a:ext cx="8713787" cy="619283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853" name="Oval 6"/>
          <p:cNvSpPr>
            <a:spLocks noChangeArrowheads="1"/>
          </p:cNvSpPr>
          <p:nvPr/>
        </p:nvSpPr>
        <p:spPr bwMode="auto">
          <a:xfrm>
            <a:off x="1042988" y="549275"/>
            <a:ext cx="7058025" cy="590391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854" name="Rectangle 7"/>
          <p:cNvSpPr>
            <a:spLocks noChangeArrowheads="1"/>
          </p:cNvSpPr>
          <p:nvPr/>
        </p:nvSpPr>
        <p:spPr bwMode="auto">
          <a:xfrm>
            <a:off x="2051050" y="5229225"/>
            <a:ext cx="4897438" cy="936625"/>
          </a:xfrm>
          <a:prstGeom prst="rect">
            <a:avLst/>
          </a:prstGeom>
          <a:solidFill>
            <a:srgbClr val="6699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855" name="Rectangle 8"/>
          <p:cNvSpPr>
            <a:spLocks noChangeArrowheads="1"/>
          </p:cNvSpPr>
          <p:nvPr/>
        </p:nvSpPr>
        <p:spPr bwMode="auto">
          <a:xfrm>
            <a:off x="2411413" y="4076700"/>
            <a:ext cx="4176712" cy="1130300"/>
          </a:xfrm>
          <a:prstGeom prst="rect">
            <a:avLst/>
          </a:prstGeom>
          <a:solidFill>
            <a:srgbClr val="00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856" name="Rectangle 9"/>
          <p:cNvSpPr>
            <a:spLocks noChangeArrowheads="1"/>
          </p:cNvSpPr>
          <p:nvPr/>
        </p:nvSpPr>
        <p:spPr bwMode="auto">
          <a:xfrm>
            <a:off x="2627313" y="2924175"/>
            <a:ext cx="3744912" cy="1130300"/>
          </a:xfrm>
          <a:prstGeom prst="rect">
            <a:avLst/>
          </a:prstGeom>
          <a:solidFill>
            <a:srgbClr val="0099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857" name="Rectangle 10"/>
          <p:cNvSpPr>
            <a:spLocks noChangeArrowheads="1"/>
          </p:cNvSpPr>
          <p:nvPr/>
        </p:nvSpPr>
        <p:spPr bwMode="auto">
          <a:xfrm>
            <a:off x="2771775" y="1557338"/>
            <a:ext cx="3455988" cy="1366837"/>
          </a:xfrm>
          <a:prstGeom prst="rect">
            <a:avLst/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858" name="Rectangle 11"/>
          <p:cNvSpPr>
            <a:spLocks noChangeArrowheads="1"/>
          </p:cNvSpPr>
          <p:nvPr/>
        </p:nvSpPr>
        <p:spPr bwMode="auto">
          <a:xfrm>
            <a:off x="3132138" y="908050"/>
            <a:ext cx="2592387" cy="649288"/>
          </a:xfrm>
          <a:prstGeom prst="rect">
            <a:avLst/>
          </a:prstGeom>
          <a:solidFill>
            <a:srgbClr val="99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859" name="Line 22"/>
          <p:cNvSpPr>
            <a:spLocks noChangeShapeType="1"/>
          </p:cNvSpPr>
          <p:nvPr/>
        </p:nvSpPr>
        <p:spPr bwMode="auto">
          <a:xfrm flipV="1">
            <a:off x="2771775" y="5084763"/>
            <a:ext cx="1368425" cy="1152525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60" name="Line 23"/>
          <p:cNvSpPr>
            <a:spLocks noChangeShapeType="1"/>
          </p:cNvSpPr>
          <p:nvPr/>
        </p:nvSpPr>
        <p:spPr bwMode="auto">
          <a:xfrm flipV="1">
            <a:off x="4211638" y="4005263"/>
            <a:ext cx="504825" cy="10795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61" name="Line 24"/>
          <p:cNvSpPr>
            <a:spLocks noChangeShapeType="1"/>
          </p:cNvSpPr>
          <p:nvPr/>
        </p:nvSpPr>
        <p:spPr bwMode="auto">
          <a:xfrm flipH="1" flipV="1">
            <a:off x="4356100" y="2852738"/>
            <a:ext cx="360363" cy="936625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62" name="Line 26"/>
          <p:cNvSpPr>
            <a:spLocks noChangeShapeType="1"/>
          </p:cNvSpPr>
          <p:nvPr/>
        </p:nvSpPr>
        <p:spPr bwMode="auto">
          <a:xfrm flipH="1" flipV="1">
            <a:off x="2987675" y="1484313"/>
            <a:ext cx="1152525" cy="936625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63" name="Rectangle 29"/>
          <p:cNvSpPr>
            <a:spLocks noChangeArrowheads="1"/>
          </p:cNvSpPr>
          <p:nvPr/>
        </p:nvSpPr>
        <p:spPr bwMode="auto">
          <a:xfrm>
            <a:off x="4716463" y="4724400"/>
            <a:ext cx="433387" cy="144463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Курс 5</a:t>
            </a:r>
          </a:p>
        </p:txBody>
      </p:sp>
      <p:sp>
        <p:nvSpPr>
          <p:cNvPr id="334864" name="Rectangle 31"/>
          <p:cNvSpPr>
            <a:spLocks noChangeArrowheads="1"/>
          </p:cNvSpPr>
          <p:nvPr/>
        </p:nvSpPr>
        <p:spPr bwMode="auto">
          <a:xfrm>
            <a:off x="5219700" y="4724400"/>
            <a:ext cx="433388" cy="14446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Курс 6</a:t>
            </a:r>
          </a:p>
        </p:txBody>
      </p:sp>
      <p:sp>
        <p:nvSpPr>
          <p:cNvPr id="334865" name="Rectangle 32"/>
          <p:cNvSpPr>
            <a:spLocks noChangeArrowheads="1"/>
          </p:cNvSpPr>
          <p:nvPr/>
        </p:nvSpPr>
        <p:spPr bwMode="auto">
          <a:xfrm>
            <a:off x="5724525" y="4724400"/>
            <a:ext cx="433388" cy="144463"/>
          </a:xfrm>
          <a:prstGeom prst="rect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Курс 7</a:t>
            </a:r>
          </a:p>
        </p:txBody>
      </p:sp>
      <p:sp>
        <p:nvSpPr>
          <p:cNvPr id="334866" name="Rectangle 33"/>
          <p:cNvSpPr>
            <a:spLocks noChangeArrowheads="1"/>
          </p:cNvSpPr>
          <p:nvPr/>
        </p:nvSpPr>
        <p:spPr bwMode="auto">
          <a:xfrm>
            <a:off x="3708400" y="4724400"/>
            <a:ext cx="433388" cy="144463"/>
          </a:xfrm>
          <a:prstGeom prst="rect">
            <a:avLst/>
          </a:prstGeom>
          <a:solidFill>
            <a:srgbClr val="3399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Курс 3</a:t>
            </a:r>
          </a:p>
        </p:txBody>
      </p:sp>
      <p:sp>
        <p:nvSpPr>
          <p:cNvPr id="334867" name="Rectangle 34"/>
          <p:cNvSpPr>
            <a:spLocks noChangeArrowheads="1"/>
          </p:cNvSpPr>
          <p:nvPr/>
        </p:nvSpPr>
        <p:spPr bwMode="auto">
          <a:xfrm>
            <a:off x="3203575" y="4724400"/>
            <a:ext cx="433388" cy="144463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Курс 2</a:t>
            </a:r>
          </a:p>
        </p:txBody>
      </p:sp>
      <p:sp>
        <p:nvSpPr>
          <p:cNvPr id="334868" name="Rectangle 35"/>
          <p:cNvSpPr>
            <a:spLocks noChangeArrowheads="1"/>
          </p:cNvSpPr>
          <p:nvPr/>
        </p:nvSpPr>
        <p:spPr bwMode="auto">
          <a:xfrm>
            <a:off x="2700338" y="4724400"/>
            <a:ext cx="433387" cy="144463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Курс 1</a:t>
            </a:r>
          </a:p>
        </p:txBody>
      </p:sp>
      <p:sp>
        <p:nvSpPr>
          <p:cNvPr id="334869" name="Rectangle 36"/>
          <p:cNvSpPr>
            <a:spLocks noChangeArrowheads="1"/>
          </p:cNvSpPr>
          <p:nvPr/>
        </p:nvSpPr>
        <p:spPr bwMode="auto">
          <a:xfrm>
            <a:off x="4211638" y="4724400"/>
            <a:ext cx="433387" cy="1444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Курс 4</a:t>
            </a:r>
          </a:p>
        </p:txBody>
      </p:sp>
      <p:sp>
        <p:nvSpPr>
          <p:cNvPr id="334870" name="Rectangle 37"/>
          <p:cNvSpPr>
            <a:spLocks noChangeArrowheads="1"/>
          </p:cNvSpPr>
          <p:nvPr/>
        </p:nvSpPr>
        <p:spPr bwMode="auto">
          <a:xfrm>
            <a:off x="2627313" y="4292600"/>
            <a:ext cx="936625" cy="288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Практические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работы</a:t>
            </a:r>
          </a:p>
        </p:txBody>
      </p:sp>
      <p:sp>
        <p:nvSpPr>
          <p:cNvPr id="334871" name="Rectangle 40"/>
          <p:cNvSpPr>
            <a:spLocks noChangeArrowheads="1"/>
          </p:cNvSpPr>
          <p:nvPr/>
        </p:nvSpPr>
        <p:spPr bwMode="auto">
          <a:xfrm>
            <a:off x="5435600" y="4292600"/>
            <a:ext cx="936625" cy="288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Теоретические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работы</a:t>
            </a:r>
          </a:p>
        </p:txBody>
      </p:sp>
      <p:sp>
        <p:nvSpPr>
          <p:cNvPr id="334872" name="Rectangle 41"/>
          <p:cNvSpPr>
            <a:spLocks noChangeArrowheads="1"/>
          </p:cNvSpPr>
          <p:nvPr/>
        </p:nvSpPr>
        <p:spPr bwMode="auto">
          <a:xfrm>
            <a:off x="4572000" y="3141663"/>
            <a:ext cx="18002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Определение ролей и функций</a:t>
            </a:r>
          </a:p>
        </p:txBody>
      </p:sp>
      <p:sp>
        <p:nvSpPr>
          <p:cNvPr id="334873" name="Line 44"/>
          <p:cNvSpPr>
            <a:spLocks noChangeShapeType="1"/>
          </p:cNvSpPr>
          <p:nvPr/>
        </p:nvSpPr>
        <p:spPr bwMode="auto">
          <a:xfrm>
            <a:off x="2771775" y="4652963"/>
            <a:ext cx="33131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74" name="Line 45"/>
          <p:cNvSpPr>
            <a:spLocks noChangeShapeType="1"/>
          </p:cNvSpPr>
          <p:nvPr/>
        </p:nvSpPr>
        <p:spPr bwMode="auto">
          <a:xfrm>
            <a:off x="2771775" y="46529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75" name="Line 46"/>
          <p:cNvSpPr>
            <a:spLocks noChangeShapeType="1"/>
          </p:cNvSpPr>
          <p:nvPr/>
        </p:nvSpPr>
        <p:spPr bwMode="auto">
          <a:xfrm>
            <a:off x="3419475" y="46529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76" name="Line 47"/>
          <p:cNvSpPr>
            <a:spLocks noChangeShapeType="1"/>
          </p:cNvSpPr>
          <p:nvPr/>
        </p:nvSpPr>
        <p:spPr bwMode="auto">
          <a:xfrm>
            <a:off x="3924300" y="46529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77" name="Line 48"/>
          <p:cNvSpPr>
            <a:spLocks noChangeShapeType="1"/>
          </p:cNvSpPr>
          <p:nvPr/>
        </p:nvSpPr>
        <p:spPr bwMode="auto">
          <a:xfrm>
            <a:off x="4427538" y="46529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78" name="Line 49"/>
          <p:cNvSpPr>
            <a:spLocks noChangeShapeType="1"/>
          </p:cNvSpPr>
          <p:nvPr/>
        </p:nvSpPr>
        <p:spPr bwMode="auto">
          <a:xfrm>
            <a:off x="4932363" y="46529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79" name="Line 50"/>
          <p:cNvSpPr>
            <a:spLocks noChangeShapeType="1"/>
          </p:cNvSpPr>
          <p:nvPr/>
        </p:nvSpPr>
        <p:spPr bwMode="auto">
          <a:xfrm>
            <a:off x="5435600" y="46529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80" name="Line 51"/>
          <p:cNvSpPr>
            <a:spLocks noChangeShapeType="1"/>
          </p:cNvSpPr>
          <p:nvPr/>
        </p:nvSpPr>
        <p:spPr bwMode="auto">
          <a:xfrm>
            <a:off x="6084888" y="46529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81" name="Line 52"/>
          <p:cNvSpPr>
            <a:spLocks noChangeShapeType="1"/>
          </p:cNvSpPr>
          <p:nvPr/>
        </p:nvSpPr>
        <p:spPr bwMode="auto">
          <a:xfrm flipV="1">
            <a:off x="3132138" y="458152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82" name="Line 53"/>
          <p:cNvSpPr>
            <a:spLocks noChangeShapeType="1"/>
          </p:cNvSpPr>
          <p:nvPr/>
        </p:nvSpPr>
        <p:spPr bwMode="auto">
          <a:xfrm flipV="1">
            <a:off x="4572000" y="4508500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83" name="Line 54"/>
          <p:cNvSpPr>
            <a:spLocks noChangeShapeType="1"/>
          </p:cNvSpPr>
          <p:nvPr/>
        </p:nvSpPr>
        <p:spPr bwMode="auto">
          <a:xfrm flipV="1">
            <a:off x="5867400" y="458152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84" name="Line 55"/>
          <p:cNvSpPr>
            <a:spLocks noChangeShapeType="1"/>
          </p:cNvSpPr>
          <p:nvPr/>
        </p:nvSpPr>
        <p:spPr bwMode="auto">
          <a:xfrm>
            <a:off x="3563938" y="4437063"/>
            <a:ext cx="503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85" name="Line 56"/>
          <p:cNvSpPr>
            <a:spLocks noChangeShapeType="1"/>
          </p:cNvSpPr>
          <p:nvPr/>
        </p:nvSpPr>
        <p:spPr bwMode="auto">
          <a:xfrm>
            <a:off x="5003800" y="4437063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86" name="Rectangle 59"/>
          <p:cNvSpPr>
            <a:spLocks noChangeArrowheads="1"/>
          </p:cNvSpPr>
          <p:nvPr/>
        </p:nvSpPr>
        <p:spPr bwMode="auto">
          <a:xfrm>
            <a:off x="4500563" y="5084763"/>
            <a:ext cx="9366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ЭКЗАМЕН</a:t>
            </a:r>
          </a:p>
        </p:txBody>
      </p:sp>
      <p:sp>
        <p:nvSpPr>
          <p:cNvPr id="334887" name="Rectangle 60"/>
          <p:cNvSpPr>
            <a:spLocks noChangeArrowheads="1"/>
          </p:cNvSpPr>
          <p:nvPr/>
        </p:nvSpPr>
        <p:spPr bwMode="auto">
          <a:xfrm>
            <a:off x="2771775" y="6092825"/>
            <a:ext cx="1439863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СОБЕСЕДОВАНИЕ</a:t>
            </a:r>
          </a:p>
        </p:txBody>
      </p:sp>
      <p:sp>
        <p:nvSpPr>
          <p:cNvPr id="334888" name="Rectangle 61"/>
          <p:cNvSpPr>
            <a:spLocks noChangeArrowheads="1"/>
          </p:cNvSpPr>
          <p:nvPr/>
        </p:nvSpPr>
        <p:spPr bwMode="auto">
          <a:xfrm>
            <a:off x="4356100" y="5805488"/>
            <a:ext cx="9366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ДИАГНОСТИКА</a:t>
            </a:r>
          </a:p>
        </p:txBody>
      </p:sp>
      <p:sp>
        <p:nvSpPr>
          <p:cNvPr id="334889" name="Rectangle 62"/>
          <p:cNvSpPr>
            <a:spLocks noChangeArrowheads="1"/>
          </p:cNvSpPr>
          <p:nvPr/>
        </p:nvSpPr>
        <p:spPr bwMode="auto">
          <a:xfrm>
            <a:off x="5508625" y="5805488"/>
            <a:ext cx="13684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КОНСУЛЬТИРОВАНИЕ</a:t>
            </a:r>
          </a:p>
        </p:txBody>
      </p:sp>
      <p:sp>
        <p:nvSpPr>
          <p:cNvPr id="334890" name="Rectangle 63"/>
          <p:cNvSpPr>
            <a:spLocks noChangeArrowheads="1"/>
          </p:cNvSpPr>
          <p:nvPr/>
        </p:nvSpPr>
        <p:spPr bwMode="auto">
          <a:xfrm>
            <a:off x="3276600" y="5445125"/>
            <a:ext cx="3024188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КУРС  ГУМАНИСТИЧЕСКОЙ  ФИЛОСОФИИ</a:t>
            </a:r>
          </a:p>
        </p:txBody>
      </p:sp>
      <p:sp>
        <p:nvSpPr>
          <p:cNvPr id="121873" name="AutoShape 1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484438" y="6021388"/>
            <a:ext cx="503237" cy="431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892" name="Line 64"/>
          <p:cNvSpPr>
            <a:spLocks noChangeShapeType="1"/>
          </p:cNvSpPr>
          <p:nvPr/>
        </p:nvSpPr>
        <p:spPr bwMode="auto">
          <a:xfrm flipV="1">
            <a:off x="3851275" y="5949950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93" name="Line 65"/>
          <p:cNvSpPr>
            <a:spLocks noChangeShapeType="1"/>
          </p:cNvSpPr>
          <p:nvPr/>
        </p:nvSpPr>
        <p:spPr bwMode="auto">
          <a:xfrm>
            <a:off x="3851275" y="5949950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94" name="Line 66"/>
          <p:cNvSpPr>
            <a:spLocks noChangeShapeType="1"/>
          </p:cNvSpPr>
          <p:nvPr/>
        </p:nvSpPr>
        <p:spPr bwMode="auto">
          <a:xfrm flipV="1">
            <a:off x="5292725" y="594995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95" name="Line 67"/>
          <p:cNvSpPr>
            <a:spLocks noChangeShapeType="1"/>
          </p:cNvSpPr>
          <p:nvPr/>
        </p:nvSpPr>
        <p:spPr bwMode="auto">
          <a:xfrm flipV="1">
            <a:off x="6588125" y="5516563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96" name="Line 68"/>
          <p:cNvSpPr>
            <a:spLocks noChangeShapeType="1"/>
          </p:cNvSpPr>
          <p:nvPr/>
        </p:nvSpPr>
        <p:spPr bwMode="auto">
          <a:xfrm flipH="1">
            <a:off x="6300788" y="5516563"/>
            <a:ext cx="2873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97" name="Line 69"/>
          <p:cNvSpPr>
            <a:spLocks noChangeShapeType="1"/>
          </p:cNvSpPr>
          <p:nvPr/>
        </p:nvSpPr>
        <p:spPr bwMode="auto">
          <a:xfrm flipV="1">
            <a:off x="5003800" y="5300663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898" name="Rectangle 71"/>
          <p:cNvSpPr>
            <a:spLocks noChangeArrowheads="1"/>
          </p:cNvSpPr>
          <p:nvPr/>
        </p:nvSpPr>
        <p:spPr bwMode="auto">
          <a:xfrm>
            <a:off x="4572000" y="1844675"/>
            <a:ext cx="151288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Руководство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реализацией проекта</a:t>
            </a:r>
          </a:p>
        </p:txBody>
      </p:sp>
      <p:sp>
        <p:nvSpPr>
          <p:cNvPr id="334899" name="Rectangle 73"/>
          <p:cNvSpPr>
            <a:spLocks noChangeArrowheads="1"/>
          </p:cNvSpPr>
          <p:nvPr/>
        </p:nvSpPr>
        <p:spPr bwMode="auto">
          <a:xfrm>
            <a:off x="5364163" y="3500438"/>
            <a:ext cx="865187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Выбор проекта</a:t>
            </a:r>
          </a:p>
        </p:txBody>
      </p:sp>
      <p:sp>
        <p:nvSpPr>
          <p:cNvPr id="334900" name="Rectangle 74"/>
          <p:cNvSpPr>
            <a:spLocks noChangeArrowheads="1"/>
          </p:cNvSpPr>
          <p:nvPr/>
        </p:nvSpPr>
        <p:spPr bwMode="auto">
          <a:xfrm>
            <a:off x="4067175" y="4292600"/>
            <a:ext cx="9366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ЭКЗАМЕНЫ</a:t>
            </a:r>
          </a:p>
        </p:txBody>
      </p:sp>
      <p:sp>
        <p:nvSpPr>
          <p:cNvPr id="334901" name="Rectangle 75"/>
          <p:cNvSpPr>
            <a:spLocks noChangeArrowheads="1"/>
          </p:cNvSpPr>
          <p:nvPr/>
        </p:nvSpPr>
        <p:spPr bwMode="auto">
          <a:xfrm>
            <a:off x="3635375" y="1412875"/>
            <a:ext cx="1728788" cy="287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ПРЕЗЕНТАЦИЯ ПРОЕКТА</a:t>
            </a:r>
          </a:p>
        </p:txBody>
      </p:sp>
      <p:sp>
        <p:nvSpPr>
          <p:cNvPr id="334902" name="Rectangle 77"/>
          <p:cNvSpPr>
            <a:spLocks noChangeArrowheads="1"/>
          </p:cNvSpPr>
          <p:nvPr/>
        </p:nvSpPr>
        <p:spPr bwMode="auto">
          <a:xfrm>
            <a:off x="4787900" y="2349500"/>
            <a:ext cx="1368425" cy="287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Консультации по выбору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лидерского  проекта</a:t>
            </a:r>
          </a:p>
        </p:txBody>
      </p:sp>
      <p:sp>
        <p:nvSpPr>
          <p:cNvPr id="334903" name="Rectangle 78"/>
          <p:cNvSpPr>
            <a:spLocks noChangeArrowheads="1"/>
          </p:cNvSpPr>
          <p:nvPr/>
        </p:nvSpPr>
        <p:spPr bwMode="auto">
          <a:xfrm>
            <a:off x="2916238" y="2060575"/>
            <a:ext cx="1150937" cy="287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Презентация идеи</a:t>
            </a: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34904" name="Cloud"/>
          <p:cNvSpPr>
            <a:spLocks noChangeAspect="1" noEditPoints="1" noChangeArrowheads="1"/>
          </p:cNvSpPr>
          <p:nvPr/>
        </p:nvSpPr>
        <p:spPr bwMode="auto">
          <a:xfrm>
            <a:off x="273050" y="620713"/>
            <a:ext cx="1851025" cy="863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9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ВОПЛОЩЁННАЯ ИДЕЯ</a:t>
            </a:r>
          </a:p>
        </p:txBody>
      </p:sp>
      <p:sp>
        <p:nvSpPr>
          <p:cNvPr id="334905" name="Rectangle 83"/>
          <p:cNvSpPr>
            <a:spLocks noChangeArrowheads="1"/>
          </p:cNvSpPr>
          <p:nvPr/>
        </p:nvSpPr>
        <p:spPr bwMode="auto">
          <a:xfrm>
            <a:off x="827088" y="5661025"/>
            <a:ext cx="1152525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1-я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подготовительная</a:t>
            </a:r>
          </a:p>
        </p:txBody>
      </p:sp>
      <p:sp>
        <p:nvSpPr>
          <p:cNvPr id="334906" name="Rectangle 84"/>
          <p:cNvSpPr>
            <a:spLocks noChangeArrowheads="1"/>
          </p:cNvSpPr>
          <p:nvPr/>
        </p:nvSpPr>
        <p:spPr bwMode="auto">
          <a:xfrm rot="10800000">
            <a:off x="1835150" y="4076700"/>
            <a:ext cx="504825" cy="1081088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2-я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индивидуальная</a:t>
            </a:r>
          </a:p>
        </p:txBody>
      </p:sp>
      <p:sp>
        <p:nvSpPr>
          <p:cNvPr id="334907" name="Rectangle 85"/>
          <p:cNvSpPr>
            <a:spLocks noChangeArrowheads="1"/>
          </p:cNvSpPr>
          <p:nvPr/>
        </p:nvSpPr>
        <p:spPr bwMode="auto">
          <a:xfrm rot="-5400000">
            <a:off x="1943100" y="3392488"/>
            <a:ext cx="720725" cy="504825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3-я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групповая</a:t>
            </a:r>
          </a:p>
        </p:txBody>
      </p:sp>
      <p:sp>
        <p:nvSpPr>
          <p:cNvPr id="334908" name="Rectangle 86"/>
          <p:cNvSpPr>
            <a:spLocks noChangeArrowheads="1"/>
          </p:cNvSpPr>
          <p:nvPr/>
        </p:nvSpPr>
        <p:spPr bwMode="auto">
          <a:xfrm>
            <a:off x="1979613" y="1989138"/>
            <a:ext cx="720725" cy="360362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4-я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лидерская</a:t>
            </a:r>
          </a:p>
        </p:txBody>
      </p:sp>
      <p:sp>
        <p:nvSpPr>
          <p:cNvPr id="334909" name="Rectangle 87"/>
          <p:cNvSpPr>
            <a:spLocks noChangeArrowheads="1"/>
          </p:cNvSpPr>
          <p:nvPr/>
        </p:nvSpPr>
        <p:spPr bwMode="auto">
          <a:xfrm>
            <a:off x="5795963" y="1087438"/>
            <a:ext cx="792162" cy="325437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5-я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Академ-клуб</a:t>
            </a:r>
          </a:p>
        </p:txBody>
      </p:sp>
      <p:sp>
        <p:nvSpPr>
          <p:cNvPr id="334910" name="Rectangle 88"/>
          <p:cNvSpPr>
            <a:spLocks noChangeArrowheads="1"/>
          </p:cNvSpPr>
          <p:nvPr/>
        </p:nvSpPr>
        <p:spPr bwMode="auto">
          <a:xfrm>
            <a:off x="2987675" y="4941888"/>
            <a:ext cx="792163" cy="215900"/>
          </a:xfrm>
          <a:prstGeom prst="rect">
            <a:avLst/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i="1" smtClean="0">
                <a:solidFill>
                  <a:srgbClr val="000000"/>
                </a:solidFill>
                <a:latin typeface="Tahoma" pitchFamily="34" charset="0"/>
              </a:rPr>
              <a:t>СТУДЕНТ</a:t>
            </a:r>
          </a:p>
        </p:txBody>
      </p:sp>
      <p:sp>
        <p:nvSpPr>
          <p:cNvPr id="334911" name="Line 89"/>
          <p:cNvSpPr>
            <a:spLocks noChangeShapeType="1"/>
          </p:cNvSpPr>
          <p:nvPr/>
        </p:nvSpPr>
        <p:spPr bwMode="auto">
          <a:xfrm flipV="1">
            <a:off x="3348038" y="4149725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12" name="Line 90"/>
          <p:cNvSpPr>
            <a:spLocks noChangeShapeType="1"/>
          </p:cNvSpPr>
          <p:nvPr/>
        </p:nvSpPr>
        <p:spPr bwMode="auto">
          <a:xfrm flipV="1">
            <a:off x="5651500" y="4149725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13" name="Rectangle 91"/>
          <p:cNvSpPr>
            <a:spLocks noChangeArrowheads="1"/>
          </p:cNvSpPr>
          <p:nvPr/>
        </p:nvSpPr>
        <p:spPr bwMode="auto">
          <a:xfrm>
            <a:off x="3492500" y="3716338"/>
            <a:ext cx="647700" cy="144462"/>
          </a:xfrm>
          <a:prstGeom prst="rect">
            <a:avLst/>
          </a:prstGeom>
          <a:solidFill>
            <a:srgbClr val="0099CC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i="1" smtClean="0">
                <a:solidFill>
                  <a:srgbClr val="000000"/>
                </a:solidFill>
                <a:latin typeface="Tahoma" pitchFamily="34" charset="0"/>
              </a:rPr>
              <a:t>МАСТЕР</a:t>
            </a:r>
          </a:p>
        </p:txBody>
      </p:sp>
      <p:sp>
        <p:nvSpPr>
          <p:cNvPr id="334914" name="Line 92"/>
          <p:cNvSpPr>
            <a:spLocks noChangeShapeType="1"/>
          </p:cNvSpPr>
          <p:nvPr/>
        </p:nvSpPr>
        <p:spPr bwMode="auto">
          <a:xfrm>
            <a:off x="4356100" y="3573463"/>
            <a:ext cx="10080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1875" name="AutoShape 1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211638" y="3429000"/>
            <a:ext cx="862012" cy="7191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16" name="Rectangle 42"/>
          <p:cNvSpPr>
            <a:spLocks noChangeArrowheads="1"/>
          </p:cNvSpPr>
          <p:nvPr/>
        </p:nvSpPr>
        <p:spPr bwMode="auto">
          <a:xfrm>
            <a:off x="3059113" y="3933825"/>
            <a:ext cx="2808287" cy="214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ПУБЛИКАЦИИ  В  АЛЬМАНАХЕ</a:t>
            </a:r>
          </a:p>
        </p:txBody>
      </p:sp>
      <p:sp>
        <p:nvSpPr>
          <p:cNvPr id="334917" name="Rectangle 72"/>
          <p:cNvSpPr>
            <a:spLocks noChangeArrowheads="1"/>
          </p:cNvSpPr>
          <p:nvPr/>
        </p:nvSpPr>
        <p:spPr bwMode="auto">
          <a:xfrm>
            <a:off x="2627313" y="3429000"/>
            <a:ext cx="1873250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Консультации по выбору проекта</a:t>
            </a:r>
          </a:p>
        </p:txBody>
      </p:sp>
      <p:sp>
        <p:nvSpPr>
          <p:cNvPr id="334918" name="Line 94"/>
          <p:cNvSpPr>
            <a:spLocks noChangeShapeType="1"/>
          </p:cNvSpPr>
          <p:nvPr/>
        </p:nvSpPr>
        <p:spPr bwMode="auto">
          <a:xfrm flipV="1">
            <a:off x="5724525" y="3357563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19" name="Line 95"/>
          <p:cNvSpPr>
            <a:spLocks noChangeShapeType="1"/>
          </p:cNvSpPr>
          <p:nvPr/>
        </p:nvSpPr>
        <p:spPr bwMode="auto">
          <a:xfrm flipV="1">
            <a:off x="3276600" y="3644900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20" name="Line 96"/>
          <p:cNvSpPr>
            <a:spLocks noChangeShapeType="1"/>
          </p:cNvSpPr>
          <p:nvPr/>
        </p:nvSpPr>
        <p:spPr bwMode="auto">
          <a:xfrm>
            <a:off x="2987675" y="48688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21" name="Line 97"/>
          <p:cNvSpPr>
            <a:spLocks noChangeShapeType="1"/>
          </p:cNvSpPr>
          <p:nvPr/>
        </p:nvSpPr>
        <p:spPr bwMode="auto">
          <a:xfrm>
            <a:off x="2987675" y="4941888"/>
            <a:ext cx="2952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1874" name="AutoShape 1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779838" y="4797425"/>
            <a:ext cx="719137" cy="57626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23" name="Line 98"/>
          <p:cNvSpPr>
            <a:spLocks noChangeShapeType="1"/>
          </p:cNvSpPr>
          <p:nvPr/>
        </p:nvSpPr>
        <p:spPr bwMode="auto">
          <a:xfrm flipV="1">
            <a:off x="5940425" y="48688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24" name="Line 99"/>
          <p:cNvSpPr>
            <a:spLocks noChangeShapeType="1"/>
          </p:cNvSpPr>
          <p:nvPr/>
        </p:nvSpPr>
        <p:spPr bwMode="auto">
          <a:xfrm flipV="1">
            <a:off x="5003800" y="4941888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25" name="Line 100"/>
          <p:cNvSpPr>
            <a:spLocks noChangeShapeType="1"/>
          </p:cNvSpPr>
          <p:nvPr/>
        </p:nvSpPr>
        <p:spPr bwMode="auto">
          <a:xfrm flipV="1">
            <a:off x="5435600" y="2997200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26" name="Line 102"/>
          <p:cNvSpPr>
            <a:spLocks noChangeShapeType="1"/>
          </p:cNvSpPr>
          <p:nvPr/>
        </p:nvSpPr>
        <p:spPr bwMode="auto">
          <a:xfrm flipV="1">
            <a:off x="5435600" y="2636838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27" name="Rectangle 105"/>
          <p:cNvSpPr>
            <a:spLocks noChangeArrowheads="1"/>
          </p:cNvSpPr>
          <p:nvPr/>
        </p:nvSpPr>
        <p:spPr bwMode="auto">
          <a:xfrm>
            <a:off x="2916238" y="2420938"/>
            <a:ext cx="647700" cy="287337"/>
          </a:xfrm>
          <a:prstGeom prst="rect">
            <a:avLst/>
          </a:prstGeom>
          <a:solidFill>
            <a:srgbClr val="3366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i="1" smtClean="0">
                <a:solidFill>
                  <a:srgbClr val="000000"/>
                </a:solidFill>
                <a:latin typeface="Tahoma" pitchFamily="34" charset="0"/>
              </a:rPr>
              <a:t>ЛИДЕР</a:t>
            </a:r>
          </a:p>
        </p:txBody>
      </p:sp>
      <p:sp>
        <p:nvSpPr>
          <p:cNvPr id="334928" name="Line 107"/>
          <p:cNvSpPr>
            <a:spLocks noChangeShapeType="1"/>
          </p:cNvSpPr>
          <p:nvPr/>
        </p:nvSpPr>
        <p:spPr bwMode="auto">
          <a:xfrm flipH="1">
            <a:off x="3851275" y="2492375"/>
            <a:ext cx="936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1876" name="AutoShape 20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635375" y="2205038"/>
            <a:ext cx="1150938" cy="1008062"/>
          </a:xfrm>
          <a:prstGeom prst="star5">
            <a:avLst/>
          </a:prstGeom>
          <a:solidFill>
            <a:srgbClr val="FF0000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30" name="Rectangle 70"/>
          <p:cNvSpPr>
            <a:spLocks noChangeArrowheads="1"/>
          </p:cNvSpPr>
          <p:nvPr/>
        </p:nvSpPr>
        <p:spPr bwMode="auto">
          <a:xfrm>
            <a:off x="3419475" y="2781300"/>
            <a:ext cx="2736850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УЧАСТИЕ  В  РЕАЛИЗАЦИИ  ПРОЕКТА</a:t>
            </a:r>
          </a:p>
        </p:txBody>
      </p:sp>
      <p:sp>
        <p:nvSpPr>
          <p:cNvPr id="334931" name="Line 108"/>
          <p:cNvSpPr>
            <a:spLocks noChangeShapeType="1"/>
          </p:cNvSpPr>
          <p:nvPr/>
        </p:nvSpPr>
        <p:spPr bwMode="auto">
          <a:xfrm flipV="1">
            <a:off x="3851275" y="2349500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32" name="Line 109"/>
          <p:cNvSpPr>
            <a:spLocks noChangeShapeType="1"/>
          </p:cNvSpPr>
          <p:nvPr/>
        </p:nvSpPr>
        <p:spPr bwMode="auto">
          <a:xfrm>
            <a:off x="4067175" y="2133600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33" name="Line 110"/>
          <p:cNvSpPr>
            <a:spLocks noChangeShapeType="1"/>
          </p:cNvSpPr>
          <p:nvPr/>
        </p:nvSpPr>
        <p:spPr bwMode="auto">
          <a:xfrm flipV="1">
            <a:off x="5219700" y="1700213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34" name="Rectangle 111"/>
          <p:cNvSpPr>
            <a:spLocks noChangeArrowheads="1"/>
          </p:cNvSpPr>
          <p:nvPr/>
        </p:nvSpPr>
        <p:spPr bwMode="auto">
          <a:xfrm>
            <a:off x="3419475" y="981075"/>
            <a:ext cx="1130300" cy="144463"/>
          </a:xfrm>
          <a:prstGeom prst="rect">
            <a:avLst/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i="1" smtClean="0">
                <a:solidFill>
                  <a:srgbClr val="000000"/>
                </a:solidFill>
                <a:latin typeface="Tahoma" pitchFamily="34" charset="0"/>
              </a:rPr>
              <a:t>МАГИСТР</a:t>
            </a:r>
          </a:p>
        </p:txBody>
      </p:sp>
      <p:sp>
        <p:nvSpPr>
          <p:cNvPr id="334935" name="Rectangle 112"/>
          <p:cNvSpPr>
            <a:spLocks noChangeArrowheads="1"/>
          </p:cNvSpPr>
          <p:nvPr/>
        </p:nvSpPr>
        <p:spPr bwMode="auto">
          <a:xfrm>
            <a:off x="4427538" y="981075"/>
            <a:ext cx="1201737" cy="287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Консультирование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проектов</a:t>
            </a:r>
          </a:p>
        </p:txBody>
      </p:sp>
      <p:sp>
        <p:nvSpPr>
          <p:cNvPr id="334936" name="Line 113"/>
          <p:cNvSpPr>
            <a:spLocks noChangeShapeType="1"/>
          </p:cNvSpPr>
          <p:nvPr/>
        </p:nvSpPr>
        <p:spPr bwMode="auto">
          <a:xfrm flipV="1">
            <a:off x="4643438" y="1268413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37" name="Rectangle 114"/>
          <p:cNvSpPr>
            <a:spLocks noChangeArrowheads="1"/>
          </p:cNvSpPr>
          <p:nvPr/>
        </p:nvSpPr>
        <p:spPr bwMode="auto">
          <a:xfrm>
            <a:off x="1547813" y="1557338"/>
            <a:ext cx="360362" cy="3959225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О Б Щ Е С Т В Е Н Н Ы Е    П О Т Р Е Б Н О СТ И </a:t>
            </a:r>
          </a:p>
        </p:txBody>
      </p:sp>
      <p:sp>
        <p:nvSpPr>
          <p:cNvPr id="334938" name="Rectangle 115"/>
          <p:cNvSpPr>
            <a:spLocks noChangeArrowheads="1"/>
          </p:cNvSpPr>
          <p:nvPr/>
        </p:nvSpPr>
        <p:spPr bwMode="auto">
          <a:xfrm>
            <a:off x="7164388" y="1412875"/>
            <a:ext cx="360362" cy="403225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О Б Щ Е С Т В Е Н Н Ы Е    Р Е С У Р С Ы</a:t>
            </a:r>
          </a:p>
        </p:txBody>
      </p:sp>
      <p:sp>
        <p:nvSpPr>
          <p:cNvPr id="334939" name="Rectangle 116"/>
          <p:cNvSpPr>
            <a:spLocks noChangeArrowheads="1"/>
          </p:cNvSpPr>
          <p:nvPr/>
        </p:nvSpPr>
        <p:spPr bwMode="auto">
          <a:xfrm>
            <a:off x="250825" y="4437063"/>
            <a:ext cx="1152525" cy="287337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Бытовые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40" name="Rectangle 117"/>
          <p:cNvSpPr>
            <a:spLocks noChangeArrowheads="1"/>
          </p:cNvSpPr>
          <p:nvPr/>
        </p:nvSpPr>
        <p:spPr bwMode="auto">
          <a:xfrm>
            <a:off x="250825" y="3357563"/>
            <a:ext cx="1152525" cy="287337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Экологические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41" name="Rectangle 118"/>
          <p:cNvSpPr>
            <a:spLocks noChangeArrowheads="1"/>
          </p:cNvSpPr>
          <p:nvPr/>
        </p:nvSpPr>
        <p:spPr bwMode="auto">
          <a:xfrm>
            <a:off x="250825" y="3933825"/>
            <a:ext cx="1152525" cy="287338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Эстетические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42" name="Rectangle 119"/>
          <p:cNvSpPr>
            <a:spLocks noChangeArrowheads="1"/>
          </p:cNvSpPr>
          <p:nvPr/>
        </p:nvSpPr>
        <p:spPr bwMode="auto">
          <a:xfrm>
            <a:off x="250825" y="2852738"/>
            <a:ext cx="1152525" cy="288925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Гуманитарные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43" name="Rectangle 120"/>
          <p:cNvSpPr>
            <a:spLocks noChangeArrowheads="1"/>
          </p:cNvSpPr>
          <p:nvPr/>
        </p:nvSpPr>
        <p:spPr bwMode="auto">
          <a:xfrm>
            <a:off x="250825" y="1844675"/>
            <a:ext cx="1152525" cy="288925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9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Образовательные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9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44" name="Line 121"/>
          <p:cNvSpPr>
            <a:spLocks noChangeShapeType="1"/>
          </p:cNvSpPr>
          <p:nvPr/>
        </p:nvSpPr>
        <p:spPr bwMode="auto">
          <a:xfrm flipH="1">
            <a:off x="1908175" y="3141663"/>
            <a:ext cx="719138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45" name="Line 122"/>
          <p:cNvSpPr>
            <a:spLocks noChangeShapeType="1"/>
          </p:cNvSpPr>
          <p:nvPr/>
        </p:nvSpPr>
        <p:spPr bwMode="auto">
          <a:xfrm flipH="1" flipV="1">
            <a:off x="1908175" y="2565400"/>
            <a:ext cx="935038" cy="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46" name="Rectangle 123"/>
          <p:cNvSpPr>
            <a:spLocks noChangeArrowheads="1"/>
          </p:cNvSpPr>
          <p:nvPr/>
        </p:nvSpPr>
        <p:spPr bwMode="auto">
          <a:xfrm>
            <a:off x="7667625" y="3141663"/>
            <a:ext cx="1058863" cy="28892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Социальные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47" name="Line 124"/>
          <p:cNvSpPr>
            <a:spLocks noChangeShapeType="1"/>
          </p:cNvSpPr>
          <p:nvPr/>
        </p:nvSpPr>
        <p:spPr bwMode="auto">
          <a:xfrm>
            <a:off x="1403350" y="2492375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48" name="Line 125"/>
          <p:cNvSpPr>
            <a:spLocks noChangeShapeType="1"/>
          </p:cNvSpPr>
          <p:nvPr/>
        </p:nvSpPr>
        <p:spPr bwMode="auto">
          <a:xfrm>
            <a:off x="1403350" y="2997200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49" name="Line 126"/>
          <p:cNvSpPr>
            <a:spLocks noChangeShapeType="1"/>
          </p:cNvSpPr>
          <p:nvPr/>
        </p:nvSpPr>
        <p:spPr bwMode="auto">
          <a:xfrm>
            <a:off x="1403350" y="3500438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50" name="Line 127"/>
          <p:cNvSpPr>
            <a:spLocks noChangeShapeType="1"/>
          </p:cNvSpPr>
          <p:nvPr/>
        </p:nvSpPr>
        <p:spPr bwMode="auto">
          <a:xfrm>
            <a:off x="1403350" y="4076700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51" name="Line 128"/>
          <p:cNvSpPr>
            <a:spLocks noChangeShapeType="1"/>
          </p:cNvSpPr>
          <p:nvPr/>
        </p:nvSpPr>
        <p:spPr bwMode="auto">
          <a:xfrm>
            <a:off x="1403350" y="5084763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52" name="Rectangle 129"/>
          <p:cNvSpPr>
            <a:spLocks noChangeArrowheads="1"/>
          </p:cNvSpPr>
          <p:nvPr/>
        </p:nvSpPr>
        <p:spPr bwMode="auto">
          <a:xfrm>
            <a:off x="7667625" y="2636838"/>
            <a:ext cx="1081088" cy="287337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Политические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53" name="Rectangle 130"/>
          <p:cNvSpPr>
            <a:spLocks noChangeArrowheads="1"/>
          </p:cNvSpPr>
          <p:nvPr/>
        </p:nvSpPr>
        <p:spPr bwMode="auto">
          <a:xfrm>
            <a:off x="7667625" y="2205038"/>
            <a:ext cx="1081088" cy="287337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9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smtClean="0">
                <a:solidFill>
                  <a:srgbClr val="000000"/>
                </a:solidFill>
                <a:latin typeface="Tahoma" pitchFamily="34" charset="0"/>
              </a:rPr>
              <a:t>Информационные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8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54" name="Rectangle 131"/>
          <p:cNvSpPr>
            <a:spLocks noChangeArrowheads="1"/>
          </p:cNvSpPr>
          <p:nvPr/>
        </p:nvSpPr>
        <p:spPr bwMode="auto">
          <a:xfrm>
            <a:off x="7667625" y="1773238"/>
            <a:ext cx="1081088" cy="287337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Личностные </a:t>
            </a:r>
          </a:p>
        </p:txBody>
      </p:sp>
      <p:sp>
        <p:nvSpPr>
          <p:cNvPr id="334955" name="Rectangle 132"/>
          <p:cNvSpPr>
            <a:spLocks noChangeArrowheads="1"/>
          </p:cNvSpPr>
          <p:nvPr/>
        </p:nvSpPr>
        <p:spPr bwMode="auto">
          <a:xfrm>
            <a:off x="7667625" y="3644900"/>
            <a:ext cx="1081088" cy="287338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Научные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56" name="Rectangle 133"/>
          <p:cNvSpPr>
            <a:spLocks noChangeArrowheads="1"/>
          </p:cNvSpPr>
          <p:nvPr/>
        </p:nvSpPr>
        <p:spPr bwMode="auto">
          <a:xfrm>
            <a:off x="7667625" y="4149725"/>
            <a:ext cx="1081088" cy="287338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Культурные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57" name="Rectangle 134"/>
          <p:cNvSpPr>
            <a:spLocks noChangeArrowheads="1"/>
          </p:cNvSpPr>
          <p:nvPr/>
        </p:nvSpPr>
        <p:spPr bwMode="auto">
          <a:xfrm>
            <a:off x="7667625" y="4652963"/>
            <a:ext cx="1081088" cy="287337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Материальные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8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58" name="Rectangle 135"/>
          <p:cNvSpPr>
            <a:spLocks noChangeArrowheads="1"/>
          </p:cNvSpPr>
          <p:nvPr/>
        </p:nvSpPr>
        <p:spPr bwMode="auto">
          <a:xfrm>
            <a:off x="3635375" y="692150"/>
            <a:ext cx="1657350" cy="144463"/>
          </a:xfrm>
          <a:prstGeom prst="rect">
            <a:avLst/>
          </a:prstGeom>
          <a:solidFill>
            <a:srgbClr val="FFFF66"/>
          </a:solidFill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СРЕДА  АКАДЕМИИ</a:t>
            </a:r>
          </a:p>
        </p:txBody>
      </p:sp>
      <p:sp>
        <p:nvSpPr>
          <p:cNvPr id="334959" name="Rectangle 136"/>
          <p:cNvSpPr>
            <a:spLocks noChangeArrowheads="1"/>
          </p:cNvSpPr>
          <p:nvPr/>
        </p:nvSpPr>
        <p:spPr bwMode="auto">
          <a:xfrm>
            <a:off x="7092950" y="692150"/>
            <a:ext cx="15827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smtClean="0">
                <a:solidFill>
                  <a:srgbClr val="000000"/>
                </a:solidFill>
                <a:latin typeface="Tahoma" pitchFamily="34" charset="0"/>
              </a:rPr>
              <a:t>СОЦИАЛЬНАЯ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smtClean="0">
                <a:solidFill>
                  <a:srgbClr val="000000"/>
                </a:solidFill>
                <a:latin typeface="Tahoma" pitchFamily="34" charset="0"/>
              </a:rPr>
              <a:t>СРЕДА</a:t>
            </a:r>
          </a:p>
        </p:txBody>
      </p:sp>
      <p:sp>
        <p:nvSpPr>
          <p:cNvPr id="334960" name="Line 137"/>
          <p:cNvSpPr>
            <a:spLocks noChangeShapeType="1"/>
          </p:cNvSpPr>
          <p:nvPr/>
        </p:nvSpPr>
        <p:spPr bwMode="auto">
          <a:xfrm flipH="1" flipV="1">
            <a:off x="6227763" y="2492375"/>
            <a:ext cx="936625" cy="0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1" name="Line 138"/>
          <p:cNvSpPr>
            <a:spLocks noChangeShapeType="1"/>
          </p:cNvSpPr>
          <p:nvPr/>
        </p:nvSpPr>
        <p:spPr bwMode="auto">
          <a:xfrm flipH="1">
            <a:off x="6372225" y="3500438"/>
            <a:ext cx="792163" cy="0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2" name="Line 140"/>
          <p:cNvSpPr>
            <a:spLocks noChangeShapeType="1"/>
          </p:cNvSpPr>
          <p:nvPr/>
        </p:nvSpPr>
        <p:spPr bwMode="auto">
          <a:xfrm flipH="1">
            <a:off x="7524750" y="1916113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3" name="Line 141"/>
          <p:cNvSpPr>
            <a:spLocks noChangeShapeType="1"/>
          </p:cNvSpPr>
          <p:nvPr/>
        </p:nvSpPr>
        <p:spPr bwMode="auto">
          <a:xfrm flipH="1">
            <a:off x="7524750" y="2349500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4" name="Line 142"/>
          <p:cNvSpPr>
            <a:spLocks noChangeShapeType="1"/>
          </p:cNvSpPr>
          <p:nvPr/>
        </p:nvSpPr>
        <p:spPr bwMode="auto">
          <a:xfrm flipH="1">
            <a:off x="7524750" y="2781300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5" name="Line 144"/>
          <p:cNvSpPr>
            <a:spLocks noChangeShapeType="1"/>
          </p:cNvSpPr>
          <p:nvPr/>
        </p:nvSpPr>
        <p:spPr bwMode="auto">
          <a:xfrm flipH="1">
            <a:off x="7524750" y="3284538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6" name="Line 145"/>
          <p:cNvSpPr>
            <a:spLocks noChangeShapeType="1"/>
          </p:cNvSpPr>
          <p:nvPr/>
        </p:nvSpPr>
        <p:spPr bwMode="auto">
          <a:xfrm flipH="1">
            <a:off x="7524750" y="3789363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7" name="Line 146"/>
          <p:cNvSpPr>
            <a:spLocks noChangeShapeType="1"/>
          </p:cNvSpPr>
          <p:nvPr/>
        </p:nvSpPr>
        <p:spPr bwMode="auto">
          <a:xfrm flipH="1">
            <a:off x="7524750" y="4292600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8" name="Line 147"/>
          <p:cNvSpPr>
            <a:spLocks noChangeShapeType="1"/>
          </p:cNvSpPr>
          <p:nvPr/>
        </p:nvSpPr>
        <p:spPr bwMode="auto">
          <a:xfrm flipH="1">
            <a:off x="7524750" y="4797425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69" name="Rectangle 148"/>
          <p:cNvSpPr>
            <a:spLocks noChangeArrowheads="1"/>
          </p:cNvSpPr>
          <p:nvPr/>
        </p:nvSpPr>
        <p:spPr bwMode="auto">
          <a:xfrm>
            <a:off x="250825" y="2349500"/>
            <a:ext cx="1131888" cy="287338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  <a:latin typeface="Tahoma" pitchFamily="34" charset="0"/>
              </a:rPr>
              <a:t>Инновационные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70" name="Line 149"/>
          <p:cNvSpPr>
            <a:spLocks noChangeShapeType="1"/>
          </p:cNvSpPr>
          <p:nvPr/>
        </p:nvSpPr>
        <p:spPr bwMode="auto">
          <a:xfrm>
            <a:off x="1403350" y="1989138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71" name="Rectangle 150"/>
          <p:cNvSpPr>
            <a:spLocks noChangeArrowheads="1"/>
          </p:cNvSpPr>
          <p:nvPr/>
        </p:nvSpPr>
        <p:spPr bwMode="auto">
          <a:xfrm>
            <a:off x="2124075" y="5661025"/>
            <a:ext cx="863600" cy="288925"/>
          </a:xfrm>
          <a:prstGeom prst="rect">
            <a:avLst/>
          </a:prstGeom>
          <a:solidFill>
            <a:srgbClr val="6699FF"/>
          </a:solidFill>
          <a:ln w="9525">
            <a:solidFill>
              <a:srgbClr val="6699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i="1" smtClean="0">
                <a:solidFill>
                  <a:srgbClr val="000000"/>
                </a:solidFill>
                <a:latin typeface="Tahoma" pitchFamily="34" charset="0"/>
              </a:rPr>
              <a:t>АБИТУРИЕНТ</a:t>
            </a:r>
          </a:p>
        </p:txBody>
      </p:sp>
      <p:sp>
        <p:nvSpPr>
          <p:cNvPr id="334972" name="Rectangle 151"/>
          <p:cNvSpPr>
            <a:spLocks noChangeArrowheads="1"/>
          </p:cNvSpPr>
          <p:nvPr/>
        </p:nvSpPr>
        <p:spPr bwMode="auto">
          <a:xfrm>
            <a:off x="250825" y="4941888"/>
            <a:ext cx="1152525" cy="287337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900" b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  <a:latin typeface="Tahoma" pitchFamily="34" charset="0"/>
              </a:rPr>
              <a:t>Производственные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9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4973" name="Line 152"/>
          <p:cNvSpPr>
            <a:spLocks noChangeShapeType="1"/>
          </p:cNvSpPr>
          <p:nvPr/>
        </p:nvSpPr>
        <p:spPr bwMode="auto">
          <a:xfrm>
            <a:off x="1403350" y="4581525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74" name="Line 153"/>
          <p:cNvSpPr>
            <a:spLocks noChangeShapeType="1"/>
          </p:cNvSpPr>
          <p:nvPr/>
        </p:nvSpPr>
        <p:spPr bwMode="auto">
          <a:xfrm flipH="1">
            <a:off x="6588125" y="4581525"/>
            <a:ext cx="576263" cy="0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75" name="Line 154"/>
          <p:cNvSpPr>
            <a:spLocks noChangeShapeType="1"/>
          </p:cNvSpPr>
          <p:nvPr/>
        </p:nvSpPr>
        <p:spPr bwMode="auto">
          <a:xfrm>
            <a:off x="5508625" y="1268413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4976" name="Line 27"/>
          <p:cNvSpPr>
            <a:spLocks noChangeShapeType="1"/>
          </p:cNvSpPr>
          <p:nvPr/>
        </p:nvSpPr>
        <p:spPr bwMode="auto">
          <a:xfrm flipH="1" flipV="1">
            <a:off x="2051050" y="1125538"/>
            <a:ext cx="1008063" cy="4318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1877" name="AutoShape 2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555875" y="692150"/>
            <a:ext cx="1368425" cy="1152525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6"/>
          <p:cNvSpPr>
            <a:spLocks noChangeArrowheads="1"/>
          </p:cNvSpPr>
          <p:nvPr/>
        </p:nvSpPr>
        <p:spPr bwMode="auto">
          <a:xfrm>
            <a:off x="2843213" y="188913"/>
            <a:ext cx="6300787" cy="666908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pic>
        <p:nvPicPr>
          <p:cNvPr id="333827" name="Picture 3" descr="Содержание -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1047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28" name="Picture 4" descr="Содержание -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52578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29" name="Picture 5" descr="Содержание -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 r="5786"/>
          <a:stretch>
            <a:fillRect/>
          </a:stretch>
        </p:blipFill>
        <p:spPr bwMode="auto">
          <a:xfrm>
            <a:off x="2555875" y="762000"/>
            <a:ext cx="6480175" cy="6072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3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2195736" cy="6834188"/>
          </a:xfrm>
          <a:solidFill>
            <a:srgbClr val="FFFFCC"/>
          </a:solidFill>
        </p:spPr>
        <p:txBody>
          <a:bodyPr/>
          <a:lstStyle/>
          <a:p>
            <a:pPr algn="l"/>
            <a:r>
              <a:rPr lang="ru-RU" altLang="ru-RU" sz="1400" b="1" dirty="0" smtClean="0">
                <a:solidFill>
                  <a:srgbClr val="996600"/>
                </a:solidFill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rgbClr val="996600"/>
                </a:solidFill>
                <a:cs typeface="Times New Roman" pitchFamily="18" charset="0"/>
              </a:rPr>
              <a:t>МОДЕЛЬ </a:t>
            </a:r>
            <a:r>
              <a:rPr lang="ru-RU" altLang="ru-RU" sz="1400" b="1" dirty="0" smtClean="0">
                <a:solidFill>
                  <a:srgbClr val="996600"/>
                </a:solidFill>
                <a:cs typeface="Times New Roman" pitchFamily="18" charset="0"/>
              </a:rPr>
              <a:t/>
            </a:r>
            <a:br>
              <a:rPr lang="ru-RU" altLang="ru-RU" sz="1400" b="1" dirty="0" smtClean="0">
                <a:solidFill>
                  <a:srgbClr val="996600"/>
                </a:solidFill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rgbClr val="996600"/>
                </a:solidFill>
                <a:cs typeface="Times New Roman" pitchFamily="18" charset="0"/>
              </a:rPr>
              <a:t> СОДЕРЖАНИЯ </a:t>
            </a:r>
            <a:r>
              <a:rPr lang="ru-RU" altLang="ru-RU" sz="1400" b="1" dirty="0" smtClean="0">
                <a:solidFill>
                  <a:srgbClr val="996600"/>
                </a:solidFill>
                <a:cs typeface="Times New Roman" pitchFamily="18" charset="0"/>
              </a:rPr>
              <a:t/>
            </a:r>
            <a:br>
              <a:rPr lang="ru-RU" altLang="ru-RU" sz="1400" b="1" dirty="0" smtClean="0">
                <a:solidFill>
                  <a:srgbClr val="996600"/>
                </a:solidFill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rgbClr val="996600"/>
                </a:solidFill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rgbClr val="996600"/>
                </a:solidFill>
                <a:cs typeface="Times New Roman" pitchFamily="18" charset="0"/>
              </a:rPr>
              <a:t>ОБРАЗОВАНИЯ</a:t>
            </a:r>
            <a:r>
              <a:rPr lang="ru-RU" altLang="ru-RU" sz="1400" b="1" dirty="0" smtClean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 smtClean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 smtClean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rgbClr val="996600"/>
                </a:solidFill>
              </a:rPr>
              <a:t> МОЛОДЁЖНОЙ  </a:t>
            </a:r>
            <a:r>
              <a:rPr lang="ru-RU" altLang="ru-RU" sz="1400" b="1" dirty="0" smtClean="0">
                <a:solidFill>
                  <a:srgbClr val="996600"/>
                </a:solidFill>
              </a:rPr>
              <a:t>   АКАДЕМИИ   ЖИЗНЕТВОРЧЕСТВА</a:t>
            </a:r>
            <a:r>
              <a:rPr lang="ru-RU" altLang="ru-RU" sz="1400" b="1" dirty="0" smtClean="0">
                <a:solidFill>
                  <a:srgbClr val="996600"/>
                </a:solidFill>
              </a:rPr>
              <a:t/>
            </a:r>
            <a:br>
              <a:rPr lang="ru-RU" altLang="ru-RU" sz="1400" b="1" dirty="0" smtClean="0">
                <a:solidFill>
                  <a:srgbClr val="996600"/>
                </a:solidFill>
              </a:rPr>
            </a:br>
            <a:r>
              <a:rPr lang="ru-RU" altLang="ru-RU" sz="1400" b="1" dirty="0" smtClean="0">
                <a:solidFill>
                  <a:srgbClr val="996600"/>
                </a:solidFill>
              </a:rPr>
              <a:t>И ОБЩЕСТВЕННОГО</a:t>
            </a:r>
            <a:br>
              <a:rPr lang="ru-RU" altLang="ru-RU" sz="1400" b="1" dirty="0" smtClean="0">
                <a:solidFill>
                  <a:srgbClr val="996600"/>
                </a:solidFill>
              </a:rPr>
            </a:br>
            <a:r>
              <a:rPr lang="ru-RU" altLang="ru-RU" sz="1400" b="1" dirty="0" smtClean="0">
                <a:solidFill>
                  <a:srgbClr val="996600"/>
                </a:solidFill>
              </a:rPr>
              <a:t>РАЗВИТИЯ (</a:t>
            </a:r>
            <a:r>
              <a:rPr lang="ru-RU" altLang="ru-RU" sz="1400" b="1" dirty="0" smtClean="0">
                <a:solidFill>
                  <a:srgbClr val="996600"/>
                </a:solidFill>
              </a:rPr>
              <a:t>МАЖОР)</a:t>
            </a:r>
            <a:endParaRPr lang="ru-RU" altLang="ru-RU" sz="1400" b="1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6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Прямоугольник 15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58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algn="l" eaLnBrk="1" hangingPunct="1"/>
            <a:r>
              <a:rPr lang="ru-RU" altLang="ru-RU" sz="1800" smtClean="0">
                <a:solidFill>
                  <a:srgbClr val="993300"/>
                </a:solidFill>
              </a:rPr>
              <a:t>Проект открытой среды профориентационного центра</a:t>
            </a:r>
          </a:p>
        </p:txBody>
      </p:sp>
      <p:grpSp>
        <p:nvGrpSpPr>
          <p:cNvPr id="335876" name="Group 5"/>
          <p:cNvGrpSpPr>
            <a:grpSpLocks noChangeAspect="1"/>
          </p:cNvGrpSpPr>
          <p:nvPr/>
        </p:nvGrpSpPr>
        <p:grpSpPr bwMode="auto">
          <a:xfrm>
            <a:off x="395288" y="1052513"/>
            <a:ext cx="8599487" cy="5256212"/>
            <a:chOff x="4864" y="2535"/>
            <a:chExt cx="7110" cy="4346"/>
          </a:xfrm>
        </p:grpSpPr>
        <p:sp>
          <p:nvSpPr>
            <p:cNvPr id="335892" name="AutoShape 6"/>
            <p:cNvSpPr>
              <a:spLocks noChangeAspect="1" noChangeArrowheads="1"/>
            </p:cNvSpPr>
            <p:nvPr/>
          </p:nvSpPr>
          <p:spPr bwMode="auto">
            <a:xfrm>
              <a:off x="4864" y="2535"/>
              <a:ext cx="7110" cy="42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893" name="Oval 7"/>
            <p:cNvSpPr>
              <a:spLocks noChangeArrowheads="1"/>
            </p:cNvSpPr>
            <p:nvPr/>
          </p:nvSpPr>
          <p:spPr bwMode="auto">
            <a:xfrm>
              <a:off x="6124" y="3075"/>
              <a:ext cx="4680" cy="3150"/>
            </a:xfrm>
            <a:prstGeom prst="ellipse">
              <a:avLst/>
            </a:prstGeom>
            <a:solidFill>
              <a:srgbClr val="CCFFCC"/>
            </a:solidFill>
            <a:ln w="381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894" name="Rectangle 8"/>
            <p:cNvSpPr>
              <a:spLocks noChangeArrowheads="1"/>
            </p:cNvSpPr>
            <p:nvPr/>
          </p:nvSpPr>
          <p:spPr bwMode="auto">
            <a:xfrm>
              <a:off x="7474" y="3255"/>
              <a:ext cx="2070" cy="18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100" b="1" smtClean="0">
                  <a:solidFill>
                    <a:srgbClr val="800000"/>
                  </a:solidFill>
                  <a:latin typeface="Times New Roman" pitchFamily="18" charset="0"/>
                </a:rPr>
                <a:t>ПРОФОРИЕНТАЦИОННЫЙ ЦЕНТР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895" name="Rectangle 9"/>
            <p:cNvSpPr>
              <a:spLocks noChangeArrowheads="1"/>
            </p:cNvSpPr>
            <p:nvPr/>
          </p:nvSpPr>
          <p:spPr bwMode="auto">
            <a:xfrm>
              <a:off x="6304" y="4155"/>
              <a:ext cx="1710" cy="2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ВРЕМЕННЫЕ   ТЕМАТИЧЕСКИЕ  ВЫСТАВКИ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896" name="Rectangle 10"/>
            <p:cNvSpPr>
              <a:spLocks noChangeArrowheads="1"/>
            </p:cNvSpPr>
            <p:nvPr/>
          </p:nvSpPr>
          <p:spPr bwMode="auto">
            <a:xfrm>
              <a:off x="6304" y="4875"/>
              <a:ext cx="198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МАСТЕРСКАЯ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800" b="1" smtClean="0">
                  <a:solidFill>
                    <a:srgbClr val="000000"/>
                  </a:solidFill>
                  <a:latin typeface="Times New Roman" pitchFamily="18" charset="0"/>
                </a:rPr>
                <a:t>НАУЧНО-ТЕХНИЧЕСКОГО</a:t>
              </a: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ru-RU" altLang="ru-RU" sz="800" b="1" smtClean="0">
                  <a:solidFill>
                    <a:srgbClr val="000000"/>
                  </a:solidFill>
                  <a:latin typeface="Times New Roman" pitchFamily="18" charset="0"/>
                </a:rPr>
                <a:t>ТВОРЧЕСТВА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897" name="Rectangle 11"/>
            <p:cNvSpPr>
              <a:spLocks noChangeArrowheads="1"/>
            </p:cNvSpPr>
            <p:nvPr/>
          </p:nvSpPr>
          <p:spPr bwMode="auto">
            <a:xfrm>
              <a:off x="6574" y="3795"/>
              <a:ext cx="1440" cy="2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СТЕНДЫ  ПРЕДПРИЯТИЙ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И  ВУЗОВ  (СУЗОВ)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898" name="Rectangle 12"/>
            <p:cNvSpPr>
              <a:spLocks noChangeArrowheads="1"/>
            </p:cNvSpPr>
            <p:nvPr/>
          </p:nvSpPr>
          <p:spPr bwMode="auto">
            <a:xfrm>
              <a:off x="6304" y="4515"/>
              <a:ext cx="1710" cy="2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ВЫСТАВКИ  ТВОРЧЕСТВА   УЧАЩИХСЯ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899" name="Rectangle 13"/>
            <p:cNvSpPr>
              <a:spLocks noChangeArrowheads="1"/>
            </p:cNvSpPr>
            <p:nvPr/>
          </p:nvSpPr>
          <p:spPr bwMode="auto">
            <a:xfrm rot="5400000">
              <a:off x="8014" y="4335"/>
              <a:ext cx="135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МЕДИА  ГРУППА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0" name="Rectangle 14"/>
            <p:cNvSpPr>
              <a:spLocks noChangeArrowheads="1"/>
            </p:cNvSpPr>
            <p:nvPr/>
          </p:nvSpPr>
          <p:spPr bwMode="auto">
            <a:xfrm>
              <a:off x="8914" y="3795"/>
              <a:ext cx="144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ИНТЕРНЕТ-ПОРТАЛ 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1" name="Rectangle 15"/>
            <p:cNvSpPr>
              <a:spLocks noChangeArrowheads="1"/>
            </p:cNvSpPr>
            <p:nvPr/>
          </p:nvSpPr>
          <p:spPr bwMode="auto">
            <a:xfrm>
              <a:off x="8914" y="4155"/>
              <a:ext cx="171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ИЗДАТЕЛЬСКИЙ ЦЕНТР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2" name="Rectangle 16"/>
            <p:cNvSpPr>
              <a:spLocks noChangeArrowheads="1"/>
            </p:cNvSpPr>
            <p:nvPr/>
          </p:nvSpPr>
          <p:spPr bwMode="auto">
            <a:xfrm>
              <a:off x="8914" y="4515"/>
              <a:ext cx="171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ИНФОРМАЦИОННО-РЕСУРСНЫЙ ЦЕНТР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3" name="Rectangle 17"/>
            <p:cNvSpPr>
              <a:spLocks noChangeArrowheads="1"/>
            </p:cNvSpPr>
            <p:nvPr/>
          </p:nvSpPr>
          <p:spPr bwMode="auto">
            <a:xfrm>
              <a:off x="8914" y="4875"/>
              <a:ext cx="171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ФОТО- ВИДЕО ЦЕНТР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4" name="Rectangle 18"/>
            <p:cNvSpPr>
              <a:spLocks noChangeArrowheads="1"/>
            </p:cNvSpPr>
            <p:nvPr/>
          </p:nvSpPr>
          <p:spPr bwMode="auto">
            <a:xfrm>
              <a:off x="6934" y="5235"/>
              <a:ext cx="1350" cy="54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900" b="1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МЕТОДИЧЕСКИЙ КАБИНЕТ ДЛЯ РАБОТЫ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С ПЕДАГОГАМИ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5" name="Rectangle 19"/>
            <p:cNvSpPr>
              <a:spLocks noChangeArrowheads="1"/>
            </p:cNvSpPr>
            <p:nvPr/>
          </p:nvSpPr>
          <p:spPr bwMode="auto">
            <a:xfrm>
              <a:off x="8554" y="5415"/>
              <a:ext cx="1530" cy="36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КАБИНЕТ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800" b="1" smtClean="0">
                  <a:solidFill>
                    <a:srgbClr val="000000"/>
                  </a:solidFill>
                  <a:latin typeface="Times New Roman" pitchFamily="18" charset="0"/>
                </a:rPr>
                <a:t>ПРОФКОНСУЛЬТИРОВАНИЯ</a:t>
              </a:r>
              <a:endParaRPr lang="ru-RU" altLang="ru-RU" sz="800" smtClean="0">
                <a:solidFill>
                  <a:srgbClr val="000000"/>
                </a:solidFill>
              </a:endParaRPr>
            </a:p>
          </p:txBody>
        </p:sp>
        <p:sp>
          <p:nvSpPr>
            <p:cNvPr id="335906" name="Rectangle 20"/>
            <p:cNvSpPr>
              <a:spLocks noChangeArrowheads="1"/>
            </p:cNvSpPr>
            <p:nvPr/>
          </p:nvSpPr>
          <p:spPr bwMode="auto">
            <a:xfrm>
              <a:off x="10624" y="3525"/>
              <a:ext cx="135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7" name="Rectangle 21"/>
            <p:cNvSpPr>
              <a:spLocks noChangeArrowheads="1"/>
            </p:cNvSpPr>
            <p:nvPr/>
          </p:nvSpPr>
          <p:spPr bwMode="auto">
            <a:xfrm>
              <a:off x="4864" y="3255"/>
              <a:ext cx="1620" cy="27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8" name="Rectangle 22"/>
            <p:cNvSpPr>
              <a:spLocks noChangeArrowheads="1"/>
            </p:cNvSpPr>
            <p:nvPr/>
          </p:nvSpPr>
          <p:spPr bwMode="auto">
            <a:xfrm>
              <a:off x="4954" y="3165"/>
              <a:ext cx="162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09" name="Rectangle 23"/>
            <p:cNvSpPr>
              <a:spLocks noChangeArrowheads="1"/>
            </p:cNvSpPr>
            <p:nvPr/>
          </p:nvSpPr>
          <p:spPr bwMode="auto">
            <a:xfrm>
              <a:off x="5044" y="3075"/>
              <a:ext cx="1620" cy="27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ПРЕДПРИЯТИЯ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И   УЧРЕЖДЕНИЯ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0" name="Rectangle 24"/>
            <p:cNvSpPr>
              <a:spLocks noChangeArrowheads="1"/>
            </p:cNvSpPr>
            <p:nvPr/>
          </p:nvSpPr>
          <p:spPr bwMode="auto">
            <a:xfrm rot="5400000">
              <a:off x="3379" y="5100"/>
              <a:ext cx="3150" cy="18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СРЕДНИЕ   ПРОФЕССИОНАЛЬНЫЕ    ЗАВЕДЕНИЯ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1" name="Rectangle 25"/>
            <p:cNvSpPr>
              <a:spLocks noChangeArrowheads="1"/>
            </p:cNvSpPr>
            <p:nvPr/>
          </p:nvSpPr>
          <p:spPr bwMode="auto">
            <a:xfrm rot="5400000">
              <a:off x="7699" y="4200"/>
              <a:ext cx="990" cy="1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ЭКСПОЗИЦИИ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2" name="Rectangle 26"/>
            <p:cNvSpPr>
              <a:spLocks noChangeArrowheads="1"/>
            </p:cNvSpPr>
            <p:nvPr/>
          </p:nvSpPr>
          <p:spPr bwMode="auto">
            <a:xfrm>
              <a:off x="6484" y="2535"/>
              <a:ext cx="450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ОРГАНЫ    УПРАВЛЕНИЯ </a:t>
              </a:r>
              <a:r>
                <a:rPr lang="ru-RU" altLang="ru-RU" sz="1000" smtClean="0">
                  <a:solidFill>
                    <a:srgbClr val="000000"/>
                  </a:solidFill>
                  <a:latin typeface="Times New Roman" pitchFamily="18" charset="0"/>
                </a:rPr>
                <a:t>(МИНИСТЕРСТВА, ДЕПАРТАМЕНТЫ И Т.П.)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3" name="Rectangle 28"/>
            <p:cNvSpPr>
              <a:spLocks noChangeArrowheads="1"/>
            </p:cNvSpPr>
            <p:nvPr/>
          </p:nvSpPr>
          <p:spPr bwMode="auto">
            <a:xfrm rot="10800000">
              <a:off x="7024" y="2805"/>
              <a:ext cx="108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ТЕРРИТОРИЯМИ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4" name="Rectangle 29"/>
            <p:cNvSpPr>
              <a:spLocks noChangeArrowheads="1"/>
            </p:cNvSpPr>
            <p:nvPr/>
          </p:nvSpPr>
          <p:spPr bwMode="auto">
            <a:xfrm rot="10800000">
              <a:off x="8644" y="2805"/>
              <a:ext cx="189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МОЛОДЁЖНОЙ   ПОЛИТИКОЙ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5" name="Rectangle 30"/>
            <p:cNvSpPr>
              <a:spLocks noChangeArrowheads="1"/>
            </p:cNvSpPr>
            <p:nvPr/>
          </p:nvSpPr>
          <p:spPr bwMode="auto">
            <a:xfrm rot="10800000">
              <a:off x="10714" y="2805"/>
              <a:ext cx="126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6" name="Rectangle 31"/>
            <p:cNvSpPr>
              <a:spLocks noChangeArrowheads="1"/>
            </p:cNvSpPr>
            <p:nvPr/>
          </p:nvSpPr>
          <p:spPr bwMode="auto">
            <a:xfrm>
              <a:off x="10444" y="3435"/>
              <a:ext cx="1440" cy="27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7" name="Rectangle 32"/>
            <p:cNvSpPr>
              <a:spLocks noChangeArrowheads="1"/>
            </p:cNvSpPr>
            <p:nvPr/>
          </p:nvSpPr>
          <p:spPr bwMode="auto">
            <a:xfrm>
              <a:off x="10354" y="3345"/>
              <a:ext cx="144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800" b="1" smtClean="0">
                  <a:solidFill>
                    <a:srgbClr val="000000"/>
                  </a:solidFill>
                  <a:latin typeface="Times New Roman" pitchFamily="18" charset="0"/>
                </a:rPr>
                <a:t>ОБЩЕОБРАЗОВАТЕЛЬНЫЕ</a:t>
              </a: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 УЧРЕЖДЕНИЯ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8" name="Rectangle 33"/>
            <p:cNvSpPr>
              <a:spLocks noChangeArrowheads="1"/>
            </p:cNvSpPr>
            <p:nvPr/>
          </p:nvSpPr>
          <p:spPr bwMode="auto">
            <a:xfrm rot="5400000">
              <a:off x="10759" y="4830"/>
              <a:ext cx="1350" cy="18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Р О Д И Т Е Л И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19" name="Rectangle 34"/>
            <p:cNvSpPr>
              <a:spLocks noChangeArrowheads="1"/>
            </p:cNvSpPr>
            <p:nvPr/>
          </p:nvSpPr>
          <p:spPr bwMode="auto">
            <a:xfrm rot="5400000">
              <a:off x="10444" y="4605"/>
              <a:ext cx="1440" cy="18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П Е Д А Г О Г И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0" name="Oval 35"/>
            <p:cNvSpPr>
              <a:spLocks noChangeArrowheads="1"/>
            </p:cNvSpPr>
            <p:nvPr/>
          </p:nvSpPr>
          <p:spPr bwMode="auto">
            <a:xfrm>
              <a:off x="9904" y="5865"/>
              <a:ext cx="1620" cy="72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1" name="Oval 36"/>
            <p:cNvSpPr>
              <a:spLocks noChangeArrowheads="1"/>
            </p:cNvSpPr>
            <p:nvPr/>
          </p:nvSpPr>
          <p:spPr bwMode="auto">
            <a:xfrm>
              <a:off x="5404" y="6045"/>
              <a:ext cx="1530" cy="54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2" name="Rectangle 37"/>
            <p:cNvSpPr>
              <a:spLocks noChangeArrowheads="1"/>
            </p:cNvSpPr>
            <p:nvPr/>
          </p:nvSpPr>
          <p:spPr bwMode="auto">
            <a:xfrm rot="10800000">
              <a:off x="8194" y="6405"/>
              <a:ext cx="54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3" name="Rectangle 38"/>
            <p:cNvSpPr>
              <a:spLocks noChangeArrowheads="1"/>
            </p:cNvSpPr>
            <p:nvPr/>
          </p:nvSpPr>
          <p:spPr bwMode="auto">
            <a:xfrm rot="10800000">
              <a:off x="7114" y="6315"/>
              <a:ext cx="990" cy="27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4" name="Rectangle 39"/>
            <p:cNvSpPr>
              <a:spLocks noChangeArrowheads="1"/>
            </p:cNvSpPr>
            <p:nvPr/>
          </p:nvSpPr>
          <p:spPr bwMode="auto">
            <a:xfrm rot="5400000">
              <a:off x="10444" y="5235"/>
              <a:ext cx="279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600" b="1" smtClean="0">
                  <a:solidFill>
                    <a:srgbClr val="000000"/>
                  </a:solidFill>
                  <a:latin typeface="Times New Roman" pitchFamily="18" charset="0"/>
                </a:rPr>
                <a:t>У  Ч  А  Щ  И  Е  С  Я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5" name="Rectangle 40"/>
            <p:cNvSpPr>
              <a:spLocks noChangeArrowheads="1"/>
            </p:cNvSpPr>
            <p:nvPr/>
          </p:nvSpPr>
          <p:spPr bwMode="auto">
            <a:xfrm rot="5400000">
              <a:off x="5224" y="5325"/>
              <a:ext cx="54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МУЗЕИ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6" name="Rectangle 41"/>
            <p:cNvSpPr>
              <a:spLocks noChangeArrowheads="1"/>
            </p:cNvSpPr>
            <p:nvPr/>
          </p:nvSpPr>
          <p:spPr bwMode="auto">
            <a:xfrm rot="10800000">
              <a:off x="10084" y="6045"/>
              <a:ext cx="1260" cy="36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7" name="Rectangle 42"/>
            <p:cNvSpPr>
              <a:spLocks noChangeArrowheads="1"/>
            </p:cNvSpPr>
            <p:nvPr/>
          </p:nvSpPr>
          <p:spPr bwMode="auto">
            <a:xfrm rot="10800000">
              <a:off x="5674" y="6135"/>
              <a:ext cx="990" cy="3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28" name="Line 43"/>
            <p:cNvSpPr>
              <a:spLocks noChangeShapeType="1"/>
            </p:cNvSpPr>
            <p:nvPr/>
          </p:nvSpPr>
          <p:spPr bwMode="auto">
            <a:xfrm>
              <a:off x="8014" y="397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29" name="Line 44"/>
            <p:cNvSpPr>
              <a:spLocks noChangeShapeType="1"/>
            </p:cNvSpPr>
            <p:nvPr/>
          </p:nvSpPr>
          <p:spPr bwMode="auto">
            <a:xfrm>
              <a:off x="8014" y="433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0" name="Line 45"/>
            <p:cNvSpPr>
              <a:spLocks noChangeShapeType="1"/>
            </p:cNvSpPr>
            <p:nvPr/>
          </p:nvSpPr>
          <p:spPr bwMode="auto">
            <a:xfrm>
              <a:off x="8014" y="460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1" name="Line 46"/>
            <p:cNvSpPr>
              <a:spLocks noChangeShapeType="1"/>
            </p:cNvSpPr>
            <p:nvPr/>
          </p:nvSpPr>
          <p:spPr bwMode="auto">
            <a:xfrm flipV="1">
              <a:off x="7024" y="478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2" name="Line 47"/>
            <p:cNvSpPr>
              <a:spLocks noChangeShapeType="1"/>
            </p:cNvSpPr>
            <p:nvPr/>
          </p:nvSpPr>
          <p:spPr bwMode="auto">
            <a:xfrm>
              <a:off x="8824" y="397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3" name="Line 48"/>
            <p:cNvSpPr>
              <a:spLocks noChangeShapeType="1"/>
            </p:cNvSpPr>
            <p:nvPr/>
          </p:nvSpPr>
          <p:spPr bwMode="auto">
            <a:xfrm>
              <a:off x="8824" y="433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4" name="Line 49"/>
            <p:cNvSpPr>
              <a:spLocks noChangeShapeType="1"/>
            </p:cNvSpPr>
            <p:nvPr/>
          </p:nvSpPr>
          <p:spPr bwMode="auto">
            <a:xfrm>
              <a:off x="8824" y="460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5" name="Line 50"/>
            <p:cNvSpPr>
              <a:spLocks noChangeShapeType="1"/>
            </p:cNvSpPr>
            <p:nvPr/>
          </p:nvSpPr>
          <p:spPr bwMode="auto">
            <a:xfrm>
              <a:off x="8824" y="496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6" name="Line 51"/>
            <p:cNvSpPr>
              <a:spLocks noChangeShapeType="1"/>
            </p:cNvSpPr>
            <p:nvPr/>
          </p:nvSpPr>
          <p:spPr bwMode="auto">
            <a:xfrm>
              <a:off x="6664" y="3255"/>
              <a:ext cx="36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7" name="Line 52"/>
            <p:cNvSpPr>
              <a:spLocks noChangeShapeType="1"/>
            </p:cNvSpPr>
            <p:nvPr/>
          </p:nvSpPr>
          <p:spPr bwMode="auto">
            <a:xfrm>
              <a:off x="7024" y="3255"/>
              <a:ext cx="1" cy="5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8" name="Line 53"/>
            <p:cNvSpPr>
              <a:spLocks noChangeShapeType="1"/>
            </p:cNvSpPr>
            <p:nvPr/>
          </p:nvSpPr>
          <p:spPr bwMode="auto">
            <a:xfrm>
              <a:off x="5314" y="3975"/>
              <a:ext cx="1260" cy="1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39" name="Line 54"/>
            <p:cNvSpPr>
              <a:spLocks noChangeShapeType="1"/>
            </p:cNvSpPr>
            <p:nvPr/>
          </p:nvSpPr>
          <p:spPr bwMode="auto">
            <a:xfrm>
              <a:off x="8284" y="5325"/>
              <a:ext cx="279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40" name="Line 55"/>
            <p:cNvSpPr>
              <a:spLocks noChangeShapeType="1"/>
            </p:cNvSpPr>
            <p:nvPr/>
          </p:nvSpPr>
          <p:spPr bwMode="auto">
            <a:xfrm>
              <a:off x="9454" y="604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41" name="Line 56"/>
            <p:cNvSpPr>
              <a:spLocks noChangeShapeType="1"/>
            </p:cNvSpPr>
            <p:nvPr/>
          </p:nvSpPr>
          <p:spPr bwMode="auto">
            <a:xfrm>
              <a:off x="8734" y="3525"/>
              <a:ext cx="126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42" name="Line 57"/>
            <p:cNvSpPr>
              <a:spLocks noChangeShapeType="1"/>
            </p:cNvSpPr>
            <p:nvPr/>
          </p:nvSpPr>
          <p:spPr bwMode="auto">
            <a:xfrm>
              <a:off x="8734" y="370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43" name="Line 58"/>
            <p:cNvSpPr>
              <a:spLocks noChangeShapeType="1"/>
            </p:cNvSpPr>
            <p:nvPr/>
          </p:nvSpPr>
          <p:spPr bwMode="auto">
            <a:xfrm>
              <a:off x="8194" y="3435"/>
              <a:ext cx="180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44" name="Line 59"/>
            <p:cNvSpPr>
              <a:spLocks noChangeShapeType="1"/>
            </p:cNvSpPr>
            <p:nvPr/>
          </p:nvSpPr>
          <p:spPr bwMode="auto">
            <a:xfrm flipV="1">
              <a:off x="5674" y="586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65610" name="Line 60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44" y="3165"/>
              <a:ext cx="269" cy="91"/>
            </a:xfrm>
            <a:prstGeom prst="line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35946" name="Line 61"/>
            <p:cNvSpPr>
              <a:spLocks noChangeShapeType="1"/>
            </p:cNvSpPr>
            <p:nvPr/>
          </p:nvSpPr>
          <p:spPr bwMode="auto">
            <a:xfrm>
              <a:off x="8284" y="2715"/>
              <a:ext cx="1" cy="36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47" name="Line 62"/>
            <p:cNvSpPr>
              <a:spLocks noChangeShapeType="1"/>
            </p:cNvSpPr>
            <p:nvPr/>
          </p:nvSpPr>
          <p:spPr bwMode="auto">
            <a:xfrm flipV="1">
              <a:off x="8464" y="2715"/>
              <a:ext cx="1" cy="360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48" name="Line 63"/>
            <p:cNvSpPr>
              <a:spLocks noChangeShapeType="1"/>
            </p:cNvSpPr>
            <p:nvPr/>
          </p:nvSpPr>
          <p:spPr bwMode="auto">
            <a:xfrm flipH="1">
              <a:off x="5764" y="2625"/>
              <a:ext cx="72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49" name="Line 64"/>
            <p:cNvSpPr>
              <a:spLocks noChangeShapeType="1"/>
            </p:cNvSpPr>
            <p:nvPr/>
          </p:nvSpPr>
          <p:spPr bwMode="auto">
            <a:xfrm>
              <a:off x="10984" y="2625"/>
              <a:ext cx="27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0" name="Line 65"/>
            <p:cNvSpPr>
              <a:spLocks noChangeShapeType="1"/>
            </p:cNvSpPr>
            <p:nvPr/>
          </p:nvSpPr>
          <p:spPr bwMode="auto">
            <a:xfrm>
              <a:off x="7384" y="6045"/>
              <a:ext cx="1" cy="270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1" name="Line 66"/>
            <p:cNvSpPr>
              <a:spLocks noChangeShapeType="1"/>
            </p:cNvSpPr>
            <p:nvPr/>
          </p:nvSpPr>
          <p:spPr bwMode="auto">
            <a:xfrm flipV="1">
              <a:off x="7744" y="6135"/>
              <a:ext cx="1" cy="18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2" name="Line 67"/>
            <p:cNvSpPr>
              <a:spLocks noChangeShapeType="1"/>
            </p:cNvSpPr>
            <p:nvPr/>
          </p:nvSpPr>
          <p:spPr bwMode="auto">
            <a:xfrm>
              <a:off x="9634" y="658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3" name="Line 68"/>
            <p:cNvSpPr>
              <a:spLocks noChangeShapeType="1"/>
            </p:cNvSpPr>
            <p:nvPr/>
          </p:nvSpPr>
          <p:spPr bwMode="auto">
            <a:xfrm>
              <a:off x="5044" y="487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4" name="Line 69"/>
            <p:cNvSpPr>
              <a:spLocks noChangeShapeType="1"/>
            </p:cNvSpPr>
            <p:nvPr/>
          </p:nvSpPr>
          <p:spPr bwMode="auto">
            <a:xfrm flipH="1">
              <a:off x="5044" y="496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5" name="Line 70"/>
            <p:cNvSpPr>
              <a:spLocks noChangeShapeType="1"/>
            </p:cNvSpPr>
            <p:nvPr/>
          </p:nvSpPr>
          <p:spPr bwMode="auto">
            <a:xfrm>
              <a:off x="6844" y="5145"/>
              <a:ext cx="1" cy="10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6" name="Line 71"/>
            <p:cNvSpPr>
              <a:spLocks noChangeShapeType="1"/>
            </p:cNvSpPr>
            <p:nvPr/>
          </p:nvSpPr>
          <p:spPr bwMode="auto">
            <a:xfrm>
              <a:off x="9634" y="5775"/>
              <a:ext cx="1" cy="3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7" name="Line 72"/>
            <p:cNvSpPr>
              <a:spLocks noChangeShapeType="1"/>
            </p:cNvSpPr>
            <p:nvPr/>
          </p:nvSpPr>
          <p:spPr bwMode="auto">
            <a:xfrm>
              <a:off x="9634" y="6135"/>
              <a:ext cx="27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8" name="Line 73"/>
            <p:cNvSpPr>
              <a:spLocks noChangeShapeType="1"/>
            </p:cNvSpPr>
            <p:nvPr/>
          </p:nvSpPr>
          <p:spPr bwMode="auto">
            <a:xfrm>
              <a:off x="8464" y="4335"/>
              <a:ext cx="1" cy="18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59" name="Line 74"/>
            <p:cNvSpPr>
              <a:spLocks noChangeShapeType="1"/>
            </p:cNvSpPr>
            <p:nvPr/>
          </p:nvSpPr>
          <p:spPr bwMode="auto">
            <a:xfrm>
              <a:off x="5494" y="2985"/>
              <a:ext cx="0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60" name="Line 75"/>
            <p:cNvSpPr>
              <a:spLocks noChangeShapeType="1"/>
            </p:cNvSpPr>
            <p:nvPr/>
          </p:nvSpPr>
          <p:spPr bwMode="auto">
            <a:xfrm>
              <a:off x="11614" y="2985"/>
              <a:ext cx="1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61" name="Line 76"/>
            <p:cNvSpPr>
              <a:spLocks noChangeShapeType="1"/>
            </p:cNvSpPr>
            <p:nvPr/>
          </p:nvSpPr>
          <p:spPr bwMode="auto">
            <a:xfrm>
              <a:off x="5944" y="4335"/>
              <a:ext cx="36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62" name="Line 77"/>
            <p:cNvSpPr>
              <a:spLocks noChangeShapeType="1"/>
            </p:cNvSpPr>
            <p:nvPr/>
          </p:nvSpPr>
          <p:spPr bwMode="auto">
            <a:xfrm flipH="1">
              <a:off x="6844" y="6675"/>
              <a:ext cx="486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63" name="Line 78"/>
            <p:cNvSpPr>
              <a:spLocks noChangeShapeType="1"/>
            </p:cNvSpPr>
            <p:nvPr/>
          </p:nvSpPr>
          <p:spPr bwMode="auto">
            <a:xfrm flipH="1" flipV="1">
              <a:off x="6664" y="6495"/>
              <a:ext cx="18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64" name="Line 79"/>
            <p:cNvSpPr>
              <a:spLocks noChangeShapeType="1"/>
            </p:cNvSpPr>
            <p:nvPr/>
          </p:nvSpPr>
          <p:spPr bwMode="auto">
            <a:xfrm>
              <a:off x="5584" y="415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65" name="Line 80"/>
            <p:cNvSpPr>
              <a:spLocks noChangeShapeType="1"/>
            </p:cNvSpPr>
            <p:nvPr/>
          </p:nvSpPr>
          <p:spPr bwMode="auto">
            <a:xfrm>
              <a:off x="5584" y="4245"/>
              <a:ext cx="72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66" name="Rectangle 81"/>
            <p:cNvSpPr>
              <a:spLocks noChangeArrowheads="1"/>
            </p:cNvSpPr>
            <p:nvPr/>
          </p:nvSpPr>
          <p:spPr bwMode="auto">
            <a:xfrm rot="-5400000">
              <a:off x="5009" y="4390"/>
              <a:ext cx="969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БИБЛИОТЕКИ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67" name="Rectangle 82"/>
            <p:cNvSpPr>
              <a:spLocks noChangeArrowheads="1"/>
            </p:cNvSpPr>
            <p:nvPr/>
          </p:nvSpPr>
          <p:spPr bwMode="auto">
            <a:xfrm rot="-5400000">
              <a:off x="4234" y="4785"/>
              <a:ext cx="1980" cy="1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b="1" smtClean="0">
                  <a:solidFill>
                    <a:srgbClr val="000000"/>
                  </a:solidFill>
                  <a:latin typeface="Times New Roman" pitchFamily="18" charset="0"/>
                </a:rPr>
                <a:t>ВЫСШИЕ УЧЕБНЫЕ ЗАВЕДЕНИЯ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68" name="Line 83"/>
            <p:cNvSpPr>
              <a:spLocks noChangeShapeType="1"/>
            </p:cNvSpPr>
            <p:nvPr/>
          </p:nvSpPr>
          <p:spPr bwMode="auto">
            <a:xfrm>
              <a:off x="8734" y="3525"/>
              <a:ext cx="1" cy="2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69" name="Line 84"/>
            <p:cNvSpPr>
              <a:spLocks noChangeShapeType="1"/>
            </p:cNvSpPr>
            <p:nvPr/>
          </p:nvSpPr>
          <p:spPr bwMode="auto">
            <a:xfrm>
              <a:off x="9994" y="3525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70" name="Line 85"/>
            <p:cNvSpPr>
              <a:spLocks noChangeShapeType="1"/>
            </p:cNvSpPr>
            <p:nvPr/>
          </p:nvSpPr>
          <p:spPr bwMode="auto">
            <a:xfrm>
              <a:off x="11164" y="3795"/>
              <a:ext cx="1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71" name="Line 86"/>
            <p:cNvSpPr>
              <a:spLocks noChangeShapeType="1"/>
            </p:cNvSpPr>
            <p:nvPr/>
          </p:nvSpPr>
          <p:spPr bwMode="auto">
            <a:xfrm>
              <a:off x="11794" y="3795"/>
              <a:ext cx="1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65637" name="Rectangle 87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9993" y="3074"/>
              <a:ext cx="1529" cy="1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b="1" dirty="0">
                  <a:solidFill>
                    <a:srgbClr val="000000"/>
                  </a:solidFill>
                  <a:latin typeface="Times New Roman" pitchFamily="18" charset="0"/>
                </a:rPr>
                <a:t>НАУЧНЫЕ   ЦЕНТРЫ</a:t>
              </a:r>
              <a:endParaRPr lang="ru-RU" dirty="0">
                <a:solidFill>
                  <a:srgbClr val="000000"/>
                </a:solidFill>
              </a:endParaRPr>
            </a:p>
          </p:txBody>
        </p:sp>
        <p:sp>
          <p:nvSpPr>
            <p:cNvPr id="335973" name="Rectangle 88"/>
            <p:cNvSpPr>
              <a:spLocks noChangeArrowheads="1"/>
            </p:cNvSpPr>
            <p:nvPr/>
          </p:nvSpPr>
          <p:spPr bwMode="auto">
            <a:xfrm>
              <a:off x="8824" y="6315"/>
              <a:ext cx="990" cy="270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b="1" smtClean="0">
                  <a:solidFill>
                    <a:srgbClr val="000000"/>
                  </a:solidFill>
                  <a:latin typeface="Times New Roman" pitchFamily="18" charset="0"/>
                </a:rPr>
                <a:t>МЕТОДИЧЕСКИЕ ЦЕНТРЫ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74" name="Line 89"/>
            <p:cNvSpPr>
              <a:spLocks noChangeShapeType="1"/>
            </p:cNvSpPr>
            <p:nvPr/>
          </p:nvSpPr>
          <p:spPr bwMode="auto">
            <a:xfrm>
              <a:off x="8464" y="433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75" name="Line 90"/>
            <p:cNvSpPr>
              <a:spLocks noChangeShapeType="1"/>
            </p:cNvSpPr>
            <p:nvPr/>
          </p:nvSpPr>
          <p:spPr bwMode="auto">
            <a:xfrm>
              <a:off x="8464" y="622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76" name="Line 91"/>
            <p:cNvSpPr>
              <a:spLocks noChangeShapeType="1"/>
            </p:cNvSpPr>
            <p:nvPr/>
          </p:nvSpPr>
          <p:spPr bwMode="auto">
            <a:xfrm flipV="1">
              <a:off x="9004" y="5955"/>
              <a:ext cx="1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77" name="Line 92"/>
            <p:cNvSpPr>
              <a:spLocks noChangeShapeType="1"/>
            </p:cNvSpPr>
            <p:nvPr/>
          </p:nvSpPr>
          <p:spPr bwMode="auto">
            <a:xfrm flipH="1">
              <a:off x="7834" y="5955"/>
              <a:ext cx="14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78" name="Line 93"/>
            <p:cNvSpPr>
              <a:spLocks noChangeShapeType="1"/>
            </p:cNvSpPr>
            <p:nvPr/>
          </p:nvSpPr>
          <p:spPr bwMode="auto">
            <a:xfrm flipV="1">
              <a:off x="7834" y="577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79" name="Line 94"/>
            <p:cNvSpPr>
              <a:spLocks noChangeShapeType="1"/>
            </p:cNvSpPr>
            <p:nvPr/>
          </p:nvSpPr>
          <p:spPr bwMode="auto">
            <a:xfrm flipV="1">
              <a:off x="9274" y="577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0" name="Line 95"/>
            <p:cNvSpPr>
              <a:spLocks noChangeShapeType="1"/>
            </p:cNvSpPr>
            <p:nvPr/>
          </p:nvSpPr>
          <p:spPr bwMode="auto">
            <a:xfrm flipH="1">
              <a:off x="6664" y="3165"/>
              <a:ext cx="540" cy="1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1" name="Line 96"/>
            <p:cNvSpPr>
              <a:spLocks noChangeShapeType="1"/>
            </p:cNvSpPr>
            <p:nvPr/>
          </p:nvSpPr>
          <p:spPr bwMode="auto">
            <a:xfrm flipH="1">
              <a:off x="11524" y="6225"/>
              <a:ext cx="18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2" name="Line 97"/>
            <p:cNvSpPr>
              <a:spLocks noChangeShapeType="1"/>
            </p:cNvSpPr>
            <p:nvPr/>
          </p:nvSpPr>
          <p:spPr bwMode="auto">
            <a:xfrm flipH="1">
              <a:off x="10084" y="5505"/>
              <a:ext cx="126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3" name="Line 98"/>
            <p:cNvSpPr>
              <a:spLocks noChangeShapeType="1"/>
            </p:cNvSpPr>
            <p:nvPr/>
          </p:nvSpPr>
          <p:spPr bwMode="auto">
            <a:xfrm flipH="1">
              <a:off x="10084" y="5685"/>
              <a:ext cx="162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4" name="Line 99"/>
            <p:cNvSpPr>
              <a:spLocks noChangeShapeType="1"/>
            </p:cNvSpPr>
            <p:nvPr/>
          </p:nvSpPr>
          <p:spPr bwMode="auto">
            <a:xfrm>
              <a:off x="11254" y="4155"/>
              <a:ext cx="45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5" name="Line 100"/>
            <p:cNvSpPr>
              <a:spLocks noChangeShapeType="1"/>
            </p:cNvSpPr>
            <p:nvPr/>
          </p:nvSpPr>
          <p:spPr bwMode="auto">
            <a:xfrm>
              <a:off x="11254" y="442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6" name="Line 101"/>
            <p:cNvSpPr>
              <a:spLocks noChangeShapeType="1"/>
            </p:cNvSpPr>
            <p:nvPr/>
          </p:nvSpPr>
          <p:spPr bwMode="auto">
            <a:xfrm>
              <a:off x="11524" y="4875"/>
              <a:ext cx="18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7" name="Line 102"/>
            <p:cNvSpPr>
              <a:spLocks noChangeShapeType="1"/>
            </p:cNvSpPr>
            <p:nvPr/>
          </p:nvSpPr>
          <p:spPr bwMode="auto">
            <a:xfrm>
              <a:off x="9994" y="3435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8" name="Line 103"/>
            <p:cNvSpPr>
              <a:spLocks noChangeShapeType="1"/>
            </p:cNvSpPr>
            <p:nvPr/>
          </p:nvSpPr>
          <p:spPr bwMode="auto">
            <a:xfrm>
              <a:off x="8194" y="3435"/>
              <a:ext cx="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89" name="Line 104"/>
            <p:cNvSpPr>
              <a:spLocks noChangeShapeType="1"/>
            </p:cNvSpPr>
            <p:nvPr/>
          </p:nvSpPr>
          <p:spPr bwMode="auto">
            <a:xfrm flipV="1">
              <a:off x="5944" y="4335"/>
              <a:ext cx="1" cy="9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0" name="Line 105"/>
            <p:cNvSpPr>
              <a:spLocks noChangeShapeType="1"/>
            </p:cNvSpPr>
            <p:nvPr/>
          </p:nvSpPr>
          <p:spPr bwMode="auto">
            <a:xfrm>
              <a:off x="5764" y="3525"/>
              <a:ext cx="1" cy="261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1" name="Line 106"/>
            <p:cNvSpPr>
              <a:spLocks noChangeShapeType="1"/>
            </p:cNvSpPr>
            <p:nvPr/>
          </p:nvSpPr>
          <p:spPr bwMode="auto">
            <a:xfrm>
              <a:off x="5674" y="3525"/>
              <a:ext cx="1" cy="252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2" name="Line 107"/>
            <p:cNvSpPr>
              <a:spLocks noChangeShapeType="1"/>
            </p:cNvSpPr>
            <p:nvPr/>
          </p:nvSpPr>
          <p:spPr bwMode="auto">
            <a:xfrm flipH="1">
              <a:off x="5314" y="6045"/>
              <a:ext cx="360" cy="1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3" name="Line 108"/>
            <p:cNvSpPr>
              <a:spLocks noChangeShapeType="1"/>
            </p:cNvSpPr>
            <p:nvPr/>
          </p:nvSpPr>
          <p:spPr bwMode="auto">
            <a:xfrm>
              <a:off x="5314" y="6045"/>
              <a:ext cx="26" cy="83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4" name="Line 109"/>
            <p:cNvSpPr>
              <a:spLocks noChangeShapeType="1"/>
            </p:cNvSpPr>
            <p:nvPr/>
          </p:nvSpPr>
          <p:spPr bwMode="auto">
            <a:xfrm>
              <a:off x="5044" y="3795"/>
              <a:ext cx="45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5" name="Line 110"/>
            <p:cNvSpPr>
              <a:spLocks noChangeShapeType="1"/>
            </p:cNvSpPr>
            <p:nvPr/>
          </p:nvSpPr>
          <p:spPr bwMode="auto">
            <a:xfrm>
              <a:off x="5494" y="3795"/>
              <a:ext cx="0" cy="9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6" name="Line 111"/>
            <p:cNvSpPr>
              <a:spLocks noChangeShapeType="1"/>
            </p:cNvSpPr>
            <p:nvPr/>
          </p:nvSpPr>
          <p:spPr bwMode="auto">
            <a:xfrm>
              <a:off x="5494" y="3885"/>
              <a:ext cx="1080" cy="1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7" name="Oval 112"/>
            <p:cNvSpPr>
              <a:spLocks noChangeArrowheads="1"/>
            </p:cNvSpPr>
            <p:nvPr/>
          </p:nvSpPr>
          <p:spPr bwMode="auto">
            <a:xfrm>
              <a:off x="5797" y="5595"/>
              <a:ext cx="945" cy="36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800" b="1" smtClean="0">
                  <a:solidFill>
                    <a:srgbClr val="000000"/>
                  </a:solidFill>
                  <a:latin typeface="Times New Roman" pitchFamily="18" charset="0"/>
                </a:rPr>
                <a:t>ПРАКТИКА</a:t>
              </a:r>
              <a:endParaRPr lang="ru-RU" altLang="ru-R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5998" name="Line 113"/>
            <p:cNvSpPr>
              <a:spLocks noChangeShapeType="1"/>
            </p:cNvSpPr>
            <p:nvPr/>
          </p:nvSpPr>
          <p:spPr bwMode="auto">
            <a:xfrm flipV="1">
              <a:off x="7024" y="6135"/>
              <a:ext cx="1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5999" name="Line 114"/>
            <p:cNvSpPr>
              <a:spLocks noChangeShapeType="1"/>
            </p:cNvSpPr>
            <p:nvPr/>
          </p:nvSpPr>
          <p:spPr bwMode="auto">
            <a:xfrm flipH="1" flipV="1">
              <a:off x="6574" y="5865"/>
              <a:ext cx="450" cy="27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0" name="Line 115"/>
            <p:cNvSpPr>
              <a:spLocks noChangeShapeType="1"/>
            </p:cNvSpPr>
            <p:nvPr/>
          </p:nvSpPr>
          <p:spPr bwMode="auto">
            <a:xfrm>
              <a:off x="5854" y="3525"/>
              <a:ext cx="1" cy="198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1" name="Line 116"/>
            <p:cNvSpPr>
              <a:spLocks noChangeShapeType="1"/>
            </p:cNvSpPr>
            <p:nvPr/>
          </p:nvSpPr>
          <p:spPr bwMode="auto">
            <a:xfrm>
              <a:off x="5854" y="5505"/>
              <a:ext cx="90" cy="18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2" name="Line 117"/>
            <p:cNvSpPr>
              <a:spLocks noChangeShapeType="1"/>
            </p:cNvSpPr>
            <p:nvPr/>
          </p:nvSpPr>
          <p:spPr bwMode="auto">
            <a:xfrm>
              <a:off x="5044" y="5955"/>
              <a:ext cx="810" cy="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3" name="Line 118"/>
            <p:cNvSpPr>
              <a:spLocks noChangeShapeType="1"/>
            </p:cNvSpPr>
            <p:nvPr/>
          </p:nvSpPr>
          <p:spPr bwMode="auto">
            <a:xfrm flipV="1">
              <a:off x="5854" y="5865"/>
              <a:ext cx="90" cy="9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4" name="Line 119"/>
            <p:cNvSpPr>
              <a:spLocks noChangeShapeType="1"/>
            </p:cNvSpPr>
            <p:nvPr/>
          </p:nvSpPr>
          <p:spPr bwMode="auto">
            <a:xfrm flipH="1">
              <a:off x="5044" y="3705"/>
              <a:ext cx="126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5" name="Line 120"/>
            <p:cNvSpPr>
              <a:spLocks noChangeShapeType="1"/>
            </p:cNvSpPr>
            <p:nvPr/>
          </p:nvSpPr>
          <p:spPr bwMode="auto">
            <a:xfrm>
              <a:off x="5314" y="5775"/>
              <a:ext cx="540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6" name="Line 121"/>
            <p:cNvSpPr>
              <a:spLocks noChangeShapeType="1"/>
            </p:cNvSpPr>
            <p:nvPr/>
          </p:nvSpPr>
          <p:spPr bwMode="auto">
            <a:xfrm>
              <a:off x="5224" y="5865"/>
              <a:ext cx="1" cy="27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7" name="Line 122"/>
            <p:cNvSpPr>
              <a:spLocks noChangeShapeType="1"/>
            </p:cNvSpPr>
            <p:nvPr/>
          </p:nvSpPr>
          <p:spPr bwMode="auto">
            <a:xfrm>
              <a:off x="5224" y="6135"/>
              <a:ext cx="270" cy="9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8" name="Line 123"/>
            <p:cNvSpPr>
              <a:spLocks noChangeShapeType="1"/>
            </p:cNvSpPr>
            <p:nvPr/>
          </p:nvSpPr>
          <p:spPr bwMode="auto">
            <a:xfrm flipV="1">
              <a:off x="5404" y="6495"/>
              <a:ext cx="180" cy="9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09" name="Line 124"/>
            <p:cNvSpPr>
              <a:spLocks noChangeShapeType="1"/>
            </p:cNvSpPr>
            <p:nvPr/>
          </p:nvSpPr>
          <p:spPr bwMode="auto">
            <a:xfrm>
              <a:off x="6304" y="3705"/>
              <a:ext cx="180" cy="9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10" name="Line 125"/>
            <p:cNvSpPr>
              <a:spLocks noChangeShapeType="1"/>
            </p:cNvSpPr>
            <p:nvPr/>
          </p:nvSpPr>
          <p:spPr bwMode="auto">
            <a:xfrm>
              <a:off x="7204" y="3165"/>
              <a:ext cx="180" cy="90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11" name="Line 126"/>
            <p:cNvSpPr>
              <a:spLocks noChangeShapeType="1"/>
            </p:cNvSpPr>
            <p:nvPr/>
          </p:nvSpPr>
          <p:spPr bwMode="auto">
            <a:xfrm flipV="1">
              <a:off x="5224" y="3525"/>
              <a:ext cx="1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12" name="Line 127"/>
            <p:cNvSpPr>
              <a:spLocks noChangeShapeType="1"/>
            </p:cNvSpPr>
            <p:nvPr/>
          </p:nvSpPr>
          <p:spPr bwMode="auto">
            <a:xfrm>
              <a:off x="5224" y="370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13" name="Line 128"/>
            <p:cNvSpPr>
              <a:spLocks noChangeShapeType="1"/>
            </p:cNvSpPr>
            <p:nvPr/>
          </p:nvSpPr>
          <p:spPr bwMode="auto">
            <a:xfrm flipV="1">
              <a:off x="4954" y="352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14" name="Line 129"/>
            <p:cNvSpPr>
              <a:spLocks noChangeShapeType="1"/>
            </p:cNvSpPr>
            <p:nvPr/>
          </p:nvSpPr>
          <p:spPr bwMode="auto">
            <a:xfrm>
              <a:off x="4954" y="361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15" name="Line 130"/>
            <p:cNvSpPr>
              <a:spLocks noChangeShapeType="1"/>
            </p:cNvSpPr>
            <p:nvPr/>
          </p:nvSpPr>
          <p:spPr bwMode="auto">
            <a:xfrm>
              <a:off x="4954" y="361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65681" name="Line 131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>
              <a:off x="9814" y="3165"/>
              <a:ext cx="180" cy="0"/>
            </a:xfrm>
            <a:prstGeom prst="line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36017" name="Line 132"/>
            <p:cNvSpPr>
              <a:spLocks noChangeShapeType="1"/>
            </p:cNvSpPr>
            <p:nvPr/>
          </p:nvSpPr>
          <p:spPr bwMode="auto">
            <a:xfrm flipH="1">
              <a:off x="5044" y="6585"/>
              <a:ext cx="3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18" name="Line 133"/>
            <p:cNvSpPr>
              <a:spLocks noChangeShapeType="1"/>
            </p:cNvSpPr>
            <p:nvPr/>
          </p:nvSpPr>
          <p:spPr bwMode="auto">
            <a:xfrm flipH="1">
              <a:off x="5314" y="5055"/>
              <a:ext cx="63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19" name="Line 134"/>
            <p:cNvSpPr>
              <a:spLocks noChangeShapeType="1"/>
            </p:cNvSpPr>
            <p:nvPr/>
          </p:nvSpPr>
          <p:spPr bwMode="auto">
            <a:xfrm flipV="1">
              <a:off x="5944" y="5055"/>
              <a:ext cx="27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20" name="Line 135"/>
            <p:cNvSpPr>
              <a:spLocks noChangeShapeType="1"/>
            </p:cNvSpPr>
            <p:nvPr/>
          </p:nvSpPr>
          <p:spPr bwMode="auto">
            <a:xfrm flipH="1">
              <a:off x="5584" y="5325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21" name="Line 136"/>
            <p:cNvSpPr>
              <a:spLocks noChangeShapeType="1"/>
            </p:cNvSpPr>
            <p:nvPr/>
          </p:nvSpPr>
          <p:spPr bwMode="auto">
            <a:xfrm>
              <a:off x="5764" y="262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22" name="Line 137"/>
            <p:cNvSpPr>
              <a:spLocks noChangeShapeType="1"/>
            </p:cNvSpPr>
            <p:nvPr/>
          </p:nvSpPr>
          <p:spPr bwMode="auto">
            <a:xfrm>
              <a:off x="7474" y="2715"/>
              <a:ext cx="0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23" name="Line 138"/>
            <p:cNvSpPr>
              <a:spLocks noChangeShapeType="1"/>
            </p:cNvSpPr>
            <p:nvPr/>
          </p:nvSpPr>
          <p:spPr bwMode="auto">
            <a:xfrm>
              <a:off x="9634" y="2715"/>
              <a:ext cx="0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24" name="Line 139"/>
            <p:cNvSpPr>
              <a:spLocks noChangeShapeType="1"/>
            </p:cNvSpPr>
            <p:nvPr/>
          </p:nvSpPr>
          <p:spPr bwMode="auto">
            <a:xfrm>
              <a:off x="11254" y="262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6025" name="Line 140"/>
            <p:cNvSpPr>
              <a:spLocks noChangeShapeType="1"/>
            </p:cNvSpPr>
            <p:nvPr/>
          </p:nvSpPr>
          <p:spPr bwMode="auto">
            <a:xfrm>
              <a:off x="10894" y="3795"/>
              <a:ext cx="1" cy="207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35877" name="Line 141"/>
          <p:cNvSpPr>
            <a:spLocks noChangeShapeType="1"/>
          </p:cNvSpPr>
          <p:nvPr/>
        </p:nvSpPr>
        <p:spPr bwMode="auto">
          <a:xfrm flipV="1">
            <a:off x="971550" y="6308725"/>
            <a:ext cx="62642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5878" name="Line 142"/>
          <p:cNvSpPr>
            <a:spLocks noChangeShapeType="1"/>
          </p:cNvSpPr>
          <p:nvPr/>
        </p:nvSpPr>
        <p:spPr bwMode="auto">
          <a:xfrm flipV="1">
            <a:off x="7235825" y="5949950"/>
            <a:ext cx="215900" cy="3587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5879" name="Line 143"/>
          <p:cNvSpPr>
            <a:spLocks noChangeShapeType="1"/>
          </p:cNvSpPr>
          <p:nvPr/>
        </p:nvSpPr>
        <p:spPr bwMode="auto">
          <a:xfrm>
            <a:off x="755650" y="63087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35880" name="Rectangle 145"/>
          <p:cNvSpPr>
            <a:spLocks noChangeArrowheads="1"/>
          </p:cNvSpPr>
          <p:nvPr/>
        </p:nvSpPr>
        <p:spPr bwMode="auto">
          <a:xfrm>
            <a:off x="179388" y="6453188"/>
            <a:ext cx="8964612" cy="4048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35881" name="Rectangle 147"/>
          <p:cNvSpPr>
            <a:spLocks noChangeArrowheads="1"/>
          </p:cNvSpPr>
          <p:nvPr/>
        </p:nvSpPr>
        <p:spPr bwMode="auto">
          <a:xfrm>
            <a:off x="9036050" y="836613"/>
            <a:ext cx="107950" cy="57610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35882" name="Rectangle 149"/>
          <p:cNvSpPr>
            <a:spLocks noChangeArrowheads="1"/>
          </p:cNvSpPr>
          <p:nvPr/>
        </p:nvSpPr>
        <p:spPr bwMode="auto">
          <a:xfrm>
            <a:off x="1331913" y="5445125"/>
            <a:ext cx="1223962" cy="3603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</a:rPr>
              <a:t>Конкурсы и олимпиады</a:t>
            </a:r>
          </a:p>
        </p:txBody>
      </p:sp>
      <p:sp>
        <p:nvSpPr>
          <p:cNvPr id="335883" name="Rectangle 150"/>
          <p:cNvSpPr>
            <a:spLocks noChangeArrowheads="1"/>
          </p:cNvSpPr>
          <p:nvPr/>
        </p:nvSpPr>
        <p:spPr bwMode="auto">
          <a:xfrm>
            <a:off x="3132138" y="5661025"/>
            <a:ext cx="1152525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</a:rPr>
              <a:t>Общественные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0" b="1" smtClean="0">
                <a:solidFill>
                  <a:srgbClr val="000000"/>
                </a:solidFill>
              </a:rPr>
              <a:t>организации</a:t>
            </a:r>
          </a:p>
        </p:txBody>
      </p:sp>
      <p:sp>
        <p:nvSpPr>
          <p:cNvPr id="65548" name="Rectangle 15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427538" y="5661025"/>
            <a:ext cx="649287" cy="288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СМИ</a:t>
            </a:r>
          </a:p>
        </p:txBody>
      </p:sp>
      <p:sp>
        <p:nvSpPr>
          <p:cNvPr id="335885" name="Rectangle 152"/>
          <p:cNvSpPr>
            <a:spLocks noChangeArrowheads="1"/>
          </p:cNvSpPr>
          <p:nvPr/>
        </p:nvSpPr>
        <p:spPr bwMode="auto">
          <a:xfrm>
            <a:off x="6659563" y="5300663"/>
            <a:ext cx="1563687" cy="433387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</a:rPr>
              <a:t>Профориентационные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</a:rPr>
              <a:t>лагеря</a:t>
            </a:r>
          </a:p>
        </p:txBody>
      </p:sp>
      <p:sp>
        <p:nvSpPr>
          <p:cNvPr id="335886" name="Rectangle 155"/>
          <p:cNvSpPr>
            <a:spLocks noChangeArrowheads="1"/>
          </p:cNvSpPr>
          <p:nvPr/>
        </p:nvSpPr>
        <p:spPr bwMode="auto">
          <a:xfrm>
            <a:off x="7451725" y="1412875"/>
            <a:ext cx="1512888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</a:rPr>
              <a:t>Образованием</a:t>
            </a:r>
          </a:p>
        </p:txBody>
      </p:sp>
      <p:sp>
        <p:nvSpPr>
          <p:cNvPr id="335887" name="Rectangle 156"/>
          <p:cNvSpPr>
            <a:spLocks noChangeArrowheads="1"/>
          </p:cNvSpPr>
          <p:nvPr/>
        </p:nvSpPr>
        <p:spPr bwMode="auto">
          <a:xfrm>
            <a:off x="4932363" y="1412875"/>
            <a:ext cx="2376487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</a:rPr>
              <a:t>Молодёжной политикой</a:t>
            </a:r>
          </a:p>
        </p:txBody>
      </p:sp>
      <p:sp>
        <p:nvSpPr>
          <p:cNvPr id="335888" name="Rectangle 157"/>
          <p:cNvSpPr>
            <a:spLocks noChangeArrowheads="1"/>
          </p:cNvSpPr>
          <p:nvPr/>
        </p:nvSpPr>
        <p:spPr bwMode="auto">
          <a:xfrm>
            <a:off x="2987675" y="1412875"/>
            <a:ext cx="1419225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</a:rPr>
              <a:t>Территориями</a:t>
            </a:r>
          </a:p>
        </p:txBody>
      </p:sp>
      <p:sp>
        <p:nvSpPr>
          <p:cNvPr id="335889" name="Rectangle 158"/>
          <p:cNvSpPr>
            <a:spLocks noChangeArrowheads="1"/>
          </p:cNvSpPr>
          <p:nvPr/>
        </p:nvSpPr>
        <p:spPr bwMode="auto">
          <a:xfrm>
            <a:off x="395288" y="1412875"/>
            <a:ext cx="2520950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</a:rPr>
              <a:t>Предприятиями и учреждениями</a:t>
            </a:r>
          </a:p>
        </p:txBody>
      </p:sp>
      <p:sp>
        <p:nvSpPr>
          <p:cNvPr id="65554" name="Rectangle 15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rot="-5400000">
            <a:off x="827088" y="4437063"/>
            <a:ext cx="647700" cy="215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</a:rPr>
              <a:t>МУЗЕИ</a:t>
            </a:r>
          </a:p>
        </p:txBody>
      </p:sp>
      <p:sp>
        <p:nvSpPr>
          <p:cNvPr id="335891" name="Rectangle 162"/>
          <p:cNvSpPr>
            <a:spLocks noChangeArrowheads="1"/>
          </p:cNvSpPr>
          <p:nvPr/>
        </p:nvSpPr>
        <p:spPr bwMode="auto">
          <a:xfrm rot="-5400000">
            <a:off x="-1440656" y="4185444"/>
            <a:ext cx="3887788" cy="2159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b="1" smtClean="0">
                <a:solidFill>
                  <a:srgbClr val="000000"/>
                </a:solidFill>
              </a:rPr>
              <a:t>СРЕДНИЕ   ПРОФЕССИОНАЛЬНЫЕ   УЧЕБНЫЕ   ЗАВЕДЕНИЯ</a:t>
            </a:r>
          </a:p>
        </p:txBody>
      </p:sp>
    </p:spTree>
    <p:extLst>
      <p:ext uri="{BB962C8B-B14F-4D97-AF65-F5344CB8AC3E}">
        <p14:creationId xmlns:p14="http://schemas.microsoft.com/office/powerpoint/2010/main" val="14862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https://photographers.ua/thumbnails/pictures/19417/800ximg_5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2" y="380988"/>
            <a:ext cx="9161892" cy="61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47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69667" name="Содержимое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69668" name="Рисунок 3" descr="http://s010.radikal.ru/i311/1208/8c/93d817a66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>
                <a:solidFill>
                  <a:srgbClr val="800000"/>
                </a:solidFill>
              </a:rPr>
              <a:t>А.Н.Янев</a:t>
            </a:r>
            <a:r>
              <a:rPr lang="ru-RU" dirty="0">
                <a:solidFill>
                  <a:srgbClr val="800000"/>
                </a:solidFill>
              </a:rPr>
              <a:t>.  </a:t>
            </a:r>
            <a:r>
              <a:rPr lang="ru-RU" b="1" dirty="0">
                <a:solidFill>
                  <a:srgbClr val="800000"/>
                </a:solidFill>
              </a:rPr>
              <a:t>Каникулы.</a:t>
            </a:r>
          </a:p>
        </p:txBody>
      </p:sp>
    </p:spTree>
    <p:extLst>
      <p:ext uri="{BB962C8B-B14F-4D97-AF65-F5344CB8AC3E}">
        <p14:creationId xmlns:p14="http://schemas.microsoft.com/office/powerpoint/2010/main" val="38472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ю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800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263"/>
            <a:ext cx="9144000" cy="6721475"/>
          </a:xfrm>
        </p:spPr>
      </p:pic>
    </p:spTree>
    <p:extLst>
      <p:ext uri="{BB962C8B-B14F-4D97-AF65-F5344CB8AC3E}">
        <p14:creationId xmlns:p14="http://schemas.microsoft.com/office/powerpoint/2010/main" val="26189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s://trollno.com/wp-content/uploads/2017/08/10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83688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0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i.obozrevatel.ua/9/1190764/911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61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2895600" y="1371600"/>
            <a:ext cx="6248400" cy="548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И сотворили Школу так, как повелел им дьявол.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i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Ребёнок любит природу,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поэтому его замкнули в четырёх стенах.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i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Он не может сидеть без движения –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его принудили к неподвижности.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i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Он любит работать руками,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а его стали обучать теориям и идеям.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i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Он любит говорить – ему приказали молчать.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Он стремится понять – ему велели учить наизусть.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Он хотел бы сам искать знания –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ему их дают в готовом виде.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 i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И тогда дети научились тому,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чему никогда бы не научились в других условиях.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</a:rPr>
              <a:t>- Они </a:t>
            </a:r>
            <a:r>
              <a:rPr lang="ru-RU" sz="1600" b="1" i="1" dirty="0">
                <a:solidFill>
                  <a:srgbClr val="000000"/>
                </a:solidFill>
              </a:rPr>
              <a:t>научились лгать и притворяться</a:t>
            </a:r>
            <a:r>
              <a:rPr lang="ru-RU" sz="1600" i="1" dirty="0">
                <a:solidFill>
                  <a:srgbClr val="000000"/>
                </a:solidFill>
              </a:rPr>
              <a:t>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8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800000"/>
                </a:solidFill>
              </a:rPr>
              <a:t>Адольф ФЕРЬЕ</a:t>
            </a:r>
            <a:r>
              <a:rPr lang="ru-RU" b="1" dirty="0">
                <a:solidFill>
                  <a:srgbClr val="800000"/>
                </a:solidFill>
              </a:rPr>
              <a:t>		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800000"/>
                </a:solidFill>
              </a:rPr>
              <a:t> </a:t>
            </a:r>
            <a:r>
              <a:rPr lang="ru-RU" sz="1600" dirty="0">
                <a:solidFill>
                  <a:srgbClr val="800000"/>
                </a:solidFill>
              </a:rPr>
              <a:t>швейцарский педагог. 		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 err="1">
                <a:solidFill>
                  <a:srgbClr val="800000"/>
                </a:solidFill>
              </a:rPr>
              <a:t>Brève</a:t>
            </a:r>
            <a:r>
              <a:rPr lang="ru-RU" sz="2400" i="1" dirty="0">
                <a:solidFill>
                  <a:srgbClr val="800000"/>
                </a:solidFill>
              </a:rPr>
              <a:t> </a:t>
            </a:r>
            <a:r>
              <a:rPr lang="ru-RU" sz="2400" i="1" dirty="0" err="1">
                <a:solidFill>
                  <a:srgbClr val="800000"/>
                </a:solidFill>
              </a:rPr>
              <a:t>initiation</a:t>
            </a:r>
            <a:r>
              <a:rPr lang="ru-RU" sz="2400" i="1" dirty="0">
                <a:solidFill>
                  <a:srgbClr val="800000"/>
                </a:solidFill>
              </a:rPr>
              <a:t> </a:t>
            </a:r>
            <a:r>
              <a:rPr lang="ru-RU" sz="2400" i="1" dirty="0" err="1">
                <a:solidFill>
                  <a:srgbClr val="800000"/>
                </a:solidFill>
              </a:rPr>
              <a:t>à</a:t>
            </a:r>
            <a:r>
              <a:rPr lang="ru-RU" sz="2400" i="1" dirty="0">
                <a:solidFill>
                  <a:srgbClr val="800000"/>
                </a:solidFill>
              </a:rPr>
              <a:t> </a:t>
            </a:r>
            <a:r>
              <a:rPr lang="ru-RU" sz="2400" i="1" dirty="0" err="1">
                <a:solidFill>
                  <a:srgbClr val="800000"/>
                </a:solidFill>
              </a:rPr>
              <a:t>l'éducation</a:t>
            </a:r>
            <a:r>
              <a:rPr lang="ru-RU" sz="2400" i="1" dirty="0">
                <a:solidFill>
                  <a:srgbClr val="800000"/>
                </a:solidFill>
              </a:rPr>
              <a:t> </a:t>
            </a:r>
            <a:r>
              <a:rPr lang="ru-RU" sz="2400" i="1" dirty="0" err="1">
                <a:solidFill>
                  <a:srgbClr val="800000"/>
                </a:solidFill>
              </a:rPr>
              <a:t>nouvelle</a:t>
            </a:r>
            <a:r>
              <a:rPr lang="ru-RU" sz="2400" i="1" dirty="0">
                <a:solidFill>
                  <a:srgbClr val="800000"/>
                </a:solidFill>
              </a:rPr>
              <a:t>, 1950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31076" name="Picture 3" descr="&amp;Dcy;&amp;ncy;&amp;iecy;&amp;vcy;&amp;ncy;&amp;icy;&amp;kcy; &amp;lcy;&amp;yucy;&amp;bcy;&amp;icy;&amp;tcy;&amp;iecy;&amp;lcy;&amp;yacy; &amp;scy;&amp;tcy;&amp;acy;&amp;rcy;&amp;icy;&amp;ncy;&amp;ycy;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819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im7-tub-ru.yandex.net/i?id=228519590-64-73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6400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4" descr="http://www.amic.ru/images/gallery_09-2011/640.74605579_avatar_172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0386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993300"/>
                </a:solidFill>
              </a:rPr>
              <a:t>	</a:t>
            </a:r>
            <a:r>
              <a:rPr lang="en-US" sz="2000" dirty="0">
                <a:solidFill>
                  <a:srgbClr val="993300"/>
                </a:solidFill>
              </a:rPr>
              <a:t>- </a:t>
            </a:r>
            <a:r>
              <a:rPr lang="ru-RU" sz="2000" dirty="0">
                <a:solidFill>
                  <a:srgbClr val="993300"/>
                </a:solidFill>
              </a:rPr>
              <a:t>В чём смысл вашей профессии</a:t>
            </a:r>
            <a:r>
              <a:rPr lang="en-US" sz="2000" dirty="0">
                <a:solidFill>
                  <a:srgbClr val="993300"/>
                </a:solidFill>
              </a:rPr>
              <a:t>?</a:t>
            </a:r>
            <a:endParaRPr lang="ru-RU" sz="2000" dirty="0">
              <a:solidFill>
                <a:srgbClr val="9933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9933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993300"/>
                </a:solidFill>
              </a:rPr>
              <a:t>	- </a:t>
            </a:r>
            <a:r>
              <a:rPr lang="ru-RU" sz="2000" dirty="0">
                <a:solidFill>
                  <a:srgbClr val="993300"/>
                </a:solidFill>
              </a:rPr>
              <a:t>«</a:t>
            </a:r>
            <a:r>
              <a:rPr lang="ru-RU" sz="2400" b="1" dirty="0">
                <a:solidFill>
                  <a:srgbClr val="993300"/>
                </a:solidFill>
              </a:rPr>
              <a:t>ДАВАТЬ ДЕТЯМ ЗНАНИЯ</a:t>
            </a:r>
            <a:r>
              <a:rPr lang="ru-RU" sz="2400" dirty="0">
                <a:solidFill>
                  <a:srgbClr val="993300"/>
                </a:solidFill>
              </a:rPr>
              <a:t>»…</a:t>
            </a:r>
            <a:r>
              <a:rPr lang="ru-RU" sz="2400" b="1" dirty="0">
                <a:solidFill>
                  <a:srgbClr val="993300"/>
                </a:solidFill>
              </a:rPr>
              <a:t> </a:t>
            </a:r>
            <a:endParaRPr lang="ru-RU" sz="2000" dirty="0">
              <a:solidFill>
                <a:srgbClr val="9933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5181600"/>
            <a:ext cx="9144000" cy="1676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993300"/>
                </a:solidFill>
              </a:rPr>
              <a:t>А можно ли знания </a:t>
            </a:r>
            <a:r>
              <a:rPr lang="ru-RU" sz="2000" b="1" dirty="0">
                <a:solidFill>
                  <a:srgbClr val="993300"/>
                </a:solidFill>
              </a:rPr>
              <a:t>ДАТЬ</a:t>
            </a:r>
            <a:r>
              <a:rPr lang="en-US" sz="2000" dirty="0">
                <a:solidFill>
                  <a:srgbClr val="993300"/>
                </a:solidFill>
              </a:rPr>
              <a:t>?</a:t>
            </a:r>
            <a:r>
              <a:rPr lang="ru-RU" sz="2000" dirty="0">
                <a:solidFill>
                  <a:srgbClr val="9933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993300"/>
                </a:solidFill>
              </a:rPr>
              <a:t>Школьники их должны </a:t>
            </a:r>
            <a:r>
              <a:rPr lang="ru-RU" sz="2000" b="1" dirty="0">
                <a:solidFill>
                  <a:srgbClr val="993300"/>
                </a:solidFill>
              </a:rPr>
              <a:t>ВЗЯТЬ</a:t>
            </a:r>
            <a:r>
              <a:rPr lang="en-US" sz="2000" dirty="0">
                <a:solidFill>
                  <a:srgbClr val="993300"/>
                </a:solidFill>
              </a:rPr>
              <a:t>?</a:t>
            </a:r>
            <a:r>
              <a:rPr lang="ru-RU" sz="2000" dirty="0">
                <a:solidFill>
                  <a:srgbClr val="9933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993300"/>
                </a:solidFill>
              </a:rPr>
              <a:t>А потом на экзамене </a:t>
            </a:r>
            <a:r>
              <a:rPr lang="ru-RU" sz="2000" b="1" dirty="0">
                <a:solidFill>
                  <a:srgbClr val="993300"/>
                </a:solidFill>
              </a:rPr>
              <a:t>СДАТЬ</a:t>
            </a:r>
            <a:r>
              <a:rPr lang="en-US" sz="2000" dirty="0">
                <a:solidFill>
                  <a:srgbClr val="993300"/>
                </a:solidFill>
              </a:rPr>
              <a:t>?</a:t>
            </a:r>
            <a:endParaRPr lang="ru-RU" sz="2000" dirty="0">
              <a:solidFill>
                <a:srgbClr val="99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993300"/>
                </a:solidFill>
              </a:rPr>
              <a:t>Да, и «ЗНАНИЯ» ли…</a:t>
            </a:r>
          </a:p>
        </p:txBody>
      </p:sp>
    </p:spTree>
    <p:extLst>
      <p:ext uri="{BB962C8B-B14F-4D97-AF65-F5344CB8AC3E}">
        <p14:creationId xmlns:p14="http://schemas.microsoft.com/office/powerpoint/2010/main" val="2218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1629</Words>
  <Application>Microsoft Office PowerPoint</Application>
  <PresentationFormat>Экран (4:3)</PresentationFormat>
  <Paragraphs>491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24</vt:i4>
      </vt:variant>
      <vt:variant>
        <vt:lpstr>Заголовки слайдов</vt:lpstr>
      </vt:variant>
      <vt:variant>
        <vt:i4>44</vt:i4>
      </vt:variant>
    </vt:vector>
  </HeadingPairs>
  <TitlesOfParts>
    <vt:vector size="68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9_Оформление по умолчанию</vt:lpstr>
      <vt:lpstr>11_Оформление по умолчанию</vt:lpstr>
      <vt:lpstr>13_Оформление по умолчанию</vt:lpstr>
      <vt:lpstr>14_Оформление по умолчанию</vt:lpstr>
      <vt:lpstr>5_Тема Office</vt:lpstr>
      <vt:lpstr>10_Оформление по умолчанию</vt:lpstr>
      <vt:lpstr>12_Оформление по умолчанию</vt:lpstr>
      <vt:lpstr>7_Оформление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18_Оформление по умолчанию</vt:lpstr>
      <vt:lpstr>20_Оформление по умолчанию</vt:lpstr>
      <vt:lpstr>21_Оформление по умолчанию</vt:lpstr>
      <vt:lpstr>19_Оформление по умолчанию</vt:lpstr>
      <vt:lpstr>8_Оформление по умолчанию</vt:lpstr>
      <vt:lpstr>                                                              Профессор Витольд Ясвин  Смена образовательной парадигмы  и педагогической стратегии в XXI веке</vt:lpstr>
      <vt:lpstr>                                                                                                                                Жак ДЕЛОР.                                                    Председатель комиссии.           Образование – сокрытое сокровище.           Доклад Комиссии ЮНЕСКО «Образование для XXI века».  1998 год.                                                                  </vt:lpstr>
      <vt:lpstr>Презентация PowerPoint</vt:lpstr>
      <vt:lpstr>Презентация PowerPoint</vt:lpstr>
      <vt:lpstr>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Каждый игрок нашей сборной постоянно выходит играть  по принципу как бы чего не вышло.  Такова установка тренера.  Безликая игра, без смелости, без азарта игроков.  Команда застегнута на все пуговицы…  </vt:lpstr>
      <vt:lpstr>Презентация PowerPoint</vt:lpstr>
      <vt:lpstr>Презентация PowerPoint</vt:lpstr>
      <vt:lpstr>Презентация PowerPoint</vt:lpstr>
      <vt:lpstr>Презентация PowerPoint</vt:lpstr>
      <vt:lpstr>   Тимоти УОКЕР    учитель из США, проработавший несколько лет в школе в Хельсинки</vt:lpstr>
      <vt:lpstr>                                       Радж РАГУНАТАН                                             преподаватель Школы бизнеса в США,                      автор книги «Если ты такой умный, почему несчастный» </vt:lpstr>
      <vt:lpstr>    Александр Григорьевич АСМОЛОВ     академик РАО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Джон ДЬЮИ      Из статьи «Моё педагогическое кредо», 1897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Борис Герасимович АНАНЬЕВ  (1907—1972), выдающийся российский психолог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образовательного процесса  в Молодёжной академии жизнетворчества и  общественного  развития  (МАЖОР)</vt:lpstr>
      <vt:lpstr> МОДЕЛЬ   СОДЕРЖАНИЯ   ОБРАЗОВАНИЯ   МОЛОДЁЖНОЙ     АКАДЕМИИ   ЖИЗНЕТВОРЧЕСТВА И ОБЩЕСТВЕННОГО РАЗВИТИЯ (МАЖОР)</vt:lpstr>
      <vt:lpstr>Проект открытой среды профориентационного центра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Профессор Витольд Ясвин  Смена образовательной парадигмы  и педагогической стратегии в XXI веке</dc:title>
  <dc:creator>Витольд</dc:creator>
  <cp:lastModifiedBy>Витольд</cp:lastModifiedBy>
  <cp:revision>47</cp:revision>
  <dcterms:created xsi:type="dcterms:W3CDTF">2020-02-14T06:56:00Z</dcterms:created>
  <dcterms:modified xsi:type="dcterms:W3CDTF">2020-02-14T15:23:21Z</dcterms:modified>
</cp:coreProperties>
</file>